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66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C581-C517-4501-8813-2C600368045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B689-ABA8-4D6F-A78F-0AB2FA3C3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7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D479-10B5-48BB-BE3D-E9876E510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D0E84-B794-40C5-B66D-FC79B6B3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FD4E-F2BF-488F-9289-1C507AF1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0BF1-B4D5-4DD5-BE3F-54736D90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C51F-CB62-4E4B-91A4-FF24C360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6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3A36-7A0A-4B64-83A1-1D316EE6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37057-6AAB-431C-8E86-5209176D4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7DEA-CB20-4AB1-9327-E9E5B9E6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B90D-A34D-4E1E-8D92-4AE0E353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8E05-8586-4697-9099-749EC5DA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368F0-D265-474D-B756-954531E62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E5D75-675A-4268-8F18-04DECA69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FDF3-3E61-4A9A-A0D4-834937D2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56ED-ECD6-49C2-B680-A31141AA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21F0-1343-4D82-B3EF-0EFEAE8E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AD7E-F0BA-4548-AFC2-2EDD19FA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125B-40F3-47BB-9D3D-9D7B120C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F414-357F-4710-93F1-8E30DEC6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137D-CFC4-4E66-9B1F-D55397E5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58CF3-40E6-4E60-9FCC-C8601B87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F2F7-78C9-41CE-BFDB-6B2E12E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7C0BF-B4E0-4DE5-98DD-DC5D14EF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FA67-9B80-4912-9BEB-1186C822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D511-0E10-409A-8318-10F0A37C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4CA6-0B6B-4EEE-9859-4675A7CA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0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648E-7A64-4076-9EF0-5D096495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91AB-81D7-421C-869C-CFDB400AC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4216-B46E-48FB-ABED-5F40790C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90C9-49C9-43AF-A3F0-299D3FA4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3C8F-512C-46AF-8B44-9ABD099C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267FA-EBB8-4118-87B4-E7E05B8E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7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E9A7-8A91-48ED-9003-785B9B0D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340D-1378-4BD3-956F-FA261727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4625E-8285-468D-838F-D1D6855D4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E8E3D-EEDD-4A66-90F7-4E7DC154B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3EC7A-E5F9-424B-9D75-E4E861E38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C45C0-CAE4-46EE-BB4D-089BB4F8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21C6-A797-4537-AA21-A32DD47F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0960D-6C11-45BD-B68F-080767E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81DB-EC07-4020-A97C-BC2550E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00EC2-C6C6-4BC1-A70C-BFDD98F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9DB06-DBD5-41B4-B824-BDA9B5A3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85480-61E8-4233-9B1A-89C9A582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ECB1F-0F83-438B-9AC1-34C4D5DF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5F79E-15A3-4B56-9025-27FD513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E4584-E64D-432A-8668-6B934DF5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7343-57A5-4229-B586-1B56D0FB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A6E1-125B-4EF8-850C-12BBB861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1258D-83EC-44D3-880D-4379E7BA3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9212-FD7C-406A-886B-14E143FB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1668-ECC1-4EA3-B8F8-E6E02924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898D-B534-482B-9184-879A08AD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7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8BAF-B0E4-4CD7-BC3F-5B99BA97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6C60B-19ED-4D2E-AD36-D6715A611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8E02E-BCBE-4F3B-B71D-9621AFD19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6B80-DD10-43BF-AB11-FD045C5A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E9A7-3BFD-45C0-B82F-4F7DDD58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28D76-8448-4A18-875A-98B369CA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4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56E96-270E-4E45-B0C3-12F351C5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5B8D-AD30-427F-B2E9-57BF6E9AD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B38D-7D04-4227-8170-87C16AF76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5438-703D-4630-A83F-4DB47031C970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A37B-34B0-4B38-9EE6-9D09466CA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50C1-5052-4DF0-94A8-8DC0412C3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DF3B-1E84-42E8-84F8-A9CFF478D5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7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log.keliweb.it/2016/01/come-scegliere-il-miglior-cms-per-e-commerce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4056-ecommerce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exponentis.es/ejemplo-de-uso-de-pyspark-en-linux-y-algunos-comandos-basicos-de-transformacion-accion-en-spa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5DF-893F-47F7-8819-184091C0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911" y="206258"/>
            <a:ext cx="8997245" cy="1111354"/>
          </a:xfrm>
        </p:spPr>
        <p:txBody>
          <a:bodyPr>
            <a:noAutofit/>
          </a:bodyPr>
          <a:lstStyle/>
          <a:p>
            <a:pPr lvl="0" defTabSz="914400">
              <a:spcBef>
                <a:spcPts val="0"/>
              </a:spcBef>
              <a:defRPr/>
            </a:pPr>
            <a:r>
              <a:rPr lang="en-US" sz="4800" dirty="0"/>
              <a:t>Real Time E-Commerce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43680-1C30-4EBF-AA16-1FE46B161D8D}"/>
              </a:ext>
            </a:extLst>
          </p:cNvPr>
          <p:cNvSpPr txBox="1"/>
          <p:nvPr/>
        </p:nvSpPr>
        <p:spPr>
          <a:xfrm>
            <a:off x="970084" y="4270181"/>
            <a:ext cx="31345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Guided By: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1D30F-D3E5-435C-8709-4605182D99A5}"/>
              </a:ext>
            </a:extLst>
          </p:cNvPr>
          <p:cNvSpPr txBox="1"/>
          <p:nvPr/>
        </p:nvSpPr>
        <p:spPr>
          <a:xfrm>
            <a:off x="970084" y="4688842"/>
            <a:ext cx="31653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Mr. Anay </a:t>
            </a:r>
            <a:r>
              <a:rPr lang="en-IN" dirty="0" err="1"/>
              <a:t>Tamhankar</a:t>
            </a:r>
            <a:endParaRPr lang="en-IN" dirty="0"/>
          </a:p>
          <a:p>
            <a:endParaRPr lang="en-IN" dirty="0"/>
          </a:p>
          <a:p>
            <a:r>
              <a:rPr lang="en-IN" dirty="0"/>
              <a:t>Mr. Prasad Deshmukh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4793-C36A-486B-921B-F6CE72F77D1D}"/>
              </a:ext>
            </a:extLst>
          </p:cNvPr>
          <p:cNvSpPr txBox="1"/>
          <p:nvPr/>
        </p:nvSpPr>
        <p:spPr>
          <a:xfrm>
            <a:off x="8087413" y="4308441"/>
            <a:ext cx="339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3B17D-5588-4B93-839B-06FCB5AB30FB}"/>
              </a:ext>
            </a:extLst>
          </p:cNvPr>
          <p:cNvSpPr txBox="1"/>
          <p:nvPr/>
        </p:nvSpPr>
        <p:spPr>
          <a:xfrm>
            <a:off x="8087413" y="4677773"/>
            <a:ext cx="39699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Rushikesh</a:t>
            </a:r>
            <a:r>
              <a:rPr lang="en-IN" dirty="0"/>
              <a:t> </a:t>
            </a:r>
            <a:r>
              <a:rPr lang="en-IN" dirty="0" err="1"/>
              <a:t>Phaphale</a:t>
            </a:r>
            <a:r>
              <a:rPr lang="en-IN" dirty="0"/>
              <a:t> </a:t>
            </a:r>
            <a:r>
              <a:rPr lang="en-IN"/>
              <a:t>(230943025041)</a:t>
            </a:r>
            <a:endParaRPr lang="en-IN" dirty="0"/>
          </a:p>
          <a:p>
            <a:r>
              <a:rPr lang="en-IN" dirty="0"/>
              <a:t>Saurabh </a:t>
            </a:r>
            <a:r>
              <a:rPr lang="en-IN" dirty="0" err="1"/>
              <a:t>Jambale</a:t>
            </a:r>
            <a:r>
              <a:rPr lang="en-IN" dirty="0"/>
              <a:t> (230943025044)</a:t>
            </a:r>
          </a:p>
          <a:p>
            <a:r>
              <a:rPr lang="en-IN" dirty="0"/>
              <a:t>Pratik Reddy (230943025039)</a:t>
            </a:r>
          </a:p>
          <a:p>
            <a:r>
              <a:rPr lang="en-IN" dirty="0"/>
              <a:t>Aman Shrivastava (230943025005)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82725-6F4A-4624-A918-42D78B33A4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56161" y="5878102"/>
            <a:ext cx="2281680" cy="7736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6B9F7-5927-41F5-A807-4CBE4395B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58211" y="1580823"/>
            <a:ext cx="5358354" cy="267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4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5CE22-6D81-97FC-D4F1-A7D9E1573F64}"/>
              </a:ext>
            </a:extLst>
          </p:cNvPr>
          <p:cNvSpPr txBox="1"/>
          <p:nvPr/>
        </p:nvSpPr>
        <p:spPr>
          <a:xfrm>
            <a:off x="1086982" y="512567"/>
            <a:ext cx="958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Conclusion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F3BB-89D3-2497-D8BA-33056069C0FC}"/>
              </a:ext>
            </a:extLst>
          </p:cNvPr>
          <p:cNvSpPr txBox="1"/>
          <p:nvPr/>
        </p:nvSpPr>
        <p:spPr>
          <a:xfrm>
            <a:off x="1551709" y="1671782"/>
            <a:ext cx="9217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delivers a real-time E-commerce Analytics Dashboard fueled by a powerful tech stack. By transforming data streams into actionable insights, it empowers businesses to make informed decisions, optimize marketing and product offerings, and ultimately achieve success in the dynamic e-commerce landscape. It's not just visualization, it's a strategic weapon for thriving in the digital marketplace.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2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D6A28-5D8D-06D8-D17A-BA140E83C3B6}"/>
              </a:ext>
            </a:extLst>
          </p:cNvPr>
          <p:cNvSpPr txBox="1"/>
          <p:nvPr/>
        </p:nvSpPr>
        <p:spPr>
          <a:xfrm>
            <a:off x="4710549" y="2456313"/>
            <a:ext cx="2521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b="1" dirty="0">
                <a:solidFill>
                  <a:prstClr val="black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</a:t>
            </a: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8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3;p2">
            <a:extLst>
              <a:ext uri="{FF2B5EF4-FFF2-40B4-BE49-F238E27FC236}">
                <a16:creationId xmlns:a16="http://schemas.microsoft.com/office/drawing/2014/main" id="{39AADB80-B559-62F8-1188-49DBB034C93B}"/>
              </a:ext>
            </a:extLst>
          </p:cNvPr>
          <p:cNvGrpSpPr/>
          <p:nvPr/>
        </p:nvGrpSpPr>
        <p:grpSpPr>
          <a:xfrm rot="16200000">
            <a:off x="10489068" y="4695353"/>
            <a:ext cx="1903442" cy="803186"/>
            <a:chOff x="2235050" y="548425"/>
            <a:chExt cx="307875" cy="101325"/>
          </a:xfrm>
          <a:solidFill>
            <a:schemeClr val="bg1"/>
          </a:solidFill>
        </p:grpSpPr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4D1DBCCF-88CE-BD6F-7AE1-04B1985BB3BE}"/>
                </a:ext>
              </a:extLst>
            </p:cNvPr>
            <p:cNvSpPr/>
            <p:nvPr/>
          </p:nvSpPr>
          <p:spPr>
            <a:xfrm>
              <a:off x="223505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Google Shape;15;p2">
              <a:extLst>
                <a:ext uri="{FF2B5EF4-FFF2-40B4-BE49-F238E27FC236}">
                  <a16:creationId xmlns:a16="http://schemas.microsoft.com/office/drawing/2014/main" id="{936FFC40-8D10-8747-0099-8294A0AD7821}"/>
                </a:ext>
              </a:extLst>
            </p:cNvPr>
            <p:cNvSpPr/>
            <p:nvPr/>
          </p:nvSpPr>
          <p:spPr>
            <a:xfrm>
              <a:off x="228375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Google Shape;16;p2">
              <a:extLst>
                <a:ext uri="{FF2B5EF4-FFF2-40B4-BE49-F238E27FC236}">
                  <a16:creationId xmlns:a16="http://schemas.microsoft.com/office/drawing/2014/main" id="{731F4AB8-1F18-5B55-F08E-60697A70C3B9}"/>
                </a:ext>
              </a:extLst>
            </p:cNvPr>
            <p:cNvSpPr/>
            <p:nvPr/>
          </p:nvSpPr>
          <p:spPr>
            <a:xfrm>
              <a:off x="23324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Google Shape;17;p2">
              <a:extLst>
                <a:ext uri="{FF2B5EF4-FFF2-40B4-BE49-F238E27FC236}">
                  <a16:creationId xmlns:a16="http://schemas.microsoft.com/office/drawing/2014/main" id="{A233BD74-9D63-1829-BB75-63F74DA5B82C}"/>
                </a:ext>
              </a:extLst>
            </p:cNvPr>
            <p:cNvSpPr/>
            <p:nvPr/>
          </p:nvSpPr>
          <p:spPr>
            <a:xfrm>
              <a:off x="23812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Google Shape;18;p2">
              <a:extLst>
                <a:ext uri="{FF2B5EF4-FFF2-40B4-BE49-F238E27FC236}">
                  <a16:creationId xmlns:a16="http://schemas.microsoft.com/office/drawing/2014/main" id="{392A8DA6-EF8F-0622-BE10-18677DD9F31A}"/>
                </a:ext>
              </a:extLst>
            </p:cNvPr>
            <p:cNvSpPr/>
            <p:nvPr/>
          </p:nvSpPr>
          <p:spPr>
            <a:xfrm>
              <a:off x="2429875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Google Shape;19;p2">
              <a:extLst>
                <a:ext uri="{FF2B5EF4-FFF2-40B4-BE49-F238E27FC236}">
                  <a16:creationId xmlns:a16="http://schemas.microsoft.com/office/drawing/2014/main" id="{24FD200A-9A0D-F17D-F6F3-E594AE8B1557}"/>
                </a:ext>
              </a:extLst>
            </p:cNvPr>
            <p:cNvSpPr/>
            <p:nvPr/>
          </p:nvSpPr>
          <p:spPr>
            <a:xfrm>
              <a:off x="2478600" y="63415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Google Shape;20;p2">
              <a:extLst>
                <a:ext uri="{FF2B5EF4-FFF2-40B4-BE49-F238E27FC236}">
                  <a16:creationId xmlns:a16="http://schemas.microsoft.com/office/drawing/2014/main" id="{92954039-A705-5C16-EE5B-9DE7E7B2638F}"/>
                </a:ext>
              </a:extLst>
            </p:cNvPr>
            <p:cNvSpPr/>
            <p:nvPr/>
          </p:nvSpPr>
          <p:spPr>
            <a:xfrm>
              <a:off x="2527300" y="6341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oogle Shape;21;p2">
              <a:extLst>
                <a:ext uri="{FF2B5EF4-FFF2-40B4-BE49-F238E27FC236}">
                  <a16:creationId xmlns:a16="http://schemas.microsoft.com/office/drawing/2014/main" id="{C3D58DC8-2BB6-CD0B-5B85-25D25452D8D5}"/>
                </a:ext>
              </a:extLst>
            </p:cNvPr>
            <p:cNvSpPr/>
            <p:nvPr/>
          </p:nvSpPr>
          <p:spPr>
            <a:xfrm>
              <a:off x="223505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oogle Shape;22;p2">
              <a:extLst>
                <a:ext uri="{FF2B5EF4-FFF2-40B4-BE49-F238E27FC236}">
                  <a16:creationId xmlns:a16="http://schemas.microsoft.com/office/drawing/2014/main" id="{7C490901-E47A-2D7B-503A-2F9B7B32B7E8}"/>
                </a:ext>
              </a:extLst>
            </p:cNvPr>
            <p:cNvSpPr/>
            <p:nvPr/>
          </p:nvSpPr>
          <p:spPr>
            <a:xfrm>
              <a:off x="228375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1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oogle Shape;23;p2">
              <a:extLst>
                <a:ext uri="{FF2B5EF4-FFF2-40B4-BE49-F238E27FC236}">
                  <a16:creationId xmlns:a16="http://schemas.microsoft.com/office/drawing/2014/main" id="{FF8EB610-527E-07C9-217C-31A09953B575}"/>
                </a:ext>
              </a:extLst>
            </p:cNvPr>
            <p:cNvSpPr/>
            <p:nvPr/>
          </p:nvSpPr>
          <p:spPr>
            <a:xfrm>
              <a:off x="23324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Google Shape;24;p2">
              <a:extLst>
                <a:ext uri="{FF2B5EF4-FFF2-40B4-BE49-F238E27FC236}">
                  <a16:creationId xmlns:a16="http://schemas.microsoft.com/office/drawing/2014/main" id="{9022DDE2-C084-CF02-75C8-D3EDC3DCDAD8}"/>
                </a:ext>
              </a:extLst>
            </p:cNvPr>
            <p:cNvSpPr/>
            <p:nvPr/>
          </p:nvSpPr>
          <p:spPr>
            <a:xfrm>
              <a:off x="23812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1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oogle Shape;25;p2">
              <a:extLst>
                <a:ext uri="{FF2B5EF4-FFF2-40B4-BE49-F238E27FC236}">
                  <a16:creationId xmlns:a16="http://schemas.microsoft.com/office/drawing/2014/main" id="{2BB05163-CAF6-E5EC-F0C5-8AD6AD7CEC36}"/>
                </a:ext>
              </a:extLst>
            </p:cNvPr>
            <p:cNvSpPr/>
            <p:nvPr/>
          </p:nvSpPr>
          <p:spPr>
            <a:xfrm>
              <a:off x="2429875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1"/>
                  </a:cubicBezTo>
                  <a:cubicBezTo>
                    <a:pt x="624" y="140"/>
                    <a:pt x="485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oogle Shape;26;p2">
              <a:extLst>
                <a:ext uri="{FF2B5EF4-FFF2-40B4-BE49-F238E27FC236}">
                  <a16:creationId xmlns:a16="http://schemas.microsoft.com/office/drawing/2014/main" id="{A08C5412-D09E-E567-CCBC-05382E251115}"/>
                </a:ext>
              </a:extLst>
            </p:cNvPr>
            <p:cNvSpPr/>
            <p:nvPr/>
          </p:nvSpPr>
          <p:spPr>
            <a:xfrm>
              <a:off x="2478600" y="591300"/>
              <a:ext cx="15600" cy="15600"/>
            </a:xfrm>
            <a:custGeom>
              <a:avLst/>
              <a:gdLst/>
              <a:ahLst/>
              <a:cxnLst/>
              <a:rect l="l" t="t" r="r" b="b"/>
              <a:pathLst>
                <a:path w="624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1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Google Shape;27;p2">
              <a:extLst>
                <a:ext uri="{FF2B5EF4-FFF2-40B4-BE49-F238E27FC236}">
                  <a16:creationId xmlns:a16="http://schemas.microsoft.com/office/drawing/2014/main" id="{8308E18C-E691-BF59-D16B-BC2C71C7B253}"/>
                </a:ext>
              </a:extLst>
            </p:cNvPr>
            <p:cNvSpPr/>
            <p:nvPr/>
          </p:nvSpPr>
          <p:spPr>
            <a:xfrm>
              <a:off x="2527300" y="59130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1"/>
                  </a:cubicBezTo>
                  <a:cubicBezTo>
                    <a:pt x="624" y="140"/>
                    <a:pt x="484" y="0"/>
                    <a:pt x="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Google Shape;28;p2">
              <a:extLst>
                <a:ext uri="{FF2B5EF4-FFF2-40B4-BE49-F238E27FC236}">
                  <a16:creationId xmlns:a16="http://schemas.microsoft.com/office/drawing/2014/main" id="{4179A90F-F269-0F62-9F74-A6176C9D335E}"/>
                </a:ext>
              </a:extLst>
            </p:cNvPr>
            <p:cNvSpPr/>
            <p:nvPr/>
          </p:nvSpPr>
          <p:spPr>
            <a:xfrm>
              <a:off x="223505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oogle Shape;29;p2">
              <a:extLst>
                <a:ext uri="{FF2B5EF4-FFF2-40B4-BE49-F238E27FC236}">
                  <a16:creationId xmlns:a16="http://schemas.microsoft.com/office/drawing/2014/main" id="{DDEC6937-1B57-97A7-7910-227BBD6E07C2}"/>
                </a:ext>
              </a:extLst>
            </p:cNvPr>
            <p:cNvSpPr/>
            <p:nvPr/>
          </p:nvSpPr>
          <p:spPr>
            <a:xfrm>
              <a:off x="228375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1" y="1"/>
                    <a:pt x="1" y="139"/>
                    <a:pt x="1" y="312"/>
                  </a:cubicBezTo>
                  <a:cubicBezTo>
                    <a:pt x="1" y="484"/>
                    <a:pt x="141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Google Shape;30;p2">
              <a:extLst>
                <a:ext uri="{FF2B5EF4-FFF2-40B4-BE49-F238E27FC236}">
                  <a16:creationId xmlns:a16="http://schemas.microsoft.com/office/drawing/2014/main" id="{C843416B-4A9D-54A2-DF51-EE8CAED1A083}"/>
                </a:ext>
              </a:extLst>
            </p:cNvPr>
            <p:cNvSpPr/>
            <p:nvPr/>
          </p:nvSpPr>
          <p:spPr>
            <a:xfrm>
              <a:off x="23324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31;p2">
              <a:extLst>
                <a:ext uri="{FF2B5EF4-FFF2-40B4-BE49-F238E27FC236}">
                  <a16:creationId xmlns:a16="http://schemas.microsoft.com/office/drawing/2014/main" id="{858E17FF-17A3-530A-BD3D-5175548BF878}"/>
                </a:ext>
              </a:extLst>
            </p:cNvPr>
            <p:cNvSpPr/>
            <p:nvPr/>
          </p:nvSpPr>
          <p:spPr>
            <a:xfrm>
              <a:off x="23812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1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1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32;p2">
              <a:extLst>
                <a:ext uri="{FF2B5EF4-FFF2-40B4-BE49-F238E27FC236}">
                  <a16:creationId xmlns:a16="http://schemas.microsoft.com/office/drawing/2014/main" id="{B01BD02A-2CFD-1AED-8361-D8C9F57048F5}"/>
                </a:ext>
              </a:extLst>
            </p:cNvPr>
            <p:cNvSpPr/>
            <p:nvPr/>
          </p:nvSpPr>
          <p:spPr>
            <a:xfrm>
              <a:off x="2429875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3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3" y="624"/>
                  </a:cubicBezTo>
                  <a:cubicBezTo>
                    <a:pt x="485" y="624"/>
                    <a:pt x="624" y="484"/>
                    <a:pt x="624" y="312"/>
                  </a:cubicBezTo>
                  <a:cubicBezTo>
                    <a:pt x="624" y="139"/>
                    <a:pt x="485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33;p2">
              <a:extLst>
                <a:ext uri="{FF2B5EF4-FFF2-40B4-BE49-F238E27FC236}">
                  <a16:creationId xmlns:a16="http://schemas.microsoft.com/office/drawing/2014/main" id="{4C2EBD60-A9F6-A0B4-701C-D0D2A5046171}"/>
                </a:ext>
              </a:extLst>
            </p:cNvPr>
            <p:cNvSpPr/>
            <p:nvPr/>
          </p:nvSpPr>
          <p:spPr>
            <a:xfrm>
              <a:off x="2478600" y="548425"/>
              <a:ext cx="15600" cy="15625"/>
            </a:xfrm>
            <a:custGeom>
              <a:avLst/>
              <a:gdLst/>
              <a:ahLst/>
              <a:cxnLst/>
              <a:rect l="l" t="t" r="r" b="b"/>
              <a:pathLst>
                <a:path w="624" h="625" extrusionOk="0">
                  <a:moveTo>
                    <a:pt x="312" y="1"/>
                  </a:moveTo>
                  <a:cubicBezTo>
                    <a:pt x="140" y="1"/>
                    <a:pt x="0" y="139"/>
                    <a:pt x="0" y="312"/>
                  </a:cubicBezTo>
                  <a:cubicBezTo>
                    <a:pt x="0" y="484"/>
                    <a:pt x="140" y="624"/>
                    <a:pt x="312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34;p2">
              <a:extLst>
                <a:ext uri="{FF2B5EF4-FFF2-40B4-BE49-F238E27FC236}">
                  <a16:creationId xmlns:a16="http://schemas.microsoft.com/office/drawing/2014/main" id="{49DAB1A5-94CD-097A-9686-0F10B5DF2939}"/>
                </a:ext>
              </a:extLst>
            </p:cNvPr>
            <p:cNvSpPr/>
            <p:nvPr/>
          </p:nvSpPr>
          <p:spPr>
            <a:xfrm>
              <a:off x="2527300" y="548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1"/>
                  </a:moveTo>
                  <a:cubicBezTo>
                    <a:pt x="140" y="1"/>
                    <a:pt x="1" y="139"/>
                    <a:pt x="1" y="312"/>
                  </a:cubicBezTo>
                  <a:cubicBezTo>
                    <a:pt x="1" y="484"/>
                    <a:pt x="140" y="624"/>
                    <a:pt x="313" y="624"/>
                  </a:cubicBezTo>
                  <a:cubicBezTo>
                    <a:pt x="484" y="624"/>
                    <a:pt x="624" y="484"/>
                    <a:pt x="624" y="312"/>
                  </a:cubicBezTo>
                  <a:cubicBezTo>
                    <a:pt x="624" y="139"/>
                    <a:pt x="484" y="1"/>
                    <a:pt x="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B5E4E6B-34A5-CE45-39FF-009336B7FB76}"/>
              </a:ext>
            </a:extLst>
          </p:cNvPr>
          <p:cNvSpPr txBox="1"/>
          <p:nvPr/>
        </p:nvSpPr>
        <p:spPr>
          <a:xfrm>
            <a:off x="546333" y="1053800"/>
            <a:ext cx="423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06D53-EA69-30D8-D101-871FD4E79463}"/>
              </a:ext>
            </a:extLst>
          </p:cNvPr>
          <p:cNvSpPr txBox="1"/>
          <p:nvPr/>
        </p:nvSpPr>
        <p:spPr>
          <a:xfrm>
            <a:off x="456487" y="2470528"/>
            <a:ext cx="9686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/>
              <a:t>In today's hypercompetitive e-commerce landscape, businesses face the constant challenge of deciphering vast amounts of data to make informed decisions swiftly. The ability to extract actionable insights in real-time has become imperative for staying ahead in this dynamic environment.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2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49163-9852-66B9-2331-14B2C5DEA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755" y="594540"/>
            <a:ext cx="4151243" cy="36628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DCCB6EA-64B0-A2C1-F011-BC9D159395DD}"/>
              </a:ext>
            </a:extLst>
          </p:cNvPr>
          <p:cNvSpPr txBox="1"/>
          <p:nvPr/>
        </p:nvSpPr>
        <p:spPr>
          <a:xfrm>
            <a:off x="4489680" y="1480828"/>
            <a:ext cx="63069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project we have tried to solve the </a:t>
            </a:r>
            <a:r>
              <a:rPr lang="en-US" sz="2000" dirty="0"/>
              <a:t>challenges in extracting actionable insights from the deluge of real-time data generated by online transactions. Traditional analytics approaches often struggle to keep pace with the volume, velocity, and variety of data streams, leading to delays in decision-making and missed opportunities for growth. there is a pressing need for a robust E-commerce Analytics Dashboard that integrates advanced technologies to ingest, process, analyze, and visualize real-time data streams effectively.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847BC-FDB9-9DB0-739A-5B2DB17FD425}"/>
              </a:ext>
            </a:extLst>
          </p:cNvPr>
          <p:cNvSpPr txBox="1"/>
          <p:nvPr/>
        </p:nvSpPr>
        <p:spPr>
          <a:xfrm>
            <a:off x="4774940" y="460351"/>
            <a:ext cx="516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Book Antiqua" panose="0204060205030503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5804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9B86D-5335-A760-00D7-4692B87B4E9A}"/>
              </a:ext>
            </a:extLst>
          </p:cNvPr>
          <p:cNvSpPr txBox="1"/>
          <p:nvPr/>
        </p:nvSpPr>
        <p:spPr>
          <a:xfrm>
            <a:off x="4412895" y="184745"/>
            <a:ext cx="277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4231A9-770C-B594-7644-4FFD1C857D16}"/>
              </a:ext>
            </a:extLst>
          </p:cNvPr>
          <p:cNvSpPr/>
          <p:nvPr/>
        </p:nvSpPr>
        <p:spPr>
          <a:xfrm>
            <a:off x="601833" y="1025991"/>
            <a:ext cx="1980000" cy="14796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        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     Python Faker</a:t>
            </a:r>
          </a:p>
          <a:p>
            <a:r>
              <a:rPr lang="en-IN" sz="1400" dirty="0">
                <a:solidFill>
                  <a:schemeClr val="tx1"/>
                </a:solidFill>
              </a:rPr>
              <a:t> Generating Simulated Data Using Python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AA1AEB-D6F7-5E0E-9E07-867233DABF9D}"/>
              </a:ext>
            </a:extLst>
          </p:cNvPr>
          <p:cNvSpPr/>
          <p:nvPr/>
        </p:nvSpPr>
        <p:spPr>
          <a:xfrm>
            <a:off x="9576683" y="3370538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MongoDB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Storing Data in MongoDB</a:t>
            </a:r>
          </a:p>
          <a:p>
            <a:endParaRPr lang="en-IN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04AED58-13AA-A3A3-DFD5-CD73E141E1A8}"/>
              </a:ext>
            </a:extLst>
          </p:cNvPr>
          <p:cNvSpPr/>
          <p:nvPr/>
        </p:nvSpPr>
        <p:spPr>
          <a:xfrm rot="5400000">
            <a:off x="1052912" y="2832838"/>
            <a:ext cx="887506" cy="23308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13E6225-B3C3-2C11-7C00-E00369EDC393}"/>
              </a:ext>
            </a:extLst>
          </p:cNvPr>
          <p:cNvSpPr/>
          <p:nvPr/>
        </p:nvSpPr>
        <p:spPr>
          <a:xfrm>
            <a:off x="8374742" y="3997749"/>
            <a:ext cx="1185353" cy="256914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1CC1891-7BCF-B88C-49F9-7037292A2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91" y="1111429"/>
            <a:ext cx="592550" cy="5925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4041359-5295-2CF9-632F-5828D1F2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9" y="3385981"/>
            <a:ext cx="623487" cy="587373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2CD3401-F8AF-4871-56F6-ACB969DFA798}"/>
              </a:ext>
            </a:extLst>
          </p:cNvPr>
          <p:cNvSpPr/>
          <p:nvPr/>
        </p:nvSpPr>
        <p:spPr>
          <a:xfrm>
            <a:off x="581479" y="3393131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          Kafka</a:t>
            </a:r>
          </a:p>
          <a:p>
            <a:r>
              <a:rPr lang="en-IN" sz="1400" dirty="0">
                <a:solidFill>
                  <a:schemeClr val="tx1"/>
                </a:solidFill>
              </a:rPr>
              <a:t>Generate Real-Time Event</a:t>
            </a:r>
          </a:p>
          <a:p>
            <a:endParaRPr lang="en-IN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1547F67-AB6D-DA94-C456-7B5BBDDEFE79}"/>
              </a:ext>
            </a:extLst>
          </p:cNvPr>
          <p:cNvSpPr/>
          <p:nvPr/>
        </p:nvSpPr>
        <p:spPr>
          <a:xfrm rot="16200000">
            <a:off x="10033914" y="2788290"/>
            <a:ext cx="896471" cy="23399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157152-DF8E-594A-9A95-BC09B338D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3" y="3393131"/>
            <a:ext cx="1027363" cy="54002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A1D554D-1716-97AB-629F-974627499E2F}"/>
              </a:ext>
            </a:extLst>
          </p:cNvPr>
          <p:cNvSpPr/>
          <p:nvPr/>
        </p:nvSpPr>
        <p:spPr>
          <a:xfrm>
            <a:off x="9560096" y="966457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Tableau</a:t>
            </a:r>
          </a:p>
          <a:p>
            <a:r>
              <a:rPr lang="en-IN" sz="1400" dirty="0">
                <a:solidFill>
                  <a:schemeClr val="tx1"/>
                </a:solidFill>
              </a:rPr>
              <a:t>Visualise Data in Graphical Manner to get trends and Pattern 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534F05D-8625-A03C-4205-30DAD18FC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34" y="390759"/>
            <a:ext cx="1555376" cy="1555376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708CAB3-F20B-4B42-8974-307F7822A3E0}"/>
              </a:ext>
            </a:extLst>
          </p:cNvPr>
          <p:cNvSpPr/>
          <p:nvPr/>
        </p:nvSpPr>
        <p:spPr>
          <a:xfrm>
            <a:off x="3341774" y="2281830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Broker Cluster 1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For scalability and fault tolerance</a:t>
            </a:r>
          </a:p>
          <a:p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47255B-FEEF-4AFE-89DF-746F4C68A8CE}"/>
              </a:ext>
            </a:extLst>
          </p:cNvPr>
          <p:cNvSpPr/>
          <p:nvPr/>
        </p:nvSpPr>
        <p:spPr>
          <a:xfrm>
            <a:off x="3375341" y="4427329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b="1" dirty="0">
                <a:solidFill>
                  <a:schemeClr val="tx1"/>
                </a:solidFill>
              </a:rPr>
              <a:t>Broker Cluster 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For scalability and fault tolerance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0ECE58C-CF6E-4781-A738-F1524811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20" y="2402833"/>
            <a:ext cx="1027363" cy="54002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E2B4AA-C47B-4619-813A-1479169BB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92" y="4510691"/>
            <a:ext cx="1027363" cy="540024"/>
          </a:xfrm>
          <a:prstGeom prst="rect">
            <a:avLst/>
          </a:prstGeom>
        </p:spPr>
      </p:pic>
      <p:sp>
        <p:nvSpPr>
          <p:cNvPr id="61" name="Arrow: Right 60">
            <a:extLst>
              <a:ext uri="{FF2B5EF4-FFF2-40B4-BE49-F238E27FC236}">
                <a16:creationId xmlns:a16="http://schemas.microsoft.com/office/drawing/2014/main" id="{80CAE156-A4C2-403E-9054-EFAA6B557164}"/>
              </a:ext>
            </a:extLst>
          </p:cNvPr>
          <p:cNvSpPr/>
          <p:nvPr/>
        </p:nvSpPr>
        <p:spPr>
          <a:xfrm>
            <a:off x="2575043" y="3948737"/>
            <a:ext cx="846494" cy="23400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59195E8-BC64-44FE-87A1-63E1A5980ACA}"/>
              </a:ext>
            </a:extLst>
          </p:cNvPr>
          <p:cNvSpPr/>
          <p:nvPr/>
        </p:nvSpPr>
        <p:spPr>
          <a:xfrm>
            <a:off x="6386448" y="3381427"/>
            <a:ext cx="1980000" cy="14751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	</a:t>
            </a:r>
          </a:p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         </a:t>
            </a:r>
            <a:r>
              <a:rPr lang="en-IN" dirty="0" err="1">
                <a:solidFill>
                  <a:schemeClr val="tx1"/>
                </a:solidFill>
              </a:rPr>
              <a:t>Pyspark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Processing Data in </a:t>
            </a:r>
            <a:r>
              <a:rPr lang="en-IN" sz="1400" dirty="0" err="1">
                <a:solidFill>
                  <a:schemeClr val="tx1"/>
                </a:solidFill>
              </a:rPr>
              <a:t>Pyspark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FA422D8-5618-42C1-A1E3-D16BC3ADE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9765" y="3461888"/>
            <a:ext cx="973365" cy="548735"/>
          </a:xfrm>
          <a:prstGeom prst="rect">
            <a:avLst/>
          </a:prstGeom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70686758-78C9-47BB-BCBA-35DD5966CC62}"/>
              </a:ext>
            </a:extLst>
          </p:cNvPr>
          <p:cNvSpPr/>
          <p:nvPr/>
        </p:nvSpPr>
        <p:spPr>
          <a:xfrm>
            <a:off x="5439377" y="4008678"/>
            <a:ext cx="887506" cy="23400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8F408ADB-D187-498E-A578-A5F4B042BD54}"/>
              </a:ext>
            </a:extLst>
          </p:cNvPr>
          <p:cNvSpPr txBox="1"/>
          <p:nvPr/>
        </p:nvSpPr>
        <p:spPr>
          <a:xfrm>
            <a:off x="617672" y="326012"/>
            <a:ext cx="1082968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Python Faker: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Faker plays a crucial role in generating realistic e-commerce data for our analytics dashboard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Faker is a powerful library that enables the creation of various types of fake data with a high degree of realism.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allows us to generate diverse datasets mimicking real-world e-commerce scenarios, including customer information, product details, transactions, and more.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leveraging Python Faker, we ensure that our analytics dashboard is fueled with data that closely resembles actual e-commerce activities, providing a solid foundation for analysis.</a:t>
            </a:r>
          </a:p>
          <a:p>
            <a:r>
              <a:rPr lang="en-US" sz="2000" b="1" dirty="0"/>
              <a:t>Kafka: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Kafka serves as a pivotal component in our real-time data streaming architecture, facilitating seamless communication and processing of e-commerce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Our Kafka setup consists of two broker clusters: Broker 1 and Broker 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Broker clusters are collections of Kafka brokers responsible for handling incoming data streams and distributing them across partitions.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Having two broker clusters enhances system resilience, ensuring uninterrupted data streaming and processing even in the event of a broker failure.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Kafka boasts robust scalability and fault tolerance features, making it ideal for handling streaming data in enterprise environments.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Kafka topics serve as resilient bridges for seamless communication and processing of e-commerce data streams, enabling efficient analytics and insights generation.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78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4BCAE8-E8B3-4896-B5D5-EA3391A4B62A}"/>
              </a:ext>
            </a:extLst>
          </p:cNvPr>
          <p:cNvSpPr/>
          <p:nvPr/>
        </p:nvSpPr>
        <p:spPr>
          <a:xfrm>
            <a:off x="587021" y="474133"/>
            <a:ext cx="1084876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PySpark</a:t>
            </a:r>
            <a:r>
              <a:rPr lang="en-US" sz="2000" b="1" dirty="0"/>
              <a:t>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PySpark</a:t>
            </a:r>
            <a:r>
              <a:rPr lang="en-US" sz="2000" dirty="0"/>
              <a:t>, a powerful distributed computing framework built on Apache Spark, plays a pivotal role in our architecture for efficient data processing in real-time analytics.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PySpark</a:t>
            </a:r>
            <a:r>
              <a:rPr lang="en-US" sz="2000" dirty="0"/>
              <a:t> seamlessly integrates with Kafka, allowing for direct consumption of data from Kafka topics.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Utilizing Spark's Kafka integration, we can establish data streams and subscribe to specific Kafka topics, enabling real-time ingestion of e-commerce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Spark's built-in capabilities for fault tolerance and load balancing ensure reliable and efficient data consumption from Kafka topics across distributed Spark workers.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Spark's distributed processing model enables efficient and parallelized data processing on large-scale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leveraging Spark's RDDs (Resilient Distributed Datasets) or </a:t>
            </a:r>
            <a:r>
              <a:rPr lang="en-US" sz="2000" dirty="0" err="1"/>
              <a:t>DataFrames</a:t>
            </a:r>
            <a:r>
              <a:rPr lang="en-US" sz="2000" dirty="0"/>
              <a:t>, we can perform complex transformations and aggregations on e-commerce data with ease.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Spark excels at handling diverse e-commerce datasets characterized by varying structures, formats, and volumes.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PySpark's</a:t>
            </a:r>
            <a:r>
              <a:rPr lang="en-US" sz="2000" dirty="0"/>
              <a:t> seamless integration with Kafka enables efficient data ingestion and processing for real-time analytics in our e-commerce analytics dashboard.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Spark's capabilities in parallelized processing and handling diverse datasets empower us to extract valuable insights and trends from e-commerce data streams with speed and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135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AD62D4-88E4-4322-81C8-C2C882AE6B35}"/>
              </a:ext>
            </a:extLst>
          </p:cNvPr>
          <p:cNvSpPr/>
          <p:nvPr/>
        </p:nvSpPr>
        <p:spPr>
          <a:xfrm>
            <a:off x="711200" y="475018"/>
            <a:ext cx="10769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MongoDB: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MongoDB serves a crucial role as an intermediary in our architecture, facilitating seamless data transfer between Spark and Tableau while providing flexibility and scalability as a data store.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MongoDB offers a flexible document-based data model, allowing us to store and manage diverse e-commerce data structures efficiently. Its schema-less design eliminates the need for predefined schema definitions, enabling agile data modeling and adaptation to evolving business requirements.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MongoDB's horizontal scalability features, such as </a:t>
            </a:r>
            <a:r>
              <a:rPr lang="en-US" sz="2000" dirty="0" err="1"/>
              <a:t>sharding</a:t>
            </a:r>
            <a:r>
              <a:rPr lang="en-US" sz="2000" dirty="0"/>
              <a:t> and replica sets, ensure that our data store can effortlessly scale to accommodate growing data volumes and processing demands.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MongoDB acts as a central hub for data exchange between Tableau and Spark, facilitating seamless data transfer and integration.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Spark can write processed e-commerce data directly to MongoDB collections, providing a unified data repository accessible to Tableau for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Its role as an interface between Tableau and Spark ensures seamless data transfer and integration, empowering our analytics dashboard to deliver actionable insights from e-commerce data.</a:t>
            </a:r>
          </a:p>
          <a:p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87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C8969-CCFA-45BB-8EA9-2184C286159C}"/>
              </a:ext>
            </a:extLst>
          </p:cNvPr>
          <p:cNvSpPr/>
          <p:nvPr/>
        </p:nvSpPr>
        <p:spPr>
          <a:xfrm>
            <a:off x="654754" y="476816"/>
            <a:ext cx="1080346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Tableau: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Tableau emerges as a powerful business intelligence tool, driving insightful visualization and analysis of e-commerce data within our analytics dashboard.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Tableau stands out as a leading business intelligence and analytics platform, renowned for its intuitive user interface and robust visualization capabilities.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With Tableau, users can effortlessly create interactive dashboards, reports, and visualizations, enabling data-driven decision-making across organizations.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Tableau facilitates real-time visualization of crucial key performance indicators (KPIs) extracted from e-commerce data streams.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Tableau's dynamic and interactive dashboards provide a rich and immersive experience for users, allowing them to explore and interact with data dynamically.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drill down into specific data points, filter datasets based on various criteria, and uncover hidden insights through interactive data exploration.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visualizing complex data patterns and trends in an intuitive manner, Tableau facilitates rapid decision-making and strategy formulation.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Its real-time visualization capabilities, coupled with dynamic and interactive dashboards, enable stakeholders to make data-driven decisions with confidence, driving business growth and success.</a:t>
            </a: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275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C8BB309C-E070-DDAF-940A-59C4395AF02C}"/>
              </a:ext>
            </a:extLst>
          </p:cNvPr>
          <p:cNvSpPr txBox="1"/>
          <p:nvPr/>
        </p:nvSpPr>
        <p:spPr>
          <a:xfrm>
            <a:off x="725733" y="234782"/>
            <a:ext cx="1052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Scope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3B732A-3EC7-FF4B-8F8E-9E41CC448C09}"/>
              </a:ext>
            </a:extLst>
          </p:cNvPr>
          <p:cNvSpPr txBox="1"/>
          <p:nvPr/>
        </p:nvSpPr>
        <p:spPr>
          <a:xfrm>
            <a:off x="1835435" y="893468"/>
            <a:ext cx="88761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current project lays a strong foundation for real-time e-commerce analytics, but there's always room for growth. Here are some exciting possibilities for future advancements: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Predictive Analytics:</a:t>
            </a:r>
            <a:r>
              <a:rPr lang="en-US" sz="2000" dirty="0"/>
              <a:t> </a:t>
            </a:r>
          </a:p>
          <a:p>
            <a:r>
              <a:rPr lang="en-US" sz="2000" dirty="0"/>
              <a:t>	Leverage AI to forecast sales trends, customer churn, and product 	demand, enabling proactive business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Personalized Recommendations:</a:t>
            </a:r>
          </a:p>
          <a:p>
            <a:r>
              <a:rPr lang="en-US" sz="2000" b="1" dirty="0"/>
              <a:t>	</a:t>
            </a:r>
            <a:r>
              <a:rPr lang="en-US" sz="2000" dirty="0"/>
              <a:t>Utilize machine learning to recommend products to individual customers 	based on their behavior and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Fraud Detection:</a:t>
            </a:r>
          </a:p>
          <a:p>
            <a:r>
              <a:rPr lang="en-US" sz="2000" b="1" dirty="0"/>
              <a:t>	</a:t>
            </a:r>
            <a:r>
              <a:rPr lang="en-US" sz="2000" dirty="0"/>
              <a:t>Implement AI algorithms to identify and prevent fraudulent transactions in 	real-time.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Interactive Dashboards:</a:t>
            </a:r>
          </a:p>
          <a:p>
            <a:r>
              <a:rPr lang="en-US" sz="2000" b="1" dirty="0"/>
              <a:t>	</a:t>
            </a:r>
            <a:r>
              <a:rPr lang="en-US" sz="2000" dirty="0"/>
              <a:t> Develop dashboards that dynamically adapt to user interactions and offer 	deeper insights through drill-down functionalities.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Social Media and Sentiment Analysis:</a:t>
            </a:r>
            <a:r>
              <a:rPr lang="en-US" sz="2000" dirty="0"/>
              <a:t> </a:t>
            </a:r>
          </a:p>
          <a:p>
            <a:r>
              <a:rPr lang="en-US" sz="2000" dirty="0"/>
              <a:t>	Analyze social media data to understand customer sentiment and brand 	perception.</a:t>
            </a:r>
          </a:p>
        </p:txBody>
      </p:sp>
    </p:spTree>
    <p:extLst>
      <p:ext uri="{BB962C8B-B14F-4D97-AF65-F5344CB8AC3E}">
        <p14:creationId xmlns:p14="http://schemas.microsoft.com/office/powerpoint/2010/main" val="25991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1205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Book Antiqua</vt:lpstr>
      <vt:lpstr>Calibri</vt:lpstr>
      <vt:lpstr>Calibri Light</vt:lpstr>
      <vt:lpstr>Open Sans</vt:lpstr>
      <vt:lpstr>Office Theme</vt:lpstr>
      <vt:lpstr>Real Time E-Commerce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vikusa74@outlook.com</dc:creator>
  <cp:lastModifiedBy>ASUS</cp:lastModifiedBy>
  <cp:revision>38</cp:revision>
  <dcterms:created xsi:type="dcterms:W3CDTF">2023-08-27T14:18:14Z</dcterms:created>
  <dcterms:modified xsi:type="dcterms:W3CDTF">2024-02-19T17:08:06Z</dcterms:modified>
</cp:coreProperties>
</file>