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5"/>
  </p:notesMasterIdLst>
  <p:sldIdLst>
    <p:sldId id="266" r:id="rId2"/>
    <p:sldId id="258" r:id="rId3"/>
    <p:sldId id="259" r:id="rId4"/>
    <p:sldId id="271" r:id="rId5"/>
    <p:sldId id="267" r:id="rId6"/>
    <p:sldId id="268" r:id="rId7"/>
    <p:sldId id="269" r:id="rId8"/>
    <p:sldId id="272" r:id="rId9"/>
    <p:sldId id="257" r:id="rId10"/>
    <p:sldId id="270" r:id="rId11"/>
    <p:sldId id="264" r:id="rId12"/>
    <p:sldId id="265"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AC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0C581-C517-4501-8813-2C600368045E}" type="datetimeFigureOut">
              <a:rPr lang="en-IN" smtClean="0"/>
              <a:t>24-02-2024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FB689-ABA8-4D6F-A78F-0AB2FA3C34FE}" type="slidenum">
              <a:rPr lang="en-IN" smtClean="0"/>
              <a:t>‹#›</a:t>
            </a:fld>
            <a:endParaRPr lang="en-IN"/>
          </a:p>
        </p:txBody>
      </p:sp>
    </p:spTree>
    <p:extLst>
      <p:ext uri="{BB962C8B-B14F-4D97-AF65-F5344CB8AC3E}">
        <p14:creationId xmlns:p14="http://schemas.microsoft.com/office/powerpoint/2010/main" val="412637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D479-10B5-48BB-BE3D-E9876E510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AD0E84-B794-40C5-B66D-FC79B6B3F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3AFD4E-F2BF-488F-9289-1C507AF1889E}"/>
              </a:ext>
            </a:extLst>
          </p:cNvPr>
          <p:cNvSpPr>
            <a:spLocks noGrp="1"/>
          </p:cNvSpPr>
          <p:nvPr>
            <p:ph type="dt" sz="half" idx="10"/>
          </p:nvPr>
        </p:nvSpPr>
        <p:spPr/>
        <p:txBody>
          <a:bodyPr/>
          <a:lstStyle/>
          <a:p>
            <a:fld id="{71ED5438-703D-4630-A83F-4DB47031C970}" type="datetimeFigureOut">
              <a:rPr lang="en-US" smtClean="0"/>
              <a:t>2/24/2024</a:t>
            </a:fld>
            <a:endParaRPr lang="en-US"/>
          </a:p>
        </p:txBody>
      </p:sp>
      <p:sp>
        <p:nvSpPr>
          <p:cNvPr id="5" name="Footer Placeholder 4">
            <a:extLst>
              <a:ext uri="{FF2B5EF4-FFF2-40B4-BE49-F238E27FC236}">
                <a16:creationId xmlns:a16="http://schemas.microsoft.com/office/drawing/2014/main" id="{EF3A0BF1-B4D5-4DD5-BE3F-54736D908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6C51F-CB62-4E4B-91A4-FF24C360B670}"/>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14506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3A36-7A0A-4B64-83A1-1D316EE606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C37057-6AAB-431C-8E86-5209176D46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D7DEA-CB20-4AB1-9327-E9E5B9E696F4}"/>
              </a:ext>
            </a:extLst>
          </p:cNvPr>
          <p:cNvSpPr>
            <a:spLocks noGrp="1"/>
          </p:cNvSpPr>
          <p:nvPr>
            <p:ph type="dt" sz="half" idx="10"/>
          </p:nvPr>
        </p:nvSpPr>
        <p:spPr/>
        <p:txBody>
          <a:bodyPr/>
          <a:lstStyle/>
          <a:p>
            <a:fld id="{71ED5438-703D-4630-A83F-4DB47031C970}" type="datetimeFigureOut">
              <a:rPr lang="en-US" smtClean="0"/>
              <a:t>2/24/2024</a:t>
            </a:fld>
            <a:endParaRPr lang="en-US"/>
          </a:p>
        </p:txBody>
      </p:sp>
      <p:sp>
        <p:nvSpPr>
          <p:cNvPr id="5" name="Footer Placeholder 4">
            <a:extLst>
              <a:ext uri="{FF2B5EF4-FFF2-40B4-BE49-F238E27FC236}">
                <a16:creationId xmlns:a16="http://schemas.microsoft.com/office/drawing/2014/main" id="{1E23B90D-A34D-4E1E-8D92-4AE0E3538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38E05-8586-4697-9099-749EC5DAEBE8}"/>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289545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368F0-D265-474D-B756-954531E624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7E5D75-675A-4268-8F18-04DECA69C3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2FDF3-3E61-4A9A-A0D4-834937D23A37}"/>
              </a:ext>
            </a:extLst>
          </p:cNvPr>
          <p:cNvSpPr>
            <a:spLocks noGrp="1"/>
          </p:cNvSpPr>
          <p:nvPr>
            <p:ph type="dt" sz="half" idx="10"/>
          </p:nvPr>
        </p:nvSpPr>
        <p:spPr/>
        <p:txBody>
          <a:bodyPr/>
          <a:lstStyle/>
          <a:p>
            <a:fld id="{71ED5438-703D-4630-A83F-4DB47031C970}" type="datetimeFigureOut">
              <a:rPr lang="en-US" smtClean="0"/>
              <a:t>2/24/2024</a:t>
            </a:fld>
            <a:endParaRPr lang="en-US"/>
          </a:p>
        </p:txBody>
      </p:sp>
      <p:sp>
        <p:nvSpPr>
          <p:cNvPr id="5" name="Footer Placeholder 4">
            <a:extLst>
              <a:ext uri="{FF2B5EF4-FFF2-40B4-BE49-F238E27FC236}">
                <a16:creationId xmlns:a16="http://schemas.microsoft.com/office/drawing/2014/main" id="{994456ED-ECD6-49C2-B680-A31141AA9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221F0-1343-4D82-B3EF-0EFEAE8E5A11}"/>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7941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AD7E-F0BA-4548-AFC2-2EDD19FA9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4125B-40F3-47BB-9D3D-9D7B120CBE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3F414-357F-4710-93F1-8E30DEC6D580}"/>
              </a:ext>
            </a:extLst>
          </p:cNvPr>
          <p:cNvSpPr>
            <a:spLocks noGrp="1"/>
          </p:cNvSpPr>
          <p:nvPr>
            <p:ph type="dt" sz="half" idx="10"/>
          </p:nvPr>
        </p:nvSpPr>
        <p:spPr/>
        <p:txBody>
          <a:bodyPr/>
          <a:lstStyle/>
          <a:p>
            <a:fld id="{71ED5438-703D-4630-A83F-4DB47031C970}" type="datetimeFigureOut">
              <a:rPr lang="en-US" smtClean="0"/>
              <a:t>2/24/2024</a:t>
            </a:fld>
            <a:endParaRPr lang="en-US"/>
          </a:p>
        </p:txBody>
      </p:sp>
      <p:sp>
        <p:nvSpPr>
          <p:cNvPr id="5" name="Footer Placeholder 4">
            <a:extLst>
              <a:ext uri="{FF2B5EF4-FFF2-40B4-BE49-F238E27FC236}">
                <a16:creationId xmlns:a16="http://schemas.microsoft.com/office/drawing/2014/main" id="{7727137D-CFC4-4E66-9B1F-D55397E50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58CF3-40E6-4E60-9FCC-C8601B878BC8}"/>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168641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F2F7-78C9-41CE-BFDB-6B2E12E60B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57C0BF-B4E0-4DE5-98DD-DC5D14EFF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2AFA67-9B80-4912-9BEB-1186C8222CD3}"/>
              </a:ext>
            </a:extLst>
          </p:cNvPr>
          <p:cNvSpPr>
            <a:spLocks noGrp="1"/>
          </p:cNvSpPr>
          <p:nvPr>
            <p:ph type="dt" sz="half" idx="10"/>
          </p:nvPr>
        </p:nvSpPr>
        <p:spPr/>
        <p:txBody>
          <a:bodyPr/>
          <a:lstStyle/>
          <a:p>
            <a:fld id="{71ED5438-703D-4630-A83F-4DB47031C970}" type="datetimeFigureOut">
              <a:rPr lang="en-US" smtClean="0"/>
              <a:t>2/24/2024</a:t>
            </a:fld>
            <a:endParaRPr lang="en-US"/>
          </a:p>
        </p:txBody>
      </p:sp>
      <p:sp>
        <p:nvSpPr>
          <p:cNvPr id="5" name="Footer Placeholder 4">
            <a:extLst>
              <a:ext uri="{FF2B5EF4-FFF2-40B4-BE49-F238E27FC236}">
                <a16:creationId xmlns:a16="http://schemas.microsoft.com/office/drawing/2014/main" id="{5DABD511-0E10-409A-8318-10F0A37C5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B4CA6-0B6B-4EEE-9859-4675A7CA6F01}"/>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248830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648E-7A64-4076-9EF0-5D0964956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F91AB-81D7-421C-869C-CFDB400AC2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6D4216-B46E-48FB-ABED-5F40790C07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4190C9-49C9-43AF-A3F0-299D3FA4BDF5}"/>
              </a:ext>
            </a:extLst>
          </p:cNvPr>
          <p:cNvSpPr>
            <a:spLocks noGrp="1"/>
          </p:cNvSpPr>
          <p:nvPr>
            <p:ph type="dt" sz="half" idx="10"/>
          </p:nvPr>
        </p:nvSpPr>
        <p:spPr/>
        <p:txBody>
          <a:bodyPr/>
          <a:lstStyle/>
          <a:p>
            <a:fld id="{71ED5438-703D-4630-A83F-4DB47031C970}" type="datetimeFigureOut">
              <a:rPr lang="en-US" smtClean="0"/>
              <a:t>2/24/2024</a:t>
            </a:fld>
            <a:endParaRPr lang="en-US"/>
          </a:p>
        </p:txBody>
      </p:sp>
      <p:sp>
        <p:nvSpPr>
          <p:cNvPr id="6" name="Footer Placeholder 5">
            <a:extLst>
              <a:ext uri="{FF2B5EF4-FFF2-40B4-BE49-F238E27FC236}">
                <a16:creationId xmlns:a16="http://schemas.microsoft.com/office/drawing/2014/main" id="{02553C8F-512C-46AF-8B44-9ABD099C1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0267FA-EBB8-4118-87B4-E7E05B8E6C9F}"/>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240687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E9A7-8A91-48ED-9003-785B9B0D2B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5E340D-1378-4BD3-956F-FA2617275A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44625E-8285-468D-838F-D1D6855D48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E8E3D-EEDD-4A66-90F7-4E7DC154BA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03EC7A-E5F9-424B-9D75-E4E861E382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7C45C0-CAE4-46EE-BB4D-089BB4F8F793}"/>
              </a:ext>
            </a:extLst>
          </p:cNvPr>
          <p:cNvSpPr>
            <a:spLocks noGrp="1"/>
          </p:cNvSpPr>
          <p:nvPr>
            <p:ph type="dt" sz="half" idx="10"/>
          </p:nvPr>
        </p:nvSpPr>
        <p:spPr/>
        <p:txBody>
          <a:bodyPr/>
          <a:lstStyle/>
          <a:p>
            <a:fld id="{71ED5438-703D-4630-A83F-4DB47031C970}" type="datetimeFigureOut">
              <a:rPr lang="en-US" smtClean="0"/>
              <a:t>2/24/2024</a:t>
            </a:fld>
            <a:endParaRPr lang="en-US"/>
          </a:p>
        </p:txBody>
      </p:sp>
      <p:sp>
        <p:nvSpPr>
          <p:cNvPr id="8" name="Footer Placeholder 7">
            <a:extLst>
              <a:ext uri="{FF2B5EF4-FFF2-40B4-BE49-F238E27FC236}">
                <a16:creationId xmlns:a16="http://schemas.microsoft.com/office/drawing/2014/main" id="{151321C6-A797-4537-AA21-A32DD47F62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30960D-6C11-45BD-B68F-080767E66A41}"/>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4193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81DB-EC07-4020-A97C-BC2550EBBC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C00EC2-C6C6-4BC1-A70C-BFDD98F328B0}"/>
              </a:ext>
            </a:extLst>
          </p:cNvPr>
          <p:cNvSpPr>
            <a:spLocks noGrp="1"/>
          </p:cNvSpPr>
          <p:nvPr>
            <p:ph type="dt" sz="half" idx="10"/>
          </p:nvPr>
        </p:nvSpPr>
        <p:spPr/>
        <p:txBody>
          <a:bodyPr/>
          <a:lstStyle/>
          <a:p>
            <a:fld id="{71ED5438-703D-4630-A83F-4DB47031C970}" type="datetimeFigureOut">
              <a:rPr lang="en-US" smtClean="0"/>
              <a:t>2/24/2024</a:t>
            </a:fld>
            <a:endParaRPr lang="en-US"/>
          </a:p>
        </p:txBody>
      </p:sp>
      <p:sp>
        <p:nvSpPr>
          <p:cNvPr id="4" name="Footer Placeholder 3">
            <a:extLst>
              <a:ext uri="{FF2B5EF4-FFF2-40B4-BE49-F238E27FC236}">
                <a16:creationId xmlns:a16="http://schemas.microsoft.com/office/drawing/2014/main" id="{7ED9DB06-DBD5-41B4-B824-BDA9B5A31F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A85480-61E8-4233-9B1A-89C9A5821C7C}"/>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149243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ECB1F-0F83-438B-9AC1-34C4D5DF3FF4}"/>
              </a:ext>
            </a:extLst>
          </p:cNvPr>
          <p:cNvSpPr>
            <a:spLocks noGrp="1"/>
          </p:cNvSpPr>
          <p:nvPr>
            <p:ph type="dt" sz="half" idx="10"/>
          </p:nvPr>
        </p:nvSpPr>
        <p:spPr/>
        <p:txBody>
          <a:bodyPr/>
          <a:lstStyle/>
          <a:p>
            <a:fld id="{71ED5438-703D-4630-A83F-4DB47031C970}" type="datetimeFigureOut">
              <a:rPr lang="en-US" smtClean="0"/>
              <a:t>2/24/2024</a:t>
            </a:fld>
            <a:endParaRPr lang="en-US"/>
          </a:p>
        </p:txBody>
      </p:sp>
      <p:sp>
        <p:nvSpPr>
          <p:cNvPr id="3" name="Footer Placeholder 2">
            <a:extLst>
              <a:ext uri="{FF2B5EF4-FFF2-40B4-BE49-F238E27FC236}">
                <a16:creationId xmlns:a16="http://schemas.microsoft.com/office/drawing/2014/main" id="{D515F79E-15A3-4B56-9025-27FD513F1B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9E4584-E64D-432A-8668-6B934DF5F2DB}"/>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4880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7343-57A5-4229-B586-1B56D0FB4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F3A6E1-125B-4EF8-850C-12BBB8612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21258D-83EC-44D3-880D-4379E7BA3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419212-FD7C-406A-886B-14E143FBC9A5}"/>
              </a:ext>
            </a:extLst>
          </p:cNvPr>
          <p:cNvSpPr>
            <a:spLocks noGrp="1"/>
          </p:cNvSpPr>
          <p:nvPr>
            <p:ph type="dt" sz="half" idx="10"/>
          </p:nvPr>
        </p:nvSpPr>
        <p:spPr/>
        <p:txBody>
          <a:bodyPr/>
          <a:lstStyle/>
          <a:p>
            <a:fld id="{71ED5438-703D-4630-A83F-4DB47031C970}" type="datetimeFigureOut">
              <a:rPr lang="en-US" smtClean="0"/>
              <a:t>2/24/2024</a:t>
            </a:fld>
            <a:endParaRPr lang="en-US"/>
          </a:p>
        </p:txBody>
      </p:sp>
      <p:sp>
        <p:nvSpPr>
          <p:cNvPr id="6" name="Footer Placeholder 5">
            <a:extLst>
              <a:ext uri="{FF2B5EF4-FFF2-40B4-BE49-F238E27FC236}">
                <a16:creationId xmlns:a16="http://schemas.microsoft.com/office/drawing/2014/main" id="{C3541668-ECC1-4EA3-B8F8-E6E02924E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9898D-B534-482B-9184-879A08ADD96A}"/>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1232671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8BAF-B0E4-4CD7-BC3F-5B99BA977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56C60B-19ED-4D2E-AD36-D6715A611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D8E02E-BCBE-4F3B-B71D-9621AFD19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5A6B80-DD10-43BF-AB11-FD045C5AB1B6}"/>
              </a:ext>
            </a:extLst>
          </p:cNvPr>
          <p:cNvSpPr>
            <a:spLocks noGrp="1"/>
          </p:cNvSpPr>
          <p:nvPr>
            <p:ph type="dt" sz="half" idx="10"/>
          </p:nvPr>
        </p:nvSpPr>
        <p:spPr/>
        <p:txBody>
          <a:bodyPr/>
          <a:lstStyle/>
          <a:p>
            <a:fld id="{71ED5438-703D-4630-A83F-4DB47031C970}" type="datetimeFigureOut">
              <a:rPr lang="en-US" smtClean="0"/>
              <a:t>2/24/2024</a:t>
            </a:fld>
            <a:endParaRPr lang="en-US"/>
          </a:p>
        </p:txBody>
      </p:sp>
      <p:sp>
        <p:nvSpPr>
          <p:cNvPr id="6" name="Footer Placeholder 5">
            <a:extLst>
              <a:ext uri="{FF2B5EF4-FFF2-40B4-BE49-F238E27FC236}">
                <a16:creationId xmlns:a16="http://schemas.microsoft.com/office/drawing/2014/main" id="{F0B1E9A7-3BFD-45C0-B82F-4F7DDD58A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28D76-8448-4A18-875A-98B369CAB380}"/>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05424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56E96-270E-4E45-B0C3-12F351C5C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A25B8D-AD30-427F-B2E9-57BF6E9AD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9B38D-7D04-4227-8170-87C16AF76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D5438-703D-4630-A83F-4DB47031C970}" type="datetimeFigureOut">
              <a:rPr lang="en-US" smtClean="0"/>
              <a:t>2/24/2024</a:t>
            </a:fld>
            <a:endParaRPr lang="en-US"/>
          </a:p>
        </p:txBody>
      </p:sp>
      <p:sp>
        <p:nvSpPr>
          <p:cNvPr id="5" name="Footer Placeholder 4">
            <a:extLst>
              <a:ext uri="{FF2B5EF4-FFF2-40B4-BE49-F238E27FC236}">
                <a16:creationId xmlns:a16="http://schemas.microsoft.com/office/drawing/2014/main" id="{7998A37B-34B0-4B38-9EE6-9D09466CA9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4650C1-5052-4DF0-94A8-8DC0412C33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0DF3B-1E84-42E8-84F8-A9CFF478D5AD}" type="slidenum">
              <a:rPr lang="en-IN" smtClean="0"/>
              <a:t>‹#›</a:t>
            </a:fld>
            <a:endParaRPr lang="en-IN"/>
          </a:p>
        </p:txBody>
      </p:sp>
    </p:spTree>
    <p:extLst>
      <p:ext uri="{BB962C8B-B14F-4D97-AF65-F5344CB8AC3E}">
        <p14:creationId xmlns:p14="http://schemas.microsoft.com/office/powerpoint/2010/main" val="23797142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blog.keliweb.it/2016/01/come-scegliere-il-miglior-cms-per-e-commerc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freepngimg.com/png/14056-ecommerce-png"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E5DF-893F-47F7-8819-184091C072FE}"/>
              </a:ext>
            </a:extLst>
          </p:cNvPr>
          <p:cNvSpPr>
            <a:spLocks noGrp="1"/>
          </p:cNvSpPr>
          <p:nvPr>
            <p:ph type="title"/>
          </p:nvPr>
        </p:nvSpPr>
        <p:spPr>
          <a:xfrm>
            <a:off x="1715911" y="206258"/>
            <a:ext cx="8997245" cy="1111354"/>
          </a:xfrm>
        </p:spPr>
        <p:txBody>
          <a:bodyPr>
            <a:noAutofit/>
          </a:bodyPr>
          <a:lstStyle/>
          <a:p>
            <a:pPr lvl="0" defTabSz="914400">
              <a:spcBef>
                <a:spcPts val="0"/>
              </a:spcBef>
              <a:defRPr/>
            </a:pPr>
            <a:r>
              <a:rPr lang="en-US" sz="4800" dirty="0"/>
              <a:t>Real Time E-Commerce Dashboard</a:t>
            </a:r>
          </a:p>
        </p:txBody>
      </p:sp>
      <p:sp>
        <p:nvSpPr>
          <p:cNvPr id="4" name="TextBox 3">
            <a:extLst>
              <a:ext uri="{FF2B5EF4-FFF2-40B4-BE49-F238E27FC236}">
                <a16:creationId xmlns:a16="http://schemas.microsoft.com/office/drawing/2014/main" id="{1A843680-1C30-4EBF-AA16-1FE46B161D8D}"/>
              </a:ext>
            </a:extLst>
          </p:cNvPr>
          <p:cNvSpPr txBox="1"/>
          <p:nvPr/>
        </p:nvSpPr>
        <p:spPr>
          <a:xfrm>
            <a:off x="970084" y="4270181"/>
            <a:ext cx="3134504" cy="369332"/>
          </a:xfrm>
          <a:prstGeom prst="rect">
            <a:avLst/>
          </a:prstGeom>
          <a:noFill/>
          <a:ln>
            <a:noFill/>
          </a:ln>
        </p:spPr>
        <p:txBody>
          <a:bodyPr wrap="square" rtlCol="0">
            <a:spAutoFit/>
          </a:bodyPr>
          <a:lstStyle/>
          <a:p>
            <a:r>
              <a:rPr lang="en-IN" b="1" dirty="0"/>
              <a:t>Guided By: </a:t>
            </a:r>
          </a:p>
        </p:txBody>
      </p:sp>
      <p:sp>
        <p:nvSpPr>
          <p:cNvPr id="5" name="TextBox 4">
            <a:extLst>
              <a:ext uri="{FF2B5EF4-FFF2-40B4-BE49-F238E27FC236}">
                <a16:creationId xmlns:a16="http://schemas.microsoft.com/office/drawing/2014/main" id="{4D41D30F-D3E5-435C-8709-4605182D99A5}"/>
              </a:ext>
            </a:extLst>
          </p:cNvPr>
          <p:cNvSpPr txBox="1"/>
          <p:nvPr/>
        </p:nvSpPr>
        <p:spPr>
          <a:xfrm>
            <a:off x="970084" y="4688842"/>
            <a:ext cx="3165326" cy="923330"/>
          </a:xfrm>
          <a:prstGeom prst="rect">
            <a:avLst/>
          </a:prstGeom>
          <a:noFill/>
          <a:ln>
            <a:noFill/>
          </a:ln>
        </p:spPr>
        <p:txBody>
          <a:bodyPr wrap="square" rtlCol="0">
            <a:spAutoFit/>
          </a:bodyPr>
          <a:lstStyle/>
          <a:p>
            <a:r>
              <a:rPr lang="en-IN" dirty="0"/>
              <a:t>Mr. Anay </a:t>
            </a:r>
            <a:r>
              <a:rPr lang="en-IN" dirty="0" err="1"/>
              <a:t>Tamhankar</a:t>
            </a:r>
            <a:endParaRPr lang="en-IN" dirty="0"/>
          </a:p>
          <a:p>
            <a:endParaRPr lang="en-IN" dirty="0"/>
          </a:p>
          <a:p>
            <a:r>
              <a:rPr lang="en-IN" dirty="0"/>
              <a:t>Mr. Prasad Deshmukh</a:t>
            </a:r>
          </a:p>
        </p:txBody>
      </p:sp>
      <p:sp>
        <p:nvSpPr>
          <p:cNvPr id="6" name="TextBox 5">
            <a:extLst>
              <a:ext uri="{FF2B5EF4-FFF2-40B4-BE49-F238E27FC236}">
                <a16:creationId xmlns:a16="http://schemas.microsoft.com/office/drawing/2014/main" id="{B7014793-C36A-486B-921B-F6CE72F77D1D}"/>
              </a:ext>
            </a:extLst>
          </p:cNvPr>
          <p:cNvSpPr txBox="1"/>
          <p:nvPr/>
        </p:nvSpPr>
        <p:spPr>
          <a:xfrm>
            <a:off x="8087413" y="4308441"/>
            <a:ext cx="3395577" cy="369332"/>
          </a:xfrm>
          <a:prstGeom prst="rect">
            <a:avLst/>
          </a:prstGeom>
          <a:noFill/>
        </p:spPr>
        <p:txBody>
          <a:bodyPr wrap="square" rtlCol="0">
            <a:spAutoFit/>
          </a:bodyPr>
          <a:lstStyle/>
          <a:p>
            <a:r>
              <a:rPr lang="en-IN" b="1" dirty="0"/>
              <a:t>Submitted by:</a:t>
            </a:r>
          </a:p>
        </p:txBody>
      </p:sp>
      <p:sp>
        <p:nvSpPr>
          <p:cNvPr id="7" name="TextBox 6">
            <a:extLst>
              <a:ext uri="{FF2B5EF4-FFF2-40B4-BE49-F238E27FC236}">
                <a16:creationId xmlns:a16="http://schemas.microsoft.com/office/drawing/2014/main" id="{7AE3B17D-5588-4B93-839B-06FCB5AB30FB}"/>
              </a:ext>
            </a:extLst>
          </p:cNvPr>
          <p:cNvSpPr txBox="1"/>
          <p:nvPr/>
        </p:nvSpPr>
        <p:spPr>
          <a:xfrm>
            <a:off x="8087413" y="4677773"/>
            <a:ext cx="3969980" cy="1200329"/>
          </a:xfrm>
          <a:prstGeom prst="rect">
            <a:avLst/>
          </a:prstGeom>
          <a:noFill/>
          <a:ln>
            <a:noFill/>
          </a:ln>
        </p:spPr>
        <p:txBody>
          <a:bodyPr wrap="square" rtlCol="0">
            <a:spAutoFit/>
          </a:bodyPr>
          <a:lstStyle/>
          <a:p>
            <a:r>
              <a:rPr lang="en-IN" dirty="0"/>
              <a:t>Aman Shrivastava (230943025005)</a:t>
            </a:r>
          </a:p>
          <a:p>
            <a:r>
              <a:rPr lang="en-IN" dirty="0"/>
              <a:t>Pratik Reddy (230943025039)</a:t>
            </a:r>
          </a:p>
          <a:p>
            <a:r>
              <a:rPr lang="en-IN" dirty="0" err="1"/>
              <a:t>Rushikesh</a:t>
            </a:r>
            <a:r>
              <a:rPr lang="en-IN" dirty="0"/>
              <a:t> </a:t>
            </a:r>
            <a:r>
              <a:rPr lang="en-IN" dirty="0" err="1"/>
              <a:t>Phapale</a:t>
            </a:r>
            <a:r>
              <a:rPr lang="en-IN" dirty="0"/>
              <a:t> (230943025041)</a:t>
            </a:r>
          </a:p>
          <a:p>
            <a:r>
              <a:rPr lang="en-IN" dirty="0"/>
              <a:t>Saurabh </a:t>
            </a:r>
            <a:r>
              <a:rPr lang="en-IN" dirty="0" err="1"/>
              <a:t>Jambale</a:t>
            </a:r>
            <a:r>
              <a:rPr lang="en-IN" dirty="0"/>
              <a:t> (230943025044)</a:t>
            </a:r>
          </a:p>
        </p:txBody>
      </p:sp>
      <p:pic>
        <p:nvPicPr>
          <p:cNvPr id="8" name="Picture 7">
            <a:extLst>
              <a:ext uri="{FF2B5EF4-FFF2-40B4-BE49-F238E27FC236}">
                <a16:creationId xmlns:a16="http://schemas.microsoft.com/office/drawing/2014/main" id="{F6C82725-6F4A-4624-A918-42D78B33A495}"/>
              </a:ext>
            </a:extLst>
          </p:cNvPr>
          <p:cNvPicPr/>
          <p:nvPr/>
        </p:nvPicPr>
        <p:blipFill>
          <a:blip r:embed="rId2"/>
          <a:stretch>
            <a:fillRect/>
          </a:stretch>
        </p:blipFill>
        <p:spPr>
          <a:xfrm>
            <a:off x="4456161" y="5878102"/>
            <a:ext cx="2281680" cy="773640"/>
          </a:xfrm>
          <a:prstGeom prst="rect">
            <a:avLst/>
          </a:prstGeom>
          <a:ln>
            <a:noFill/>
          </a:ln>
        </p:spPr>
      </p:pic>
      <p:pic>
        <p:nvPicPr>
          <p:cNvPr id="12" name="Picture 11">
            <a:extLst>
              <a:ext uri="{FF2B5EF4-FFF2-40B4-BE49-F238E27FC236}">
                <a16:creationId xmlns:a16="http://schemas.microsoft.com/office/drawing/2014/main" id="{A9E6B9F7-5927-41F5-A807-4CBE4395B88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58211" y="1580823"/>
            <a:ext cx="5358354" cy="2670934"/>
          </a:xfrm>
          <a:prstGeom prst="rect">
            <a:avLst/>
          </a:prstGeom>
        </p:spPr>
      </p:pic>
    </p:spTree>
    <p:extLst>
      <p:ext uri="{BB962C8B-B14F-4D97-AF65-F5344CB8AC3E}">
        <p14:creationId xmlns:p14="http://schemas.microsoft.com/office/powerpoint/2010/main" val="235404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A3985-11B6-4181-B08F-14BD28637759}"/>
              </a:ext>
            </a:extLst>
          </p:cNvPr>
          <p:cNvSpPr txBox="1"/>
          <p:nvPr/>
        </p:nvSpPr>
        <p:spPr>
          <a:xfrm>
            <a:off x="1941690" y="131166"/>
            <a:ext cx="7360356" cy="646331"/>
          </a:xfrm>
          <a:prstGeom prst="rect">
            <a:avLst/>
          </a:prstGeom>
          <a:noFill/>
        </p:spPr>
        <p:txBody>
          <a:bodyPr wrap="square" rtlCol="0">
            <a:spAutoFit/>
          </a:bodyPr>
          <a:lstStyle/>
          <a:p>
            <a:pPr algn="ctr"/>
            <a:r>
              <a:rPr lang="en-US" b="1" dirty="0"/>
              <a:t>E-commerce Dashboard</a:t>
            </a:r>
          </a:p>
          <a:p>
            <a:endParaRPr lang="en-US" dirty="0"/>
          </a:p>
        </p:txBody>
      </p:sp>
      <p:pic>
        <p:nvPicPr>
          <p:cNvPr id="7" name="Picture 6">
            <a:extLst>
              <a:ext uri="{FF2B5EF4-FFF2-40B4-BE49-F238E27FC236}">
                <a16:creationId xmlns:a16="http://schemas.microsoft.com/office/drawing/2014/main" id="{806651C5-8235-4DC8-9161-7AE0CC477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507" y="742215"/>
            <a:ext cx="7292590" cy="5834072"/>
          </a:xfrm>
          <a:prstGeom prst="rect">
            <a:avLst/>
          </a:prstGeom>
        </p:spPr>
      </p:pic>
    </p:spTree>
    <p:extLst>
      <p:ext uri="{BB962C8B-B14F-4D97-AF65-F5344CB8AC3E}">
        <p14:creationId xmlns:p14="http://schemas.microsoft.com/office/powerpoint/2010/main" val="290584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C8BB309C-E070-DDAF-940A-59C4395AF02C}"/>
              </a:ext>
            </a:extLst>
          </p:cNvPr>
          <p:cNvSpPr txBox="1"/>
          <p:nvPr/>
        </p:nvSpPr>
        <p:spPr>
          <a:xfrm>
            <a:off x="725733" y="234782"/>
            <a:ext cx="10523266" cy="52322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800" b="1" u="none" strike="noStrike" kern="1200" cap="none" spc="0" normalizeH="0" baseline="0" noProof="0" dirty="0">
                <a:ln>
                  <a:noFill/>
                </a:ln>
                <a:solidFill>
                  <a:prstClr val="black"/>
                </a:solidFill>
                <a:uLnTx/>
                <a:uFillTx/>
                <a:latin typeface="Arial Black" panose="020B0A04020102020204" pitchFamily="34" charset="0"/>
                <a:ea typeface="Open Sans" panose="020B0606030504020204" pitchFamily="34" charset="0"/>
                <a:cs typeface="Open Sans" panose="020B0606030504020204" pitchFamily="34" charset="0"/>
              </a:rPr>
              <a:t>Future Scope</a:t>
            </a:r>
            <a:endParaRPr kumimoji="0" lang="en-IN" sz="2800" b="0" i="0" u="none" strike="noStrike" kern="1200" cap="none" spc="0" normalizeH="0" baseline="0" noProof="0" dirty="0">
              <a:ln>
                <a:noFill/>
              </a:ln>
              <a:solidFill>
                <a:prstClr val="black"/>
              </a:solidFill>
              <a:effectLst/>
              <a:uLnTx/>
              <a:uFillTx/>
              <a:latin typeface="Arial Black" panose="020B0A04020102020204" pitchFamily="34" charset="0"/>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CC3B732A-3EC7-FF4B-8F8E-9E41CC448C09}"/>
              </a:ext>
            </a:extLst>
          </p:cNvPr>
          <p:cNvSpPr txBox="1"/>
          <p:nvPr/>
        </p:nvSpPr>
        <p:spPr>
          <a:xfrm>
            <a:off x="1835435" y="893468"/>
            <a:ext cx="8876146" cy="4708981"/>
          </a:xfrm>
          <a:prstGeom prst="rect">
            <a:avLst/>
          </a:prstGeom>
          <a:noFill/>
        </p:spPr>
        <p:txBody>
          <a:bodyPr wrap="square" rtlCol="0">
            <a:spAutoFit/>
          </a:bodyPr>
          <a:lstStyle/>
          <a:p>
            <a:r>
              <a:rPr lang="en-US" sz="2000" dirty="0"/>
              <a:t>The current project lays a strong foundation for real-time e-commerce analytics, but there's always room for growth. Here are some exciting possibilities for future advancements:</a:t>
            </a:r>
            <a:endParaRPr lang="en-US" sz="2000" b="1" dirty="0"/>
          </a:p>
          <a:p>
            <a:pPr marL="342900" indent="-342900">
              <a:buFont typeface="Arial" panose="020B0604020202020204" pitchFamily="34" charset="0"/>
              <a:buChar char="•"/>
            </a:pPr>
            <a:r>
              <a:rPr lang="en-US" sz="2000" b="1" dirty="0">
                <a:sym typeface="Wingdings" panose="05000000000000000000" pitchFamily="2" charset="2"/>
              </a:rPr>
              <a:t>Auto-Refresh Functionality:</a:t>
            </a:r>
            <a:endParaRPr lang="en-US" sz="2000" b="1" dirty="0"/>
          </a:p>
          <a:p>
            <a:r>
              <a:rPr lang="en-US" sz="2000" b="1" dirty="0"/>
              <a:t>	</a:t>
            </a:r>
            <a:r>
              <a:rPr lang="en-US" sz="2000" dirty="0"/>
              <a:t>Currently, the dashboard in the Real-time E-commerce Analytics 	Dashboard refreshes every 5 minutes  to update the displayed insights. 	However, in our future scope, we aim to implement an auto-refresh 	functionality  every 10 seconds to ensure that the dashboard reflects the  	most recent data in real-time without any manual intervention.</a:t>
            </a:r>
          </a:p>
          <a:p>
            <a:pPr marL="342900" indent="-342900">
              <a:buFont typeface="Arial" panose="020B0604020202020204" pitchFamily="34" charset="0"/>
              <a:buChar char="•"/>
            </a:pPr>
            <a:r>
              <a:rPr lang="en-US" sz="2000" b="1" dirty="0"/>
              <a:t>Customer Segmentation:</a:t>
            </a:r>
            <a:r>
              <a:rPr lang="en-US" sz="2000" dirty="0"/>
              <a:t> </a:t>
            </a:r>
          </a:p>
          <a:p>
            <a:pPr algn="just"/>
            <a:r>
              <a:rPr lang="en-US" sz="2000" dirty="0"/>
              <a:t>	it involves dividing a customer base into groups that share similar 	characteristics, behaviors, or preferences. By analyzing customer segments, 	businesses can tailor their marketing strategies, product offerings, and 	customer experiences to better meet the needs of specific groups, 	ultimately improving customer satisfaction and increasing sales.</a:t>
            </a:r>
          </a:p>
        </p:txBody>
      </p:sp>
    </p:spTree>
    <p:extLst>
      <p:ext uri="{BB962C8B-B14F-4D97-AF65-F5344CB8AC3E}">
        <p14:creationId xmlns:p14="http://schemas.microsoft.com/office/powerpoint/2010/main" val="259918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55CE22-6D81-97FC-D4F1-A7D9E1573F64}"/>
              </a:ext>
            </a:extLst>
          </p:cNvPr>
          <p:cNvSpPr txBox="1"/>
          <p:nvPr/>
        </p:nvSpPr>
        <p:spPr>
          <a:xfrm>
            <a:off x="1086982" y="512567"/>
            <a:ext cx="9589948" cy="523220"/>
          </a:xfrm>
          <a:prstGeom prst="rect">
            <a:avLst/>
          </a:prstGeom>
          <a:noFill/>
        </p:spPr>
        <p:txBody>
          <a:bodyPr wrap="square" rtlCol="0">
            <a:spAutoFit/>
          </a:bodyPr>
          <a:lstStyle/>
          <a:p>
            <a:pPr algn="ctr"/>
            <a:r>
              <a:rPr lang="en-US" sz="2800" b="1" dirty="0">
                <a:latin typeface="Arial Black" panose="020B0A04020102020204" pitchFamily="34" charset="0"/>
              </a:rPr>
              <a:t>Conclusion</a:t>
            </a:r>
            <a:endParaRPr lang="en-IN" sz="2800" dirty="0">
              <a:latin typeface="Arial Black" panose="020B0A04020102020204" pitchFamily="34" charset="0"/>
            </a:endParaRPr>
          </a:p>
        </p:txBody>
      </p:sp>
      <p:sp>
        <p:nvSpPr>
          <p:cNvPr id="3" name="TextBox 2">
            <a:extLst>
              <a:ext uri="{FF2B5EF4-FFF2-40B4-BE49-F238E27FC236}">
                <a16:creationId xmlns:a16="http://schemas.microsoft.com/office/drawing/2014/main" id="{FDC9F3BB-89D3-2497-D8BA-33056069C0FC}"/>
              </a:ext>
            </a:extLst>
          </p:cNvPr>
          <p:cNvSpPr txBox="1"/>
          <p:nvPr/>
        </p:nvSpPr>
        <p:spPr>
          <a:xfrm>
            <a:off x="1551709" y="1671782"/>
            <a:ext cx="9217891" cy="1631216"/>
          </a:xfrm>
          <a:prstGeom prst="rect">
            <a:avLst/>
          </a:prstGeom>
          <a:noFill/>
        </p:spPr>
        <p:txBody>
          <a:bodyPr wrap="square" rtlCol="0">
            <a:spAutoFit/>
          </a:bodyPr>
          <a:lstStyle/>
          <a:p>
            <a:r>
              <a:rPr lang="en-US" sz="2000" dirty="0"/>
              <a:t>This project delivers a real-time E-commerce Analytics Dashboard with strong technology. It turns data into useful information that helps businesses make smart choices, improve marketing and products, and succeed in the online shopping world. It's more than just showing data – it's a powerful tool for doing well in the digital marketplace.</a:t>
            </a:r>
            <a:endParaRPr lang="en-IN" sz="2000" dirty="0"/>
          </a:p>
        </p:txBody>
      </p:sp>
    </p:spTree>
    <p:extLst>
      <p:ext uri="{BB962C8B-B14F-4D97-AF65-F5344CB8AC3E}">
        <p14:creationId xmlns:p14="http://schemas.microsoft.com/office/powerpoint/2010/main" val="9452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D6A28-5D8D-06D8-D17A-BA140E83C3B6}"/>
              </a:ext>
            </a:extLst>
          </p:cNvPr>
          <p:cNvSpPr txBox="1"/>
          <p:nvPr/>
        </p:nvSpPr>
        <p:spPr>
          <a:xfrm>
            <a:off x="4710549" y="2456313"/>
            <a:ext cx="2521527" cy="156966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sz="4800" b="1" dirty="0">
                <a:solidFill>
                  <a:prstClr val="black"/>
                </a:solidFill>
                <a:latin typeface="Arial Black" panose="020B0A04020102020204" pitchFamily="34" charset="0"/>
                <a:ea typeface="Open Sans" panose="020B0606030504020204" pitchFamily="34" charset="0"/>
                <a:cs typeface="Open Sans" panose="020B0606030504020204" pitchFamily="34" charset="0"/>
              </a:rPr>
              <a:t>Thank</a:t>
            </a:r>
            <a:r>
              <a:rPr kumimoji="0" lang="en-US" sz="4800" b="1" u="none" strike="noStrike" kern="1200" cap="none" spc="0" normalizeH="0" baseline="0" noProof="0" dirty="0">
                <a:ln>
                  <a:noFill/>
                </a:ln>
                <a:solidFill>
                  <a:prstClr val="black"/>
                </a:solidFill>
                <a:uLnTx/>
                <a:uFillTx/>
                <a:latin typeface="Arial Black" panose="020B0A04020102020204" pitchFamily="34" charset="0"/>
                <a:ea typeface="Open Sans" panose="020B0606030504020204" pitchFamily="34" charset="0"/>
                <a:cs typeface="Open Sans" panose="020B0606030504020204" pitchFamily="34" charset="0"/>
              </a:rPr>
              <a:t> </a:t>
            </a:r>
          </a:p>
          <a:p>
            <a:pPr marR="0" lvl="0" algn="ctr" defTabSz="914400" rtl="0" eaLnBrk="1" fontAlgn="auto" latinLnBrk="0" hangingPunct="1">
              <a:lnSpc>
                <a:spcPct val="100000"/>
              </a:lnSpc>
              <a:spcBef>
                <a:spcPts val="0"/>
              </a:spcBef>
              <a:spcAft>
                <a:spcPts val="0"/>
              </a:spcAft>
              <a:buClrTx/>
              <a:buSzTx/>
              <a:tabLst/>
              <a:defRPr/>
            </a:pPr>
            <a:r>
              <a:rPr kumimoji="0" lang="en-US" sz="4800" b="1" u="none" strike="noStrike" kern="1200" cap="none" spc="0" normalizeH="0" baseline="0" noProof="0" dirty="0">
                <a:ln>
                  <a:noFill/>
                </a:ln>
                <a:solidFill>
                  <a:prstClr val="black"/>
                </a:solidFill>
                <a:uLnTx/>
                <a:uFillTx/>
                <a:latin typeface="Arial Black" panose="020B0A04020102020204" pitchFamily="34" charset="0"/>
                <a:ea typeface="Open Sans" panose="020B0606030504020204" pitchFamily="34" charset="0"/>
                <a:cs typeface="Open Sans" panose="020B0606030504020204" pitchFamily="34" charset="0"/>
              </a:rPr>
              <a:t>You</a:t>
            </a:r>
            <a:endParaRPr kumimoji="0" lang="en-IN" sz="4800" b="0" i="0" u="none" strike="noStrike" kern="1200" cap="none" spc="0" normalizeH="0" baseline="0" noProof="0" dirty="0">
              <a:ln>
                <a:noFill/>
              </a:ln>
              <a:solidFill>
                <a:prstClr val="black"/>
              </a:solidFill>
              <a:effectLst/>
              <a:uLnTx/>
              <a:uFillTx/>
              <a:latin typeface="Arial Black" panose="020B0A04020102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278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oogle Shape;13;p2">
            <a:extLst>
              <a:ext uri="{FF2B5EF4-FFF2-40B4-BE49-F238E27FC236}">
                <a16:creationId xmlns:a16="http://schemas.microsoft.com/office/drawing/2014/main" id="{39AADB80-B559-62F8-1188-49DBB034C93B}"/>
              </a:ext>
            </a:extLst>
          </p:cNvPr>
          <p:cNvGrpSpPr/>
          <p:nvPr/>
        </p:nvGrpSpPr>
        <p:grpSpPr>
          <a:xfrm rot="16200000">
            <a:off x="10489068" y="4695353"/>
            <a:ext cx="1903442" cy="803186"/>
            <a:chOff x="2235050" y="548425"/>
            <a:chExt cx="307875" cy="101325"/>
          </a:xfrm>
          <a:solidFill>
            <a:schemeClr val="bg1"/>
          </a:solidFill>
        </p:grpSpPr>
        <p:sp>
          <p:nvSpPr>
            <p:cNvPr id="17" name="Google Shape;14;p2">
              <a:extLst>
                <a:ext uri="{FF2B5EF4-FFF2-40B4-BE49-F238E27FC236}">
                  <a16:creationId xmlns:a16="http://schemas.microsoft.com/office/drawing/2014/main" id="{4D1DBCCF-88CE-BD6F-7AE1-04B1985BB3BE}"/>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15;p2">
              <a:extLst>
                <a:ext uri="{FF2B5EF4-FFF2-40B4-BE49-F238E27FC236}">
                  <a16:creationId xmlns:a16="http://schemas.microsoft.com/office/drawing/2014/main" id="{936FFC40-8D10-8747-0099-8294A0AD7821}"/>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16;p2">
              <a:extLst>
                <a:ext uri="{FF2B5EF4-FFF2-40B4-BE49-F238E27FC236}">
                  <a16:creationId xmlns:a16="http://schemas.microsoft.com/office/drawing/2014/main" id="{731F4AB8-1F18-5B55-F08E-60697A70C3B9}"/>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7;p2">
              <a:extLst>
                <a:ext uri="{FF2B5EF4-FFF2-40B4-BE49-F238E27FC236}">
                  <a16:creationId xmlns:a16="http://schemas.microsoft.com/office/drawing/2014/main" id="{A233BD74-9D63-1829-BB75-63F74DA5B82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8;p2">
              <a:extLst>
                <a:ext uri="{FF2B5EF4-FFF2-40B4-BE49-F238E27FC236}">
                  <a16:creationId xmlns:a16="http://schemas.microsoft.com/office/drawing/2014/main" id="{392A8DA6-EF8F-0622-BE10-18677DD9F31A}"/>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9;p2">
              <a:extLst>
                <a:ext uri="{FF2B5EF4-FFF2-40B4-BE49-F238E27FC236}">
                  <a16:creationId xmlns:a16="http://schemas.microsoft.com/office/drawing/2014/main" id="{24FD200A-9A0D-F17D-F6F3-E594AE8B1557}"/>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20;p2">
              <a:extLst>
                <a:ext uri="{FF2B5EF4-FFF2-40B4-BE49-F238E27FC236}">
                  <a16:creationId xmlns:a16="http://schemas.microsoft.com/office/drawing/2014/main" id="{92954039-A705-5C16-EE5B-9DE7E7B2638F}"/>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1;p2">
              <a:extLst>
                <a:ext uri="{FF2B5EF4-FFF2-40B4-BE49-F238E27FC236}">
                  <a16:creationId xmlns:a16="http://schemas.microsoft.com/office/drawing/2014/main" id="{C3D58DC8-2BB6-CD0B-5B85-25D25452D8D5}"/>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2;p2">
              <a:extLst>
                <a:ext uri="{FF2B5EF4-FFF2-40B4-BE49-F238E27FC236}">
                  <a16:creationId xmlns:a16="http://schemas.microsoft.com/office/drawing/2014/main" id="{7C490901-E47A-2D7B-503A-2F9B7B32B7E8}"/>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3;p2">
              <a:extLst>
                <a:ext uri="{FF2B5EF4-FFF2-40B4-BE49-F238E27FC236}">
                  <a16:creationId xmlns:a16="http://schemas.microsoft.com/office/drawing/2014/main" id="{FF8EB610-527E-07C9-217C-31A09953B575}"/>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4;p2">
              <a:extLst>
                <a:ext uri="{FF2B5EF4-FFF2-40B4-BE49-F238E27FC236}">
                  <a16:creationId xmlns:a16="http://schemas.microsoft.com/office/drawing/2014/main" id="{9022DDE2-C084-CF02-75C8-D3EDC3DCDAD8}"/>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5;p2">
              <a:extLst>
                <a:ext uri="{FF2B5EF4-FFF2-40B4-BE49-F238E27FC236}">
                  <a16:creationId xmlns:a16="http://schemas.microsoft.com/office/drawing/2014/main" id="{2BB05163-CAF6-E5EC-F0C5-8AD6AD7CEC3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6;p2">
              <a:extLst>
                <a:ext uri="{FF2B5EF4-FFF2-40B4-BE49-F238E27FC236}">
                  <a16:creationId xmlns:a16="http://schemas.microsoft.com/office/drawing/2014/main" id="{A08C5412-D09E-E567-CCBC-05382E251115}"/>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7;p2">
              <a:extLst>
                <a:ext uri="{FF2B5EF4-FFF2-40B4-BE49-F238E27FC236}">
                  <a16:creationId xmlns:a16="http://schemas.microsoft.com/office/drawing/2014/main" id="{8308E18C-E691-BF59-D16B-BC2C71C7B253}"/>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8;p2">
              <a:extLst>
                <a:ext uri="{FF2B5EF4-FFF2-40B4-BE49-F238E27FC236}">
                  <a16:creationId xmlns:a16="http://schemas.microsoft.com/office/drawing/2014/main" id="{4179A90F-F269-0F62-9F74-A6176C9D335E}"/>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9;p2">
              <a:extLst>
                <a:ext uri="{FF2B5EF4-FFF2-40B4-BE49-F238E27FC236}">
                  <a16:creationId xmlns:a16="http://schemas.microsoft.com/office/drawing/2014/main" id="{DDEC6937-1B57-97A7-7910-227BBD6E07C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30;p2">
              <a:extLst>
                <a:ext uri="{FF2B5EF4-FFF2-40B4-BE49-F238E27FC236}">
                  <a16:creationId xmlns:a16="http://schemas.microsoft.com/office/drawing/2014/main" id="{C843416B-4A9D-54A2-DF51-EE8CAED1A083}"/>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oogle Shape;31;p2">
              <a:extLst>
                <a:ext uri="{FF2B5EF4-FFF2-40B4-BE49-F238E27FC236}">
                  <a16:creationId xmlns:a16="http://schemas.microsoft.com/office/drawing/2014/main" id="{858E17FF-17A3-530A-BD3D-5175548BF878}"/>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2;p2">
              <a:extLst>
                <a:ext uri="{FF2B5EF4-FFF2-40B4-BE49-F238E27FC236}">
                  <a16:creationId xmlns:a16="http://schemas.microsoft.com/office/drawing/2014/main" id="{B01BD02A-2CFD-1AED-8361-D8C9F57048F5}"/>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3;p2">
              <a:extLst>
                <a:ext uri="{FF2B5EF4-FFF2-40B4-BE49-F238E27FC236}">
                  <a16:creationId xmlns:a16="http://schemas.microsoft.com/office/drawing/2014/main" id="{4C2EBD60-A9F6-A0B4-701C-D0D2A50461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4;p2">
              <a:extLst>
                <a:ext uri="{FF2B5EF4-FFF2-40B4-BE49-F238E27FC236}">
                  <a16:creationId xmlns:a16="http://schemas.microsoft.com/office/drawing/2014/main" id="{49DAB1A5-94CD-097A-9686-0F10B5DF2939}"/>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4B5E4E6B-34A5-CE45-39FF-009336B7FB76}"/>
              </a:ext>
            </a:extLst>
          </p:cNvPr>
          <p:cNvSpPr txBox="1"/>
          <p:nvPr/>
        </p:nvSpPr>
        <p:spPr>
          <a:xfrm>
            <a:off x="546333" y="1053800"/>
            <a:ext cx="4238119" cy="707886"/>
          </a:xfrm>
          <a:prstGeom prst="rect">
            <a:avLst/>
          </a:prstGeom>
          <a:noFill/>
        </p:spPr>
        <p:txBody>
          <a:bodyPr wrap="square" rtlCol="0">
            <a:spAutoFit/>
          </a:bodyPr>
          <a:lstStyle/>
          <a:p>
            <a:r>
              <a:rPr lang="en-IN" sz="40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40" name="TextBox 39">
            <a:extLst>
              <a:ext uri="{FF2B5EF4-FFF2-40B4-BE49-F238E27FC236}">
                <a16:creationId xmlns:a16="http://schemas.microsoft.com/office/drawing/2014/main" id="{81906D53-EA69-30D8-D101-871FD4E79463}"/>
              </a:ext>
            </a:extLst>
          </p:cNvPr>
          <p:cNvSpPr txBox="1"/>
          <p:nvPr/>
        </p:nvSpPr>
        <p:spPr>
          <a:xfrm>
            <a:off x="456487" y="2470528"/>
            <a:ext cx="9686720" cy="1323439"/>
          </a:xfrm>
          <a:prstGeom prst="rect">
            <a:avLst/>
          </a:prstGeom>
          <a:noFill/>
        </p:spPr>
        <p:txBody>
          <a:bodyPr wrap="square" rtlCol="0">
            <a:spAutoFit/>
          </a:bodyPr>
          <a:lstStyle/>
          <a:p>
            <a:pPr lvl="0">
              <a:defRPr/>
            </a:pPr>
            <a:r>
              <a:rPr lang="en-US" sz="2000" dirty="0"/>
              <a:t>In today's super competitive online shopping world, businesses have a big challenge: they need to understand lots of data quickly to make smart choices fast. Being able to figure out useful information in real-time is really important to stay ahead in this fast-changing environment.</a:t>
            </a:r>
            <a:endParaRPr kumimoji="0" lang="en-US" sz="20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2642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D49163-9852-66B9-2331-14B2C5DEA7E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4755" y="594540"/>
            <a:ext cx="4151243" cy="3662861"/>
          </a:xfrm>
          <a:prstGeom prst="rect">
            <a:avLst/>
          </a:prstGeom>
        </p:spPr>
      </p:pic>
      <p:sp>
        <p:nvSpPr>
          <p:cNvPr id="40" name="TextBox 39">
            <a:extLst>
              <a:ext uri="{FF2B5EF4-FFF2-40B4-BE49-F238E27FC236}">
                <a16:creationId xmlns:a16="http://schemas.microsoft.com/office/drawing/2014/main" id="{7DCCB6EA-64B0-A2C1-F011-BC9D159395DD}"/>
              </a:ext>
            </a:extLst>
          </p:cNvPr>
          <p:cNvSpPr txBox="1"/>
          <p:nvPr/>
        </p:nvSpPr>
        <p:spPr>
          <a:xfrm>
            <a:off x="4489680" y="1480828"/>
            <a:ext cx="6306957" cy="2862322"/>
          </a:xfrm>
          <a:prstGeom prst="rect">
            <a:avLst/>
          </a:prstGeom>
          <a:noFill/>
        </p:spPr>
        <p:txBody>
          <a:bodyPr wrap="square" rtlCol="0">
            <a:spAutoFit/>
          </a:bodyPr>
          <a:lstStyle/>
          <a:p>
            <a:r>
              <a:rPr lang="en-US" sz="2000" dirty="0"/>
              <a:t>In this project, we've worked on solving the problem of getting useful information from the huge amount of real-time data created by online transactions. Regular ways of analyzing data often can't keep up with how much data there is and how fast it's coming in. This causes delays in making decisions and missing chances to grow. We really need a strong E-commerce Analytics Dashboard that uses advanced technology to handle, understand, and show real-time data well.</a:t>
            </a:r>
            <a:endParaRPr lang="en-IN" sz="20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F3D847BC-FDB9-9DB0-739A-5B2DB17FD425}"/>
              </a:ext>
            </a:extLst>
          </p:cNvPr>
          <p:cNvSpPr txBox="1"/>
          <p:nvPr/>
        </p:nvSpPr>
        <p:spPr>
          <a:xfrm>
            <a:off x="4774940" y="460351"/>
            <a:ext cx="5163670" cy="707886"/>
          </a:xfrm>
          <a:prstGeom prst="rect">
            <a:avLst/>
          </a:prstGeom>
          <a:noFill/>
        </p:spPr>
        <p:txBody>
          <a:bodyPr wrap="square" rtlCol="0">
            <a:spAutoFit/>
          </a:bodyPr>
          <a:lstStyle/>
          <a:p>
            <a:r>
              <a:rPr lang="en-IN" sz="4000" b="1" dirty="0">
                <a:solidFill>
                  <a:schemeClr val="accent1"/>
                </a:solidFill>
                <a:latin typeface="Book Antiqua" panose="02040602050305030304" pitchFamily="18" charset="0"/>
              </a:rPr>
              <a:t>Problem Statement</a:t>
            </a:r>
          </a:p>
        </p:txBody>
      </p:sp>
    </p:spTree>
    <p:extLst>
      <p:ext uri="{BB962C8B-B14F-4D97-AF65-F5344CB8AC3E}">
        <p14:creationId xmlns:p14="http://schemas.microsoft.com/office/powerpoint/2010/main" val="265804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529D4-8243-49C3-BDF0-2D240E42F6AC}"/>
              </a:ext>
            </a:extLst>
          </p:cNvPr>
          <p:cNvSpPr txBox="1"/>
          <p:nvPr/>
        </p:nvSpPr>
        <p:spPr>
          <a:xfrm>
            <a:off x="546333" y="1053800"/>
            <a:ext cx="4238119" cy="707886"/>
          </a:xfrm>
          <a:prstGeom prst="rect">
            <a:avLst/>
          </a:prstGeom>
          <a:noFill/>
        </p:spPr>
        <p:txBody>
          <a:bodyPr wrap="square" rtlCol="0">
            <a:spAutoFit/>
          </a:bodyPr>
          <a:lstStyle/>
          <a:p>
            <a:r>
              <a:rPr lang="en-IN" sz="40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Objective</a:t>
            </a:r>
          </a:p>
        </p:txBody>
      </p:sp>
      <p:sp>
        <p:nvSpPr>
          <p:cNvPr id="3" name="TextBox 2">
            <a:extLst>
              <a:ext uri="{FF2B5EF4-FFF2-40B4-BE49-F238E27FC236}">
                <a16:creationId xmlns:a16="http://schemas.microsoft.com/office/drawing/2014/main" id="{284A88BB-54E7-41E3-8222-2B8EBEC085CB}"/>
              </a:ext>
            </a:extLst>
          </p:cNvPr>
          <p:cNvSpPr txBox="1"/>
          <p:nvPr/>
        </p:nvSpPr>
        <p:spPr>
          <a:xfrm>
            <a:off x="476563" y="1875939"/>
            <a:ext cx="10424104" cy="2831544"/>
          </a:xfrm>
          <a:prstGeom prst="rect">
            <a:avLst/>
          </a:prstGeom>
          <a:noFill/>
        </p:spPr>
        <p:txBody>
          <a:bodyPr wrap="square" rtlCol="0">
            <a:spAutoFit/>
          </a:bodyPr>
          <a:lstStyle/>
          <a:p>
            <a:r>
              <a:rPr lang="en-US" sz="2000" dirty="0"/>
              <a:t>To develop a dynamic, data-driven visualization tool using Tableau for real-time analysis of simulated e-commerce data, aimed at assisting managers in making informed decisions. The specific goals of this project are:</a:t>
            </a:r>
          </a:p>
          <a:p>
            <a:pPr marL="285750" indent="-285750">
              <a:buFont typeface="Arial" panose="020B0604020202020204" pitchFamily="34" charset="0"/>
              <a:buChar char="•"/>
            </a:pPr>
            <a:r>
              <a:rPr lang="en-US" sz="2000" dirty="0"/>
              <a:t>Simulate Realistic E-commerce Data</a:t>
            </a:r>
          </a:p>
          <a:p>
            <a:pPr marL="285750" indent="-285750">
              <a:buFont typeface="Arial" panose="020B0604020202020204" pitchFamily="34" charset="0"/>
              <a:buChar char="•"/>
            </a:pPr>
            <a:r>
              <a:rPr lang="en-US" sz="2000" dirty="0"/>
              <a:t>Create Interactive Visualizations</a:t>
            </a:r>
          </a:p>
          <a:p>
            <a:pPr marL="285750" indent="-285750">
              <a:buFont typeface="Arial" panose="020B0604020202020204" pitchFamily="34" charset="0"/>
              <a:buChar char="•"/>
            </a:pPr>
            <a:r>
              <a:rPr lang="en-US" sz="2000" dirty="0"/>
              <a:t>Deliver Actionable Insights</a:t>
            </a:r>
          </a:p>
          <a:p>
            <a:pPr marL="285750" indent="-285750">
              <a:buFont typeface="Arial" panose="020B0604020202020204" pitchFamily="34" charset="0"/>
              <a:buChar char="•"/>
            </a:pPr>
            <a:r>
              <a:rPr lang="en-US" sz="2000" dirty="0"/>
              <a:t>Improve Manager Efficiency</a:t>
            </a:r>
          </a:p>
          <a:p>
            <a:pPr marL="285750" indent="-285750">
              <a:buFont typeface="Arial" panose="020B0604020202020204" pitchFamily="34" charset="0"/>
              <a:buChar char="•"/>
            </a:pPr>
            <a:r>
              <a:rPr lang="en-US" sz="2000" dirty="0"/>
              <a:t>Streamline Data Visualization</a:t>
            </a:r>
          </a:p>
          <a:p>
            <a:pPr lvl="1"/>
            <a:endParaRPr lang="en-US" dirty="0"/>
          </a:p>
        </p:txBody>
      </p:sp>
    </p:spTree>
    <p:extLst>
      <p:ext uri="{BB962C8B-B14F-4D97-AF65-F5344CB8AC3E}">
        <p14:creationId xmlns:p14="http://schemas.microsoft.com/office/powerpoint/2010/main" val="83190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822B54-90A5-445D-B87F-DD1767E4ECFD}"/>
              </a:ext>
            </a:extLst>
          </p:cNvPr>
          <p:cNvSpPr txBox="1"/>
          <p:nvPr/>
        </p:nvSpPr>
        <p:spPr>
          <a:xfrm>
            <a:off x="598312" y="530576"/>
            <a:ext cx="7360356" cy="646331"/>
          </a:xfrm>
          <a:prstGeom prst="rect">
            <a:avLst/>
          </a:prstGeom>
          <a:noFill/>
        </p:spPr>
        <p:txBody>
          <a:bodyPr wrap="square" rtlCol="0">
            <a:spAutoFit/>
          </a:bodyPr>
          <a:lstStyle/>
          <a:p>
            <a:r>
              <a:rPr lang="en-US" b="1" dirty="0"/>
              <a:t>Product Dataset:-</a:t>
            </a:r>
          </a:p>
          <a:p>
            <a:endParaRPr lang="en-US" dirty="0"/>
          </a:p>
        </p:txBody>
      </p:sp>
      <p:pic>
        <p:nvPicPr>
          <p:cNvPr id="6" name="Picture 5">
            <a:extLst>
              <a:ext uri="{FF2B5EF4-FFF2-40B4-BE49-F238E27FC236}">
                <a16:creationId xmlns:a16="http://schemas.microsoft.com/office/drawing/2014/main" id="{2317BEE0-D722-4CF6-80A3-7AF5B089F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12" y="1176907"/>
            <a:ext cx="10580370" cy="3417669"/>
          </a:xfrm>
          <a:prstGeom prst="rect">
            <a:avLst/>
          </a:prstGeom>
        </p:spPr>
      </p:pic>
      <p:cxnSp>
        <p:nvCxnSpPr>
          <p:cNvPr id="8" name="Straight Connector 7">
            <a:extLst>
              <a:ext uri="{FF2B5EF4-FFF2-40B4-BE49-F238E27FC236}">
                <a16:creationId xmlns:a16="http://schemas.microsoft.com/office/drawing/2014/main" id="{26D470A0-B338-4A86-BDD9-AA044245293C}"/>
              </a:ext>
            </a:extLst>
          </p:cNvPr>
          <p:cNvCxnSpPr>
            <a:cxnSpLocks/>
          </p:cNvCxnSpPr>
          <p:nvPr/>
        </p:nvCxnSpPr>
        <p:spPr>
          <a:xfrm>
            <a:off x="598312" y="1176907"/>
            <a:ext cx="105803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98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164B5-6D98-4194-A0E1-5BDE67D017DF}"/>
              </a:ext>
            </a:extLst>
          </p:cNvPr>
          <p:cNvSpPr txBox="1"/>
          <p:nvPr/>
        </p:nvSpPr>
        <p:spPr>
          <a:xfrm>
            <a:off x="451556" y="530578"/>
            <a:ext cx="7360356" cy="646331"/>
          </a:xfrm>
          <a:prstGeom prst="rect">
            <a:avLst/>
          </a:prstGeom>
          <a:noFill/>
        </p:spPr>
        <p:txBody>
          <a:bodyPr wrap="square" rtlCol="0">
            <a:spAutoFit/>
          </a:bodyPr>
          <a:lstStyle/>
          <a:p>
            <a:r>
              <a:rPr lang="en-US" b="1" dirty="0"/>
              <a:t>Customer Dataset:-</a:t>
            </a:r>
          </a:p>
          <a:p>
            <a:endParaRPr lang="en-US" dirty="0"/>
          </a:p>
        </p:txBody>
      </p:sp>
      <p:pic>
        <p:nvPicPr>
          <p:cNvPr id="7" name="Picture 6">
            <a:extLst>
              <a:ext uri="{FF2B5EF4-FFF2-40B4-BE49-F238E27FC236}">
                <a16:creationId xmlns:a16="http://schemas.microsoft.com/office/drawing/2014/main" id="{D4F2D1F7-C85A-4E7F-AE2E-2E94093AE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49" y="1176909"/>
            <a:ext cx="11250595" cy="3654735"/>
          </a:xfrm>
          <a:prstGeom prst="rect">
            <a:avLst/>
          </a:prstGeom>
        </p:spPr>
      </p:pic>
    </p:spTree>
    <p:extLst>
      <p:ext uri="{BB962C8B-B14F-4D97-AF65-F5344CB8AC3E}">
        <p14:creationId xmlns:p14="http://schemas.microsoft.com/office/powerpoint/2010/main" val="175228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11DB7F-1E12-4EB7-8EAE-00DFEB1F1962}"/>
              </a:ext>
            </a:extLst>
          </p:cNvPr>
          <p:cNvSpPr txBox="1"/>
          <p:nvPr/>
        </p:nvSpPr>
        <p:spPr>
          <a:xfrm>
            <a:off x="383823" y="530578"/>
            <a:ext cx="7360356" cy="646331"/>
          </a:xfrm>
          <a:prstGeom prst="rect">
            <a:avLst/>
          </a:prstGeom>
          <a:noFill/>
        </p:spPr>
        <p:txBody>
          <a:bodyPr wrap="square" rtlCol="0">
            <a:spAutoFit/>
          </a:bodyPr>
          <a:lstStyle/>
          <a:p>
            <a:r>
              <a:rPr lang="en-US" b="1" dirty="0"/>
              <a:t>Transaction Dataset:-</a:t>
            </a:r>
          </a:p>
          <a:p>
            <a:endParaRPr lang="en-US" dirty="0"/>
          </a:p>
        </p:txBody>
      </p:sp>
      <p:pic>
        <p:nvPicPr>
          <p:cNvPr id="6" name="Picture 5">
            <a:extLst>
              <a:ext uri="{FF2B5EF4-FFF2-40B4-BE49-F238E27FC236}">
                <a16:creationId xmlns:a16="http://schemas.microsoft.com/office/drawing/2014/main" id="{85199888-84F5-4DF8-8C8C-4E60A4C58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290" y="1176909"/>
            <a:ext cx="11355385" cy="3203180"/>
          </a:xfrm>
          <a:prstGeom prst="rect">
            <a:avLst/>
          </a:prstGeom>
        </p:spPr>
      </p:pic>
    </p:spTree>
    <p:extLst>
      <p:ext uri="{BB962C8B-B14F-4D97-AF65-F5344CB8AC3E}">
        <p14:creationId xmlns:p14="http://schemas.microsoft.com/office/powerpoint/2010/main" val="375196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D1A953-DA81-4544-B9CA-F972FB5CBCBB}"/>
              </a:ext>
            </a:extLst>
          </p:cNvPr>
          <p:cNvSpPr txBox="1"/>
          <p:nvPr/>
        </p:nvSpPr>
        <p:spPr>
          <a:xfrm>
            <a:off x="383823" y="530578"/>
            <a:ext cx="7360356" cy="646331"/>
          </a:xfrm>
          <a:prstGeom prst="rect">
            <a:avLst/>
          </a:prstGeom>
          <a:noFill/>
        </p:spPr>
        <p:txBody>
          <a:bodyPr wrap="square" rtlCol="0">
            <a:spAutoFit/>
          </a:bodyPr>
          <a:lstStyle/>
          <a:p>
            <a:r>
              <a:rPr lang="en-US" b="1" dirty="0"/>
              <a:t>Product Views Dataset:-</a:t>
            </a:r>
          </a:p>
          <a:p>
            <a:endParaRPr lang="en-US" dirty="0"/>
          </a:p>
        </p:txBody>
      </p:sp>
      <p:pic>
        <p:nvPicPr>
          <p:cNvPr id="3" name="Picture 2">
            <a:extLst>
              <a:ext uri="{FF2B5EF4-FFF2-40B4-BE49-F238E27FC236}">
                <a16:creationId xmlns:a16="http://schemas.microsoft.com/office/drawing/2014/main" id="{B47E163B-CCF6-47C8-A3C8-05B64D7D7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290" y="1289747"/>
            <a:ext cx="11355385" cy="2977504"/>
          </a:xfrm>
          <a:prstGeom prst="rect">
            <a:avLst/>
          </a:prstGeom>
        </p:spPr>
      </p:pic>
    </p:spTree>
    <p:extLst>
      <p:ext uri="{BB962C8B-B14F-4D97-AF65-F5344CB8AC3E}">
        <p14:creationId xmlns:p14="http://schemas.microsoft.com/office/powerpoint/2010/main" val="137607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858F9A-3BDC-ABE1-8967-AD9A77482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423" y="707331"/>
            <a:ext cx="1515717" cy="1240735"/>
          </a:xfrm>
          <a:prstGeom prst="rect">
            <a:avLst/>
          </a:prstGeom>
        </p:spPr>
      </p:pic>
      <p:pic>
        <p:nvPicPr>
          <p:cNvPr id="11" name="Picture 10">
            <a:extLst>
              <a:ext uri="{FF2B5EF4-FFF2-40B4-BE49-F238E27FC236}">
                <a16:creationId xmlns:a16="http://schemas.microsoft.com/office/drawing/2014/main" id="{FC914454-3092-88C9-2076-54747AB0C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0169" y="767795"/>
            <a:ext cx="1393135" cy="1119807"/>
          </a:xfrm>
          <a:prstGeom prst="rect">
            <a:avLst/>
          </a:prstGeom>
        </p:spPr>
      </p:pic>
      <p:pic>
        <p:nvPicPr>
          <p:cNvPr id="13" name="Picture 12">
            <a:extLst>
              <a:ext uri="{FF2B5EF4-FFF2-40B4-BE49-F238E27FC236}">
                <a16:creationId xmlns:a16="http://schemas.microsoft.com/office/drawing/2014/main" id="{C10C6FA9-0186-D31F-9DFA-C3878D3553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2587" y="5036247"/>
            <a:ext cx="1515717" cy="1353873"/>
          </a:xfrm>
          <a:prstGeom prst="rect">
            <a:avLst/>
          </a:prstGeom>
        </p:spPr>
      </p:pic>
      <p:pic>
        <p:nvPicPr>
          <p:cNvPr id="15" name="Picture 14">
            <a:extLst>
              <a:ext uri="{FF2B5EF4-FFF2-40B4-BE49-F238E27FC236}">
                <a16:creationId xmlns:a16="http://schemas.microsoft.com/office/drawing/2014/main" id="{0428C664-1832-1C97-2230-50532EE94D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5765" y="5062730"/>
            <a:ext cx="1704796" cy="1513555"/>
          </a:xfrm>
          <a:prstGeom prst="rect">
            <a:avLst/>
          </a:prstGeom>
        </p:spPr>
      </p:pic>
      <p:pic>
        <p:nvPicPr>
          <p:cNvPr id="19" name="Picture 18">
            <a:extLst>
              <a:ext uri="{FF2B5EF4-FFF2-40B4-BE49-F238E27FC236}">
                <a16:creationId xmlns:a16="http://schemas.microsoft.com/office/drawing/2014/main" id="{97297D9C-F5BE-1047-73EC-00E36BA6B5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8629" y="2905464"/>
            <a:ext cx="1393135" cy="1145618"/>
          </a:xfrm>
          <a:prstGeom prst="rect">
            <a:avLst/>
          </a:prstGeom>
        </p:spPr>
      </p:pic>
      <p:pic>
        <p:nvPicPr>
          <p:cNvPr id="27" name="Picture 26">
            <a:extLst>
              <a:ext uri="{FF2B5EF4-FFF2-40B4-BE49-F238E27FC236}">
                <a16:creationId xmlns:a16="http://schemas.microsoft.com/office/drawing/2014/main" id="{6E9D3ED9-B2C4-1113-C82C-A354138DEF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7570" y="2766391"/>
            <a:ext cx="1393135" cy="1325218"/>
          </a:xfrm>
          <a:prstGeom prst="rect">
            <a:avLst/>
          </a:prstGeom>
        </p:spPr>
      </p:pic>
      <p:cxnSp>
        <p:nvCxnSpPr>
          <p:cNvPr id="29" name="Straight Arrow Connector 28">
            <a:extLst>
              <a:ext uri="{FF2B5EF4-FFF2-40B4-BE49-F238E27FC236}">
                <a16:creationId xmlns:a16="http://schemas.microsoft.com/office/drawing/2014/main" id="{F9FF5A9D-3EE5-8AD1-722B-55B33096A064}"/>
              </a:ext>
            </a:extLst>
          </p:cNvPr>
          <p:cNvCxnSpPr>
            <a:cxnSpLocks/>
            <a:stCxn id="11" idx="3"/>
            <a:endCxn id="9" idx="1"/>
          </p:cNvCxnSpPr>
          <p:nvPr/>
        </p:nvCxnSpPr>
        <p:spPr>
          <a:xfrm>
            <a:off x="4903304" y="1327699"/>
            <a:ext cx="204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1BC6A9C-41C9-0B7A-4DED-4BDC5A1D4F8F}"/>
              </a:ext>
            </a:extLst>
          </p:cNvPr>
          <p:cNvCxnSpPr>
            <a:cxnSpLocks/>
          </p:cNvCxnSpPr>
          <p:nvPr/>
        </p:nvCxnSpPr>
        <p:spPr>
          <a:xfrm>
            <a:off x="10445197" y="1327698"/>
            <a:ext cx="0" cy="1614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0D4E197-C71C-69A2-0D56-1432F3E0951D}"/>
              </a:ext>
            </a:extLst>
          </p:cNvPr>
          <p:cNvCxnSpPr>
            <a:stCxn id="9" idx="3"/>
          </p:cNvCxnSpPr>
          <p:nvPr/>
        </p:nvCxnSpPr>
        <p:spPr>
          <a:xfrm flipV="1">
            <a:off x="8468140" y="1327698"/>
            <a:ext cx="19770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F4640E-9E17-000E-CCF0-EAF1125FCDF1}"/>
              </a:ext>
            </a:extLst>
          </p:cNvPr>
          <p:cNvCxnSpPr>
            <a:cxnSpLocks/>
          </p:cNvCxnSpPr>
          <p:nvPr/>
        </p:nvCxnSpPr>
        <p:spPr>
          <a:xfrm>
            <a:off x="10445197" y="4373299"/>
            <a:ext cx="0" cy="1353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EB79567-9461-EAB4-1B45-CCA85FA8DE7B}"/>
              </a:ext>
            </a:extLst>
          </p:cNvPr>
          <p:cNvCxnSpPr>
            <a:endCxn id="15" idx="3"/>
          </p:cNvCxnSpPr>
          <p:nvPr/>
        </p:nvCxnSpPr>
        <p:spPr>
          <a:xfrm flipH="1">
            <a:off x="7020561" y="5819507"/>
            <a:ext cx="15709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EC8F2D2-DD5E-80DF-A821-19B9DFEF5647}"/>
              </a:ext>
            </a:extLst>
          </p:cNvPr>
          <p:cNvSpPr txBox="1"/>
          <p:nvPr/>
        </p:nvSpPr>
        <p:spPr>
          <a:xfrm>
            <a:off x="2772625" y="1960891"/>
            <a:ext cx="2868221" cy="523220"/>
          </a:xfrm>
          <a:prstGeom prst="rect">
            <a:avLst/>
          </a:prstGeom>
          <a:noFill/>
        </p:spPr>
        <p:txBody>
          <a:bodyPr wrap="none" rtlCol="0">
            <a:spAutoFit/>
          </a:bodyPr>
          <a:lstStyle/>
          <a:p>
            <a:r>
              <a:rPr lang="en-US" sz="1400" dirty="0"/>
              <a:t>Utilize Python Faker to create </a:t>
            </a:r>
          </a:p>
          <a:p>
            <a:r>
              <a:rPr lang="en-US" sz="1400" dirty="0"/>
              <a:t>Realistic  synthetic E-Commerce data</a:t>
            </a:r>
            <a:endParaRPr lang="en-IN" sz="1400" dirty="0"/>
          </a:p>
        </p:txBody>
      </p:sp>
      <p:sp>
        <p:nvSpPr>
          <p:cNvPr id="58" name="TextBox 57">
            <a:extLst>
              <a:ext uri="{FF2B5EF4-FFF2-40B4-BE49-F238E27FC236}">
                <a16:creationId xmlns:a16="http://schemas.microsoft.com/office/drawing/2014/main" id="{F08DC0A8-D3E2-BCBA-6D2B-046377D3B20C}"/>
              </a:ext>
            </a:extLst>
          </p:cNvPr>
          <p:cNvSpPr txBox="1"/>
          <p:nvPr/>
        </p:nvSpPr>
        <p:spPr>
          <a:xfrm>
            <a:off x="6551156" y="1984750"/>
            <a:ext cx="2599238" cy="523220"/>
          </a:xfrm>
          <a:prstGeom prst="rect">
            <a:avLst/>
          </a:prstGeom>
          <a:noFill/>
        </p:spPr>
        <p:txBody>
          <a:bodyPr wrap="none" rtlCol="0">
            <a:spAutoFit/>
          </a:bodyPr>
          <a:lstStyle/>
          <a:p>
            <a:r>
              <a:rPr lang="en-US" sz="1400" dirty="0"/>
              <a:t>Python Scripts generates diverse </a:t>
            </a:r>
          </a:p>
          <a:p>
            <a:r>
              <a:rPr lang="en-US" sz="1400" dirty="0"/>
              <a:t>E-Commerce Data</a:t>
            </a:r>
            <a:endParaRPr lang="en-IN" sz="1400" dirty="0"/>
          </a:p>
        </p:txBody>
      </p:sp>
      <p:sp>
        <p:nvSpPr>
          <p:cNvPr id="60" name="TextBox 59">
            <a:extLst>
              <a:ext uri="{FF2B5EF4-FFF2-40B4-BE49-F238E27FC236}">
                <a16:creationId xmlns:a16="http://schemas.microsoft.com/office/drawing/2014/main" id="{72F3C7D7-8848-CDC7-FD52-1A80B019EB16}"/>
              </a:ext>
            </a:extLst>
          </p:cNvPr>
          <p:cNvSpPr txBox="1"/>
          <p:nvPr/>
        </p:nvSpPr>
        <p:spPr>
          <a:xfrm>
            <a:off x="9454912" y="4022204"/>
            <a:ext cx="1991699" cy="307777"/>
          </a:xfrm>
          <a:prstGeom prst="rect">
            <a:avLst/>
          </a:prstGeom>
          <a:noFill/>
        </p:spPr>
        <p:txBody>
          <a:bodyPr wrap="none" rtlCol="0">
            <a:spAutoFit/>
          </a:bodyPr>
          <a:lstStyle/>
          <a:p>
            <a:r>
              <a:rPr lang="en-US" sz="1400" dirty="0"/>
              <a:t>Stores data in MongoDB </a:t>
            </a:r>
            <a:endParaRPr lang="en-IN" sz="1400" dirty="0"/>
          </a:p>
        </p:txBody>
      </p:sp>
      <p:sp>
        <p:nvSpPr>
          <p:cNvPr id="63" name="TextBox 62">
            <a:extLst>
              <a:ext uri="{FF2B5EF4-FFF2-40B4-BE49-F238E27FC236}">
                <a16:creationId xmlns:a16="http://schemas.microsoft.com/office/drawing/2014/main" id="{3FE77532-330E-D91C-A5A1-B37B1444127C}"/>
              </a:ext>
            </a:extLst>
          </p:cNvPr>
          <p:cNvSpPr txBox="1"/>
          <p:nvPr/>
        </p:nvSpPr>
        <p:spPr>
          <a:xfrm>
            <a:off x="4516121" y="6223012"/>
            <a:ext cx="3480376" cy="307777"/>
          </a:xfrm>
          <a:prstGeom prst="rect">
            <a:avLst/>
          </a:prstGeom>
          <a:noFill/>
        </p:spPr>
        <p:txBody>
          <a:bodyPr wrap="none" rtlCol="0">
            <a:spAutoFit/>
          </a:bodyPr>
          <a:lstStyle/>
          <a:p>
            <a:r>
              <a:rPr lang="en-US" sz="1400" dirty="0" err="1"/>
              <a:t>PySpark</a:t>
            </a:r>
            <a:r>
              <a:rPr lang="en-US" sz="1400" dirty="0"/>
              <a:t> consumes the data from </a:t>
            </a:r>
            <a:r>
              <a:rPr lang="en-US" sz="1400" dirty="0" err="1"/>
              <a:t>kafka</a:t>
            </a:r>
            <a:r>
              <a:rPr lang="en-US" sz="1400" dirty="0"/>
              <a:t> topics</a:t>
            </a:r>
            <a:endParaRPr lang="en-IN" sz="1400" dirty="0"/>
          </a:p>
        </p:txBody>
      </p:sp>
      <p:sp>
        <p:nvSpPr>
          <p:cNvPr id="79" name="TextBox 78">
            <a:extLst>
              <a:ext uri="{FF2B5EF4-FFF2-40B4-BE49-F238E27FC236}">
                <a16:creationId xmlns:a16="http://schemas.microsoft.com/office/drawing/2014/main" id="{D2B252D3-CCF0-9C7C-C4E5-9A394DF5E1B4}"/>
              </a:ext>
            </a:extLst>
          </p:cNvPr>
          <p:cNvSpPr txBox="1"/>
          <p:nvPr/>
        </p:nvSpPr>
        <p:spPr>
          <a:xfrm>
            <a:off x="2278351" y="6268507"/>
            <a:ext cx="1446806" cy="307777"/>
          </a:xfrm>
          <a:prstGeom prst="rect">
            <a:avLst/>
          </a:prstGeom>
          <a:noFill/>
        </p:spPr>
        <p:txBody>
          <a:bodyPr wrap="none" rtlCol="0">
            <a:spAutoFit/>
          </a:bodyPr>
          <a:lstStyle/>
          <a:p>
            <a:r>
              <a:rPr lang="en-US" sz="1400" dirty="0"/>
              <a:t>Transaction Data </a:t>
            </a:r>
            <a:endParaRPr lang="en-IN" sz="1400" dirty="0"/>
          </a:p>
        </p:txBody>
      </p:sp>
      <p:sp>
        <p:nvSpPr>
          <p:cNvPr id="80" name="TextBox 79">
            <a:extLst>
              <a:ext uri="{FF2B5EF4-FFF2-40B4-BE49-F238E27FC236}">
                <a16:creationId xmlns:a16="http://schemas.microsoft.com/office/drawing/2014/main" id="{7A6EC7E4-FD3F-3BB6-871A-B4B4BCF738BA}"/>
              </a:ext>
            </a:extLst>
          </p:cNvPr>
          <p:cNvSpPr txBox="1"/>
          <p:nvPr/>
        </p:nvSpPr>
        <p:spPr>
          <a:xfrm>
            <a:off x="425231" y="4163647"/>
            <a:ext cx="1127425" cy="738664"/>
          </a:xfrm>
          <a:prstGeom prst="rect">
            <a:avLst/>
          </a:prstGeom>
          <a:noFill/>
        </p:spPr>
        <p:txBody>
          <a:bodyPr wrap="none" rtlCol="0">
            <a:spAutoFit/>
          </a:bodyPr>
          <a:lstStyle/>
          <a:p>
            <a:r>
              <a:rPr lang="en-US" sz="1400" dirty="0"/>
              <a:t>Tableau for </a:t>
            </a:r>
          </a:p>
          <a:p>
            <a:r>
              <a:rPr lang="en-US" sz="1400" dirty="0"/>
              <a:t>visualization </a:t>
            </a:r>
          </a:p>
          <a:p>
            <a:r>
              <a:rPr lang="en-US" sz="1400" dirty="0"/>
              <a:t> and graphs</a:t>
            </a:r>
            <a:endParaRPr lang="en-IN" sz="1400" dirty="0"/>
          </a:p>
        </p:txBody>
      </p:sp>
      <p:sp>
        <p:nvSpPr>
          <p:cNvPr id="81" name="TextBox 80">
            <a:extLst>
              <a:ext uri="{FF2B5EF4-FFF2-40B4-BE49-F238E27FC236}">
                <a16:creationId xmlns:a16="http://schemas.microsoft.com/office/drawing/2014/main" id="{A32BE7AE-8307-B7DC-ECD3-530C8DDF1812}"/>
              </a:ext>
            </a:extLst>
          </p:cNvPr>
          <p:cNvSpPr txBox="1"/>
          <p:nvPr/>
        </p:nvSpPr>
        <p:spPr>
          <a:xfrm>
            <a:off x="4040692" y="43978"/>
            <a:ext cx="4581895" cy="461665"/>
          </a:xfrm>
          <a:prstGeom prst="rect">
            <a:avLst/>
          </a:prstGeom>
          <a:noFill/>
        </p:spPr>
        <p:txBody>
          <a:bodyPr wrap="none" rtlCol="0">
            <a:spAutoFit/>
          </a:bodyPr>
          <a:lstStyle/>
          <a:p>
            <a:r>
              <a:rPr lang="en-US" sz="2400" b="1" dirty="0"/>
              <a:t>Real Time E-Commerce Dashboard</a:t>
            </a:r>
            <a:endParaRPr lang="en-IN" sz="2400" b="1" dirty="0"/>
          </a:p>
        </p:txBody>
      </p:sp>
      <p:cxnSp>
        <p:nvCxnSpPr>
          <p:cNvPr id="4" name="Straight Arrow Connector 3">
            <a:extLst>
              <a:ext uri="{FF2B5EF4-FFF2-40B4-BE49-F238E27FC236}">
                <a16:creationId xmlns:a16="http://schemas.microsoft.com/office/drawing/2014/main" id="{E10DA1ED-F696-9789-C330-FBC8C69D32C7}"/>
              </a:ext>
            </a:extLst>
          </p:cNvPr>
          <p:cNvCxnSpPr/>
          <p:nvPr/>
        </p:nvCxnSpPr>
        <p:spPr>
          <a:xfrm flipH="1">
            <a:off x="10164417" y="5727174"/>
            <a:ext cx="280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343F3E0-AE25-B0BE-070D-FD7C8B19AB72}"/>
              </a:ext>
            </a:extLst>
          </p:cNvPr>
          <p:cNvSpPr txBox="1"/>
          <p:nvPr/>
        </p:nvSpPr>
        <p:spPr>
          <a:xfrm>
            <a:off x="8596117" y="6268508"/>
            <a:ext cx="2102050" cy="307777"/>
          </a:xfrm>
          <a:prstGeom prst="rect">
            <a:avLst/>
          </a:prstGeom>
          <a:noFill/>
        </p:spPr>
        <p:txBody>
          <a:bodyPr wrap="none" rtlCol="0">
            <a:spAutoFit/>
          </a:bodyPr>
          <a:lstStyle/>
          <a:p>
            <a:r>
              <a:rPr lang="en-US" sz="1400" dirty="0"/>
              <a:t>Topics to organize streams</a:t>
            </a:r>
            <a:endParaRPr lang="en-IN" sz="1400" dirty="0"/>
          </a:p>
        </p:txBody>
      </p:sp>
      <p:pic>
        <p:nvPicPr>
          <p:cNvPr id="6" name="Picture 5">
            <a:extLst>
              <a:ext uri="{FF2B5EF4-FFF2-40B4-BE49-F238E27FC236}">
                <a16:creationId xmlns:a16="http://schemas.microsoft.com/office/drawing/2014/main" id="{A41267B2-5FCD-26A7-DB86-FF1DB269B88E}"/>
              </a:ext>
            </a:extLst>
          </p:cNvPr>
          <p:cNvPicPr>
            <a:picLocks noChangeAspect="1"/>
          </p:cNvPicPr>
          <p:nvPr/>
        </p:nvPicPr>
        <p:blipFill>
          <a:blip r:embed="rId8"/>
          <a:stretch>
            <a:fillRect/>
          </a:stretch>
        </p:blipFill>
        <p:spPr>
          <a:xfrm>
            <a:off x="2337732" y="5289965"/>
            <a:ext cx="1396105" cy="978543"/>
          </a:xfrm>
          <a:prstGeom prst="rect">
            <a:avLst/>
          </a:prstGeom>
        </p:spPr>
      </p:pic>
      <p:cxnSp>
        <p:nvCxnSpPr>
          <p:cNvPr id="12" name="Straight Arrow Connector 11">
            <a:extLst>
              <a:ext uri="{FF2B5EF4-FFF2-40B4-BE49-F238E27FC236}">
                <a16:creationId xmlns:a16="http://schemas.microsoft.com/office/drawing/2014/main" id="{AFA63B32-F38D-4984-578F-2031A45305DF}"/>
              </a:ext>
            </a:extLst>
          </p:cNvPr>
          <p:cNvCxnSpPr>
            <a:stCxn id="15" idx="1"/>
          </p:cNvCxnSpPr>
          <p:nvPr/>
        </p:nvCxnSpPr>
        <p:spPr>
          <a:xfrm flipH="1" flipV="1">
            <a:off x="3733837" y="5819507"/>
            <a:ext cx="15819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9C019F-A205-E456-971B-8F81C81D5A65}"/>
              </a:ext>
            </a:extLst>
          </p:cNvPr>
          <p:cNvCxnSpPr>
            <a:cxnSpLocks/>
          </p:cNvCxnSpPr>
          <p:nvPr/>
        </p:nvCxnSpPr>
        <p:spPr>
          <a:xfrm>
            <a:off x="1600803" y="5821742"/>
            <a:ext cx="6775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FA936C9-9ACD-03BB-9838-9758C5BEE831}"/>
              </a:ext>
            </a:extLst>
          </p:cNvPr>
          <p:cNvCxnSpPr/>
          <p:nvPr/>
        </p:nvCxnSpPr>
        <p:spPr>
          <a:xfrm flipV="1">
            <a:off x="1600803" y="3723861"/>
            <a:ext cx="0" cy="2095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4515D1C-971C-45D3-ABB8-9533B039B426}"/>
              </a:ext>
            </a:extLst>
          </p:cNvPr>
          <p:cNvSpPr txBox="1"/>
          <p:nvPr/>
        </p:nvSpPr>
        <p:spPr>
          <a:xfrm>
            <a:off x="4040692" y="133692"/>
            <a:ext cx="4427448" cy="369332"/>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C3267919-6ED7-4B33-8171-2700D111290F}"/>
              </a:ext>
            </a:extLst>
          </p:cNvPr>
          <p:cNvSpPr txBox="1"/>
          <p:nvPr/>
        </p:nvSpPr>
        <p:spPr>
          <a:xfrm>
            <a:off x="564444" y="327211"/>
            <a:ext cx="1885245" cy="369332"/>
          </a:xfrm>
          <a:prstGeom prst="rect">
            <a:avLst/>
          </a:prstGeom>
          <a:noFill/>
        </p:spPr>
        <p:txBody>
          <a:bodyPr wrap="square" rtlCol="0">
            <a:spAutoFit/>
          </a:bodyPr>
          <a:lstStyle/>
          <a:p>
            <a:r>
              <a:rPr lang="en-US" b="1" dirty="0"/>
              <a:t>Working Model</a:t>
            </a:r>
          </a:p>
        </p:txBody>
      </p:sp>
    </p:spTree>
    <p:extLst>
      <p:ext uri="{BB962C8B-B14F-4D97-AF65-F5344CB8AC3E}">
        <p14:creationId xmlns:p14="http://schemas.microsoft.com/office/powerpoint/2010/main" val="31815946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down)">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down)">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down)">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7">
                                            <p:txEl>
                                              <p:pRg st="0" end="0"/>
                                            </p:txEl>
                                          </p:spTgt>
                                        </p:tgtEl>
                                        <p:attrNameLst>
                                          <p:attrName>style.visibility</p:attrName>
                                        </p:attrNameLst>
                                      </p:cBhvr>
                                      <p:to>
                                        <p:strVal val="visible"/>
                                      </p:to>
                                    </p:set>
                                    <p:animEffect transition="in" filter="wipe(down)">
                                      <p:cBhvr>
                                        <p:cTn id="27" dur="500"/>
                                        <p:tgtEl>
                                          <p:spTgt spid="57">
                                            <p:txEl>
                                              <p:pRg st="0" end="0"/>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57">
                                            <p:txEl>
                                              <p:pRg st="1" end="1"/>
                                            </p:txEl>
                                          </p:spTgt>
                                        </p:tgtEl>
                                        <p:attrNameLst>
                                          <p:attrName>style.visibility</p:attrName>
                                        </p:attrNameLst>
                                      </p:cBhvr>
                                      <p:to>
                                        <p:strVal val="visible"/>
                                      </p:to>
                                    </p:set>
                                    <p:animEffect transition="in" filter="wipe(down)">
                                      <p:cBhvr>
                                        <p:cTn id="30" dur="500"/>
                                        <p:tgtEl>
                                          <p:spTgt spid="5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8">
                                            <p:txEl>
                                              <p:pRg st="0" end="0"/>
                                            </p:txEl>
                                          </p:spTgt>
                                        </p:tgtEl>
                                        <p:attrNameLst>
                                          <p:attrName>style.visibility</p:attrName>
                                        </p:attrNameLst>
                                      </p:cBhvr>
                                      <p:to>
                                        <p:strVal val="visible"/>
                                      </p:to>
                                    </p:set>
                                    <p:animEffect transition="in" filter="wipe(down)">
                                      <p:cBhvr>
                                        <p:cTn id="35" dur="500"/>
                                        <p:tgtEl>
                                          <p:spTgt spid="58">
                                            <p:txEl>
                                              <p:pRg st="0" end="0"/>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58">
                                            <p:txEl>
                                              <p:pRg st="1" end="1"/>
                                            </p:txEl>
                                          </p:spTgt>
                                        </p:tgtEl>
                                        <p:attrNameLst>
                                          <p:attrName>style.visibility</p:attrName>
                                        </p:attrNameLst>
                                      </p:cBhvr>
                                      <p:to>
                                        <p:strVal val="visible"/>
                                      </p:to>
                                    </p:set>
                                    <p:animEffect transition="in" filter="wipe(down)">
                                      <p:cBhvr>
                                        <p:cTn id="38" dur="500"/>
                                        <p:tgtEl>
                                          <p:spTgt spid="5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60">
                                            <p:txEl>
                                              <p:pRg st="0" end="0"/>
                                            </p:txEl>
                                          </p:spTgt>
                                        </p:tgtEl>
                                        <p:attrNameLst>
                                          <p:attrName>style.visibility</p:attrName>
                                        </p:attrNameLst>
                                      </p:cBhvr>
                                      <p:to>
                                        <p:strVal val="visible"/>
                                      </p:to>
                                    </p:set>
                                    <p:animEffect transition="in" filter="wipe(down)">
                                      <p:cBhvr>
                                        <p:cTn id="43" dur="500"/>
                                        <p:tgtEl>
                                          <p:spTgt spid="6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79">
                                            <p:txEl>
                                              <p:pRg st="0" end="0"/>
                                            </p:txEl>
                                          </p:spTgt>
                                        </p:tgtEl>
                                        <p:attrNameLst>
                                          <p:attrName>style.visibility</p:attrName>
                                        </p:attrNameLst>
                                      </p:cBhvr>
                                      <p:to>
                                        <p:strVal val="visible"/>
                                      </p:to>
                                    </p:set>
                                    <p:animEffect transition="in" filter="wipe(down)">
                                      <p:cBhvr>
                                        <p:cTn id="48" dur="500"/>
                                        <p:tgtEl>
                                          <p:spTgt spid="7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80">
                                            <p:txEl>
                                              <p:pRg st="0" end="0"/>
                                            </p:txEl>
                                          </p:spTgt>
                                        </p:tgtEl>
                                        <p:attrNameLst>
                                          <p:attrName>style.visibility</p:attrName>
                                        </p:attrNameLst>
                                      </p:cBhvr>
                                      <p:to>
                                        <p:strVal val="visible"/>
                                      </p:to>
                                    </p:set>
                                    <p:animEffect transition="in" filter="wipe(down)">
                                      <p:cBhvr>
                                        <p:cTn id="53" dur="500"/>
                                        <p:tgtEl>
                                          <p:spTgt spid="80">
                                            <p:txEl>
                                              <p:pRg st="0" end="0"/>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80">
                                            <p:txEl>
                                              <p:pRg st="1" end="1"/>
                                            </p:txEl>
                                          </p:spTgt>
                                        </p:tgtEl>
                                        <p:attrNameLst>
                                          <p:attrName>style.visibility</p:attrName>
                                        </p:attrNameLst>
                                      </p:cBhvr>
                                      <p:to>
                                        <p:strVal val="visible"/>
                                      </p:to>
                                    </p:set>
                                    <p:animEffect transition="in" filter="wipe(down)">
                                      <p:cBhvr>
                                        <p:cTn id="56" dur="500"/>
                                        <p:tgtEl>
                                          <p:spTgt spid="80">
                                            <p:txEl>
                                              <p:pRg st="1" end="1"/>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80">
                                            <p:txEl>
                                              <p:pRg st="2" end="2"/>
                                            </p:txEl>
                                          </p:spTgt>
                                        </p:tgtEl>
                                        <p:attrNameLst>
                                          <p:attrName>style.visibility</p:attrName>
                                        </p:attrNameLst>
                                      </p:cBhvr>
                                      <p:to>
                                        <p:strVal val="visible"/>
                                      </p:to>
                                    </p:set>
                                    <p:animEffect transition="in" filter="wipe(down)">
                                      <p:cBhvr>
                                        <p:cTn id="59" dur="500"/>
                                        <p:tgtEl>
                                          <p:spTgt spid="80">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down)">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down)">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down)">
                                      <p:cBhvr>
                                        <p:cTn id="79" dur="500"/>
                                        <p:tgtEl>
                                          <p:spTgt spid="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wipe(down)">
                                      <p:cBhvr>
                                        <p:cTn id="84" dur="500"/>
                                        <p:tgtEl>
                                          <p:spTgt spid="1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wipe(down)">
                                      <p:cBhvr>
                                        <p:cTn id="89" dur="500"/>
                                        <p:tgtEl>
                                          <p:spTgt spid="1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down)">
                                      <p:cBhvr>
                                        <p:cTn id="94" dur="500"/>
                                        <p:tgtEl>
                                          <p:spTgt spid="6"/>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down)">
                                      <p:cBhvr>
                                        <p:cTn id="9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3229</TotalTime>
  <Words>497</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Book Antiqua</vt:lpstr>
      <vt:lpstr>Calibri</vt:lpstr>
      <vt:lpstr>Calibri Light</vt:lpstr>
      <vt:lpstr>Open Sans</vt:lpstr>
      <vt:lpstr>Wingdings</vt:lpstr>
      <vt:lpstr>Office Theme</vt:lpstr>
      <vt:lpstr>Real Time E-Commerce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vikusa74@outlook.com</dc:creator>
  <cp:lastModifiedBy>ASUS</cp:lastModifiedBy>
  <cp:revision>67</cp:revision>
  <dcterms:created xsi:type="dcterms:W3CDTF">2023-08-27T14:18:14Z</dcterms:created>
  <dcterms:modified xsi:type="dcterms:W3CDTF">2024-02-24T04:47:01Z</dcterms:modified>
</cp:coreProperties>
</file>