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66" r:id="rId2"/>
    <p:sldId id="258" r:id="rId3"/>
    <p:sldId id="259" r:id="rId4"/>
    <p:sldId id="260" r:id="rId5"/>
    <p:sldId id="261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C581-C517-4501-8813-2C600368045E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B689-ABA8-4D6F-A78F-0AB2FA3C3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7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34687" y="1189327"/>
            <a:ext cx="8531520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687" y="4650641"/>
            <a:ext cx="8531520" cy="142524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0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2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7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40" y="136525"/>
            <a:ext cx="10994760" cy="1390476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51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7" y="671584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7" y="1689618"/>
            <a:ext cx="8336893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5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03" y="171294"/>
            <a:ext cx="10769195" cy="142524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5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1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5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1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2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8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0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9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0961-832F-4161-A4C0-55A12B5D7318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14357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keliweb.it/2016/01/come-scegliere-il-miglior-cms-per-e-commer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4056-ecommerce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exponentis.es/ejemplo-de-uso-de-pyspark-en-linux-y-algunos-comandos-basicos-de-transformacion-accion-en-spar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5DF-893F-47F7-8819-184091C0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defTabSz="914400">
              <a:spcBef>
                <a:spcPts val="0"/>
              </a:spcBef>
              <a:defRPr/>
            </a:pPr>
            <a:r>
              <a:rPr lang="en-US" sz="4800" dirty="0"/>
              <a:t>Real Time E-Commerce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43680-1C30-4EBF-AA16-1FE46B161D8D}"/>
              </a:ext>
            </a:extLst>
          </p:cNvPr>
          <p:cNvSpPr txBox="1"/>
          <p:nvPr/>
        </p:nvSpPr>
        <p:spPr>
          <a:xfrm>
            <a:off x="970084" y="4270181"/>
            <a:ext cx="3134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Guided By: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1D30F-D3E5-435C-8709-4605182D99A5}"/>
              </a:ext>
            </a:extLst>
          </p:cNvPr>
          <p:cNvSpPr txBox="1"/>
          <p:nvPr/>
        </p:nvSpPr>
        <p:spPr>
          <a:xfrm>
            <a:off x="970084" y="4688842"/>
            <a:ext cx="31653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Mr. Anay </a:t>
            </a:r>
            <a:r>
              <a:rPr lang="en-IN" dirty="0" err="1"/>
              <a:t>Tamhankar</a:t>
            </a:r>
            <a:endParaRPr lang="en-IN" dirty="0"/>
          </a:p>
          <a:p>
            <a:endParaRPr lang="en-IN" dirty="0"/>
          </a:p>
          <a:p>
            <a:r>
              <a:rPr lang="en-IN" dirty="0"/>
              <a:t>Mr. Prasad Deshmukh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4793-C36A-486B-921B-F6CE72F77D1D}"/>
              </a:ext>
            </a:extLst>
          </p:cNvPr>
          <p:cNvSpPr txBox="1"/>
          <p:nvPr/>
        </p:nvSpPr>
        <p:spPr>
          <a:xfrm>
            <a:off x="8087413" y="4308441"/>
            <a:ext cx="339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3B17D-5588-4B93-839B-06FCB5AB30FB}"/>
              </a:ext>
            </a:extLst>
          </p:cNvPr>
          <p:cNvSpPr txBox="1"/>
          <p:nvPr/>
        </p:nvSpPr>
        <p:spPr>
          <a:xfrm>
            <a:off x="8087413" y="4677773"/>
            <a:ext cx="39699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Rushikesh</a:t>
            </a:r>
            <a:r>
              <a:rPr lang="en-IN" dirty="0"/>
              <a:t> </a:t>
            </a:r>
            <a:r>
              <a:rPr lang="en-IN" dirty="0" err="1"/>
              <a:t>Phaphale</a:t>
            </a:r>
            <a:r>
              <a:rPr lang="en-IN" dirty="0"/>
              <a:t> </a:t>
            </a:r>
            <a:r>
              <a:rPr lang="en-IN"/>
              <a:t>(230943025041)</a:t>
            </a:r>
            <a:endParaRPr lang="en-IN" dirty="0"/>
          </a:p>
          <a:p>
            <a:r>
              <a:rPr lang="en-IN" dirty="0"/>
              <a:t>Saurabh </a:t>
            </a:r>
            <a:r>
              <a:rPr lang="en-IN" dirty="0" err="1"/>
              <a:t>Jambale</a:t>
            </a:r>
            <a:r>
              <a:rPr lang="en-IN" dirty="0"/>
              <a:t> (230943025044)</a:t>
            </a:r>
          </a:p>
          <a:p>
            <a:r>
              <a:rPr lang="en-IN" dirty="0"/>
              <a:t>Pratik Reddy (230943025039)</a:t>
            </a:r>
          </a:p>
          <a:p>
            <a:r>
              <a:rPr lang="en-IN" dirty="0"/>
              <a:t>Aman Shrivastava (230943025005)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82725-6F4A-4624-A918-42D78B33A4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56161" y="5878102"/>
            <a:ext cx="2281680" cy="7736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6B9F7-5927-41F5-A807-4CBE4395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58211" y="1580823"/>
            <a:ext cx="5358354" cy="26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1C587E1-EEC4-B411-DF31-7BF0FA70244D}"/>
              </a:ext>
            </a:extLst>
          </p:cNvPr>
          <p:cNvSpPr/>
          <p:nvPr/>
        </p:nvSpPr>
        <p:spPr>
          <a:xfrm rot="5400000">
            <a:off x="1701592" y="-1507350"/>
            <a:ext cx="8770894" cy="12192003"/>
          </a:xfrm>
          <a:prstGeom prst="parallelogram">
            <a:avLst>
              <a:gd name="adj" fmla="val 2394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A172D721-3D31-7355-6D90-8143358928E5}"/>
              </a:ext>
            </a:extLst>
          </p:cNvPr>
          <p:cNvGrpSpPr/>
          <p:nvPr/>
        </p:nvGrpSpPr>
        <p:grpSpPr>
          <a:xfrm>
            <a:off x="4157739" y="-910172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8AAF4FB1-962F-53D4-0B92-7D4FB8C032C6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2B69ECB2-2AEE-F63F-9411-D8AE4670E012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3ACA65B1-BB6D-DB68-D3EC-BB2A42B1CC69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CD3FFAB1-3C63-AEEB-BDC1-D8E38196BA38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EA390C57-EF70-E551-62CB-9164EA41F786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36621352-2C71-DBDF-7C50-B8CC7F0A7B3D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437FBCFF-3F29-A03E-7255-AE0109E144C1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E173DEDF-0407-1C22-8A9B-F2769EF44B6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20CBF0A9-82B2-3B64-8E6A-8E16C7BC4AF4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14517CDF-5D10-8B76-4945-95B45F82E5BB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1235F142-23E4-6F51-98F5-6BC0D143FC67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FF728DAD-0AEE-DC83-3720-BC110A252B71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39AADB80-B559-62F8-1188-49DBB034C93B}"/>
              </a:ext>
            </a:extLst>
          </p:cNvPr>
          <p:cNvGrpSpPr/>
          <p:nvPr/>
        </p:nvGrpSpPr>
        <p:grpSpPr>
          <a:xfrm rot="16200000">
            <a:off x="10489068" y="4695353"/>
            <a:ext cx="1903442" cy="803186"/>
            <a:chOff x="2235050" y="548425"/>
            <a:chExt cx="307875" cy="101325"/>
          </a:xfrm>
          <a:solidFill>
            <a:schemeClr val="bg1"/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4D1DBCCF-88CE-BD6F-7AE1-04B1985BB3BE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936FFC40-8D10-8747-0099-8294A0AD782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731F4AB8-1F18-5B55-F08E-60697A70C3B9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A233BD74-9D63-1829-BB75-63F74DA5B82C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392A8DA6-EF8F-0622-BE10-18677DD9F31A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24FD200A-9A0D-F17D-F6F3-E594AE8B1557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92954039-A705-5C16-EE5B-9DE7E7B2638F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C3D58DC8-2BB6-CD0B-5B85-25D25452D8D5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7C490901-E47A-2D7B-503A-2F9B7B32B7E8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FF8EB610-527E-07C9-217C-31A09953B575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9022DDE2-C084-CF02-75C8-D3EDC3DCDAD8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2BB05163-CAF6-E5EC-F0C5-8AD6AD7CEC36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A08C5412-D09E-E567-CCBC-05382E251115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8308E18C-E691-BF59-D16B-BC2C71C7B253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4179A90F-F269-0F62-9F74-A6176C9D335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DDEC6937-1B57-97A7-7910-227BBD6E07C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C843416B-4A9D-54A2-DF51-EE8CAED1A083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858E17FF-17A3-530A-BD3D-5175548BF878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B01BD02A-2CFD-1AED-8361-D8C9F57048F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4C2EBD60-A9F6-A0B4-701C-D0D2A5046171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49DAB1A5-94CD-097A-9686-0F10B5DF2939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B5E4E6B-34A5-CE45-39FF-009336B7FB76}"/>
              </a:ext>
            </a:extLst>
          </p:cNvPr>
          <p:cNvSpPr txBox="1"/>
          <p:nvPr/>
        </p:nvSpPr>
        <p:spPr>
          <a:xfrm>
            <a:off x="546333" y="1053800"/>
            <a:ext cx="423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906D53-EA69-30D8-D101-871FD4E79463}"/>
              </a:ext>
            </a:extLst>
          </p:cNvPr>
          <p:cNvSpPr txBox="1"/>
          <p:nvPr/>
        </p:nvSpPr>
        <p:spPr>
          <a:xfrm>
            <a:off x="456487" y="2470528"/>
            <a:ext cx="9686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/>
              <a:t>In today's hypercompetitive e-commerce landscape, businesses face the constant challenge of deciphering vast amounts of data to make informed decisions swiftly. The ability to extract actionable insights in real-time has become imperative for staying ahead in this dynamic environment.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2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49163-9852-66B9-2331-14B2C5DEA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755" y="594540"/>
            <a:ext cx="4151243" cy="3662861"/>
          </a:xfrm>
          <a:prstGeom prst="rect">
            <a:avLst/>
          </a:prstGeom>
        </p:spPr>
      </p:pic>
      <p:sp>
        <p:nvSpPr>
          <p:cNvPr id="3" name="Parallelogram 2">
            <a:extLst>
              <a:ext uri="{FF2B5EF4-FFF2-40B4-BE49-F238E27FC236}">
                <a16:creationId xmlns:a16="http://schemas.microsoft.com/office/drawing/2014/main" id="{397A2C1E-95FE-89D2-8E98-D5CE58AA6029}"/>
              </a:ext>
            </a:extLst>
          </p:cNvPr>
          <p:cNvSpPr/>
          <p:nvPr/>
        </p:nvSpPr>
        <p:spPr>
          <a:xfrm rot="5400000" flipV="1">
            <a:off x="6275025" y="3274412"/>
            <a:ext cx="5425896" cy="6408054"/>
          </a:xfrm>
          <a:prstGeom prst="parallelogram">
            <a:avLst>
              <a:gd name="adj" fmla="val 24101"/>
            </a:avLst>
          </a:prstGeom>
          <a:gradFill>
            <a:gsLst>
              <a:gs pos="42000">
                <a:schemeClr val="accent6">
                  <a:alpha val="37000"/>
                </a:schemeClr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oogle Shape;279;p29">
            <a:extLst>
              <a:ext uri="{FF2B5EF4-FFF2-40B4-BE49-F238E27FC236}">
                <a16:creationId xmlns:a16="http://schemas.microsoft.com/office/drawing/2014/main" id="{E19A10B9-BA7A-57DD-A93F-80B74BDC651B}"/>
              </a:ext>
            </a:extLst>
          </p:cNvPr>
          <p:cNvGrpSpPr/>
          <p:nvPr/>
        </p:nvGrpSpPr>
        <p:grpSpPr>
          <a:xfrm>
            <a:off x="10902392" y="3984900"/>
            <a:ext cx="1470043" cy="1470043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5" name="Google Shape;280;p29">
              <a:extLst>
                <a:ext uri="{FF2B5EF4-FFF2-40B4-BE49-F238E27FC236}">
                  <a16:creationId xmlns:a16="http://schemas.microsoft.com/office/drawing/2014/main" id="{3C0710C5-F1F4-2D9A-9D69-B5BB5F5E04E8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1;p29">
              <a:extLst>
                <a:ext uri="{FF2B5EF4-FFF2-40B4-BE49-F238E27FC236}">
                  <a16:creationId xmlns:a16="http://schemas.microsoft.com/office/drawing/2014/main" id="{6418F888-FFC5-2829-FE27-862A3DFDDB07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2;p29">
              <a:extLst>
                <a:ext uri="{FF2B5EF4-FFF2-40B4-BE49-F238E27FC236}">
                  <a16:creationId xmlns:a16="http://schemas.microsoft.com/office/drawing/2014/main" id="{8F07E4B5-14E0-3ACD-412D-C7CFA391488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3;p29">
              <a:extLst>
                <a:ext uri="{FF2B5EF4-FFF2-40B4-BE49-F238E27FC236}">
                  <a16:creationId xmlns:a16="http://schemas.microsoft.com/office/drawing/2014/main" id="{AFE473C2-66FE-32B2-CC81-BF5414F5319F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4;p29">
              <a:extLst>
                <a:ext uri="{FF2B5EF4-FFF2-40B4-BE49-F238E27FC236}">
                  <a16:creationId xmlns:a16="http://schemas.microsoft.com/office/drawing/2014/main" id="{EA71879D-B6F8-E039-68BF-641A9B054C74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5;p29">
              <a:extLst>
                <a:ext uri="{FF2B5EF4-FFF2-40B4-BE49-F238E27FC236}">
                  <a16:creationId xmlns:a16="http://schemas.microsoft.com/office/drawing/2014/main" id="{5A83F521-036E-6A42-761D-5CE44F4AFFF5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6;p29">
              <a:extLst>
                <a:ext uri="{FF2B5EF4-FFF2-40B4-BE49-F238E27FC236}">
                  <a16:creationId xmlns:a16="http://schemas.microsoft.com/office/drawing/2014/main" id="{1F1867A6-B419-9E6C-9821-2CFCA0B6E5FE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7;p29">
              <a:extLst>
                <a:ext uri="{FF2B5EF4-FFF2-40B4-BE49-F238E27FC236}">
                  <a16:creationId xmlns:a16="http://schemas.microsoft.com/office/drawing/2014/main" id="{FEC82928-69B7-429B-0A2E-D93F90FBD2BB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8;p29">
              <a:extLst>
                <a:ext uri="{FF2B5EF4-FFF2-40B4-BE49-F238E27FC236}">
                  <a16:creationId xmlns:a16="http://schemas.microsoft.com/office/drawing/2014/main" id="{A7559EF7-7FD1-1225-C97B-D46732B91E1C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89;p29">
              <a:extLst>
                <a:ext uri="{FF2B5EF4-FFF2-40B4-BE49-F238E27FC236}">
                  <a16:creationId xmlns:a16="http://schemas.microsoft.com/office/drawing/2014/main" id="{3D531FE7-B0F7-8146-408F-18D548A05A82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0;p29">
              <a:extLst>
                <a:ext uri="{FF2B5EF4-FFF2-40B4-BE49-F238E27FC236}">
                  <a16:creationId xmlns:a16="http://schemas.microsoft.com/office/drawing/2014/main" id="{AD57D653-A879-00BA-7EE9-1FF180102654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291;p29">
              <a:extLst>
                <a:ext uri="{FF2B5EF4-FFF2-40B4-BE49-F238E27FC236}">
                  <a16:creationId xmlns:a16="http://schemas.microsoft.com/office/drawing/2014/main" id="{FBBA105E-C656-0574-B589-3AED1603719A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C10BAE7-9633-743E-C110-B853945920DC}"/>
              </a:ext>
            </a:extLst>
          </p:cNvPr>
          <p:cNvSpPr/>
          <p:nvPr/>
        </p:nvSpPr>
        <p:spPr>
          <a:xfrm rot="16200000">
            <a:off x="3407084" y="1063012"/>
            <a:ext cx="5377836" cy="12192002"/>
          </a:xfrm>
          <a:prstGeom prst="parallelogram">
            <a:avLst>
              <a:gd name="adj" fmla="val 23082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oogle Shape;13;p2">
            <a:extLst>
              <a:ext uri="{FF2B5EF4-FFF2-40B4-BE49-F238E27FC236}">
                <a16:creationId xmlns:a16="http://schemas.microsoft.com/office/drawing/2014/main" id="{7A5A0CAC-F9AE-47FA-6EEA-9E9AC68018E1}"/>
              </a:ext>
            </a:extLst>
          </p:cNvPr>
          <p:cNvGrpSpPr/>
          <p:nvPr/>
        </p:nvGrpSpPr>
        <p:grpSpPr>
          <a:xfrm rot="5400000">
            <a:off x="-354416" y="4844979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9" name="Google Shape;14;p2">
              <a:extLst>
                <a:ext uri="{FF2B5EF4-FFF2-40B4-BE49-F238E27FC236}">
                  <a16:creationId xmlns:a16="http://schemas.microsoft.com/office/drawing/2014/main" id="{E07E9C7B-E23F-0425-795E-F16C2218AC00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5;p2">
              <a:extLst>
                <a:ext uri="{FF2B5EF4-FFF2-40B4-BE49-F238E27FC236}">
                  <a16:creationId xmlns:a16="http://schemas.microsoft.com/office/drawing/2014/main" id="{C7048B19-1AB3-FDCE-B1BD-4E009763F3E9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6;p2">
              <a:extLst>
                <a:ext uri="{FF2B5EF4-FFF2-40B4-BE49-F238E27FC236}">
                  <a16:creationId xmlns:a16="http://schemas.microsoft.com/office/drawing/2014/main" id="{2105A686-7F61-E7FD-4079-8C5473CCF7CB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7;p2">
              <a:extLst>
                <a:ext uri="{FF2B5EF4-FFF2-40B4-BE49-F238E27FC236}">
                  <a16:creationId xmlns:a16="http://schemas.microsoft.com/office/drawing/2014/main" id="{6EBD827E-49A0-45EA-52AB-D796CFD733D8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8;p2">
              <a:extLst>
                <a:ext uri="{FF2B5EF4-FFF2-40B4-BE49-F238E27FC236}">
                  <a16:creationId xmlns:a16="http://schemas.microsoft.com/office/drawing/2014/main" id="{7D80B96D-E49B-8E0B-504E-267F928291AE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9;p2">
              <a:extLst>
                <a:ext uri="{FF2B5EF4-FFF2-40B4-BE49-F238E27FC236}">
                  <a16:creationId xmlns:a16="http://schemas.microsoft.com/office/drawing/2014/main" id="{CDF0070E-83B1-39E8-17D7-9F72F2B82F8B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0;p2">
              <a:extLst>
                <a:ext uri="{FF2B5EF4-FFF2-40B4-BE49-F238E27FC236}">
                  <a16:creationId xmlns:a16="http://schemas.microsoft.com/office/drawing/2014/main" id="{0954BC9D-93A8-15F1-ECAB-F130823D5634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1;p2">
              <a:extLst>
                <a:ext uri="{FF2B5EF4-FFF2-40B4-BE49-F238E27FC236}">
                  <a16:creationId xmlns:a16="http://schemas.microsoft.com/office/drawing/2014/main" id="{7680EF70-CBD8-C75B-9282-D5C0A5F22951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2;p2">
              <a:extLst>
                <a:ext uri="{FF2B5EF4-FFF2-40B4-BE49-F238E27FC236}">
                  <a16:creationId xmlns:a16="http://schemas.microsoft.com/office/drawing/2014/main" id="{CF524D26-CAE4-BF2C-0150-5299A1CE11EC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3;p2">
              <a:extLst>
                <a:ext uri="{FF2B5EF4-FFF2-40B4-BE49-F238E27FC236}">
                  <a16:creationId xmlns:a16="http://schemas.microsoft.com/office/drawing/2014/main" id="{E9881324-B4DC-297A-6C5D-CD87BF6DED01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4;p2">
              <a:extLst>
                <a:ext uri="{FF2B5EF4-FFF2-40B4-BE49-F238E27FC236}">
                  <a16:creationId xmlns:a16="http://schemas.microsoft.com/office/drawing/2014/main" id="{4441A27C-2691-B7D6-1AC0-98BAEE4D3583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5;p2">
              <a:extLst>
                <a:ext uri="{FF2B5EF4-FFF2-40B4-BE49-F238E27FC236}">
                  <a16:creationId xmlns:a16="http://schemas.microsoft.com/office/drawing/2014/main" id="{4DDFC9D0-1A53-43B6-ECA3-DB11679E1CB1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6;p2">
              <a:extLst>
                <a:ext uri="{FF2B5EF4-FFF2-40B4-BE49-F238E27FC236}">
                  <a16:creationId xmlns:a16="http://schemas.microsoft.com/office/drawing/2014/main" id="{877FFE16-555D-90EB-6EB5-D737162BC919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7;p2">
              <a:extLst>
                <a:ext uri="{FF2B5EF4-FFF2-40B4-BE49-F238E27FC236}">
                  <a16:creationId xmlns:a16="http://schemas.microsoft.com/office/drawing/2014/main" id="{03D6EBCD-D50A-1430-AE05-DB17F36425F9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8;p2">
              <a:extLst>
                <a:ext uri="{FF2B5EF4-FFF2-40B4-BE49-F238E27FC236}">
                  <a16:creationId xmlns:a16="http://schemas.microsoft.com/office/drawing/2014/main" id="{2290C16B-AEEB-93C6-1106-62E3FDAE4A9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29;p2">
              <a:extLst>
                <a:ext uri="{FF2B5EF4-FFF2-40B4-BE49-F238E27FC236}">
                  <a16:creationId xmlns:a16="http://schemas.microsoft.com/office/drawing/2014/main" id="{D8E61D78-E541-7B08-6F0E-25A7DA148716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0;p2">
              <a:extLst>
                <a:ext uri="{FF2B5EF4-FFF2-40B4-BE49-F238E27FC236}">
                  <a16:creationId xmlns:a16="http://schemas.microsoft.com/office/drawing/2014/main" id="{25DB69C2-4708-5F56-12A0-982D5192CF81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1;p2">
              <a:extLst>
                <a:ext uri="{FF2B5EF4-FFF2-40B4-BE49-F238E27FC236}">
                  <a16:creationId xmlns:a16="http://schemas.microsoft.com/office/drawing/2014/main" id="{B8778B31-8C22-A1AC-B99C-27EA4B9DAF80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2;p2">
              <a:extLst>
                <a:ext uri="{FF2B5EF4-FFF2-40B4-BE49-F238E27FC236}">
                  <a16:creationId xmlns:a16="http://schemas.microsoft.com/office/drawing/2014/main" id="{ECDEFBD4-FD52-06F4-D541-4E07F46430D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3;p2">
              <a:extLst>
                <a:ext uri="{FF2B5EF4-FFF2-40B4-BE49-F238E27FC236}">
                  <a16:creationId xmlns:a16="http://schemas.microsoft.com/office/drawing/2014/main" id="{85CD41E2-30ED-1956-DC2E-62589CB99E7E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34;p2">
              <a:extLst>
                <a:ext uri="{FF2B5EF4-FFF2-40B4-BE49-F238E27FC236}">
                  <a16:creationId xmlns:a16="http://schemas.microsoft.com/office/drawing/2014/main" id="{ED564E45-01FE-67DB-3BE9-039783286142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DCCB6EA-64B0-A2C1-F011-BC9D159395DD}"/>
              </a:ext>
            </a:extLst>
          </p:cNvPr>
          <p:cNvSpPr txBox="1"/>
          <p:nvPr/>
        </p:nvSpPr>
        <p:spPr>
          <a:xfrm>
            <a:off x="4489680" y="1480828"/>
            <a:ext cx="63069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project we have tried to solve the </a:t>
            </a:r>
            <a:r>
              <a:rPr lang="en-US" sz="2000" dirty="0"/>
              <a:t>challenges in extracting actionable insights from the deluge of real-time data generated by online transactions. Traditional analytics approaches often struggle to keep pace with the volume, velocity, and variety of data streams, leading to delays in decision-making and missed opportunities for growth. there is a pressing need for a robust E-commerce Analytics Dashboard that integrates advanced technologies to ingest, process, analyze, and visualize real-time data streams effectively.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847BC-FDB9-9DB0-739A-5B2DB17FD425}"/>
              </a:ext>
            </a:extLst>
          </p:cNvPr>
          <p:cNvSpPr txBox="1"/>
          <p:nvPr/>
        </p:nvSpPr>
        <p:spPr>
          <a:xfrm>
            <a:off x="4774940" y="460351"/>
            <a:ext cx="516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Book Antiqua" panose="0204060205030503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580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3DFB5893-FE6F-C078-A7B4-36762B02BBFF}"/>
              </a:ext>
            </a:extLst>
          </p:cNvPr>
          <p:cNvSpPr/>
          <p:nvPr/>
        </p:nvSpPr>
        <p:spPr>
          <a:xfrm rot="16200000">
            <a:off x="3247799" y="1328372"/>
            <a:ext cx="5696404" cy="12192002"/>
          </a:xfrm>
          <a:prstGeom prst="parallelogram">
            <a:avLst>
              <a:gd name="adj" fmla="val 24754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9B86D-5335-A760-00D7-4692B87B4E9A}"/>
              </a:ext>
            </a:extLst>
          </p:cNvPr>
          <p:cNvSpPr txBox="1"/>
          <p:nvPr/>
        </p:nvSpPr>
        <p:spPr>
          <a:xfrm>
            <a:off x="4412895" y="184745"/>
            <a:ext cx="277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grpSp>
        <p:nvGrpSpPr>
          <p:cNvPr id="4" name="Google Shape;279;p29">
            <a:extLst>
              <a:ext uri="{FF2B5EF4-FFF2-40B4-BE49-F238E27FC236}">
                <a16:creationId xmlns:a16="http://schemas.microsoft.com/office/drawing/2014/main" id="{BC2CCCFC-5EFA-D30E-C002-152D36D8717B}"/>
              </a:ext>
            </a:extLst>
          </p:cNvPr>
          <p:cNvGrpSpPr/>
          <p:nvPr/>
        </p:nvGrpSpPr>
        <p:grpSpPr>
          <a:xfrm>
            <a:off x="10839182" y="5088432"/>
            <a:ext cx="1352818" cy="13528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5" name="Google Shape;280;p29">
              <a:extLst>
                <a:ext uri="{FF2B5EF4-FFF2-40B4-BE49-F238E27FC236}">
                  <a16:creationId xmlns:a16="http://schemas.microsoft.com/office/drawing/2014/main" id="{2E956A45-776E-2C39-F829-E8FE595402B4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1;p29">
              <a:extLst>
                <a:ext uri="{FF2B5EF4-FFF2-40B4-BE49-F238E27FC236}">
                  <a16:creationId xmlns:a16="http://schemas.microsoft.com/office/drawing/2014/main" id="{1F6395F2-381F-D08E-52EE-014D47CBAD10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2;p29">
              <a:extLst>
                <a:ext uri="{FF2B5EF4-FFF2-40B4-BE49-F238E27FC236}">
                  <a16:creationId xmlns:a16="http://schemas.microsoft.com/office/drawing/2014/main" id="{30C083D8-65B7-1B25-F949-C593699C6AAB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3;p29">
              <a:extLst>
                <a:ext uri="{FF2B5EF4-FFF2-40B4-BE49-F238E27FC236}">
                  <a16:creationId xmlns:a16="http://schemas.microsoft.com/office/drawing/2014/main" id="{58740FBE-5B59-A985-4348-0B735AD4E0B8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4;p29">
              <a:extLst>
                <a:ext uri="{FF2B5EF4-FFF2-40B4-BE49-F238E27FC236}">
                  <a16:creationId xmlns:a16="http://schemas.microsoft.com/office/drawing/2014/main" id="{7625DD9E-D843-E6A0-3578-FF6BC0DF0173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5;p29">
              <a:extLst>
                <a:ext uri="{FF2B5EF4-FFF2-40B4-BE49-F238E27FC236}">
                  <a16:creationId xmlns:a16="http://schemas.microsoft.com/office/drawing/2014/main" id="{47C1FC3B-D726-34FA-CF8C-7CF1EE4BB588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6;p29">
              <a:extLst>
                <a:ext uri="{FF2B5EF4-FFF2-40B4-BE49-F238E27FC236}">
                  <a16:creationId xmlns:a16="http://schemas.microsoft.com/office/drawing/2014/main" id="{2A3C084A-B913-2D84-8896-1A296C12C1A0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7;p29">
              <a:extLst>
                <a:ext uri="{FF2B5EF4-FFF2-40B4-BE49-F238E27FC236}">
                  <a16:creationId xmlns:a16="http://schemas.microsoft.com/office/drawing/2014/main" id="{21BF623B-F90C-3C67-8AFB-DBD7EA9D5BC4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8;p29">
              <a:extLst>
                <a:ext uri="{FF2B5EF4-FFF2-40B4-BE49-F238E27FC236}">
                  <a16:creationId xmlns:a16="http://schemas.microsoft.com/office/drawing/2014/main" id="{5E0CDB2D-2FDE-74D0-E8C1-1F0E591E9A44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89;p29">
              <a:extLst>
                <a:ext uri="{FF2B5EF4-FFF2-40B4-BE49-F238E27FC236}">
                  <a16:creationId xmlns:a16="http://schemas.microsoft.com/office/drawing/2014/main" id="{BC0D4C57-A3E3-2C10-8408-E0F4F9984DDA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0;p29">
              <a:extLst>
                <a:ext uri="{FF2B5EF4-FFF2-40B4-BE49-F238E27FC236}">
                  <a16:creationId xmlns:a16="http://schemas.microsoft.com/office/drawing/2014/main" id="{6E855D84-D202-759D-DC26-E47AA2AD9BA7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291;p29">
              <a:extLst>
                <a:ext uri="{FF2B5EF4-FFF2-40B4-BE49-F238E27FC236}">
                  <a16:creationId xmlns:a16="http://schemas.microsoft.com/office/drawing/2014/main" id="{D3F919C1-0CC9-0A7E-0BF9-EDEDD9E99FBF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oogle Shape;13;p2">
            <a:extLst>
              <a:ext uri="{FF2B5EF4-FFF2-40B4-BE49-F238E27FC236}">
                <a16:creationId xmlns:a16="http://schemas.microsoft.com/office/drawing/2014/main" id="{FD5E8819-7E9A-0619-17FE-032C7A5389AE}"/>
              </a:ext>
            </a:extLst>
          </p:cNvPr>
          <p:cNvGrpSpPr/>
          <p:nvPr/>
        </p:nvGrpSpPr>
        <p:grpSpPr>
          <a:xfrm rot="5400000">
            <a:off x="-400671" y="-227130"/>
            <a:ext cx="1346618" cy="44326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18" name="Google Shape;14;p2">
              <a:extLst>
                <a:ext uri="{FF2B5EF4-FFF2-40B4-BE49-F238E27FC236}">
                  <a16:creationId xmlns:a16="http://schemas.microsoft.com/office/drawing/2014/main" id="{8BEB0A8A-CA0E-B176-083E-2B0E6A6847A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5;p2">
              <a:extLst>
                <a:ext uri="{FF2B5EF4-FFF2-40B4-BE49-F238E27FC236}">
                  <a16:creationId xmlns:a16="http://schemas.microsoft.com/office/drawing/2014/main" id="{01E941C5-2CD5-28A4-36A5-F8EABC259AC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6;p2">
              <a:extLst>
                <a:ext uri="{FF2B5EF4-FFF2-40B4-BE49-F238E27FC236}">
                  <a16:creationId xmlns:a16="http://schemas.microsoft.com/office/drawing/2014/main" id="{FF0840E4-11A4-3136-EFA2-D5F99BA35B84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7;p2">
              <a:extLst>
                <a:ext uri="{FF2B5EF4-FFF2-40B4-BE49-F238E27FC236}">
                  <a16:creationId xmlns:a16="http://schemas.microsoft.com/office/drawing/2014/main" id="{626297E4-E428-5CC0-3AC2-2792B6BC3AF9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8;p2">
              <a:extLst>
                <a:ext uri="{FF2B5EF4-FFF2-40B4-BE49-F238E27FC236}">
                  <a16:creationId xmlns:a16="http://schemas.microsoft.com/office/drawing/2014/main" id="{52EA4AC0-CE03-1C09-51DC-8895EEFD6A54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9;p2">
              <a:extLst>
                <a:ext uri="{FF2B5EF4-FFF2-40B4-BE49-F238E27FC236}">
                  <a16:creationId xmlns:a16="http://schemas.microsoft.com/office/drawing/2014/main" id="{D345B506-4AB2-52C7-E4D1-1FA28BD6544A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0;p2">
              <a:extLst>
                <a:ext uri="{FF2B5EF4-FFF2-40B4-BE49-F238E27FC236}">
                  <a16:creationId xmlns:a16="http://schemas.microsoft.com/office/drawing/2014/main" id="{D754FF01-23A1-7B40-0258-1054B98827F3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1;p2">
              <a:extLst>
                <a:ext uri="{FF2B5EF4-FFF2-40B4-BE49-F238E27FC236}">
                  <a16:creationId xmlns:a16="http://schemas.microsoft.com/office/drawing/2014/main" id="{582B0128-C09D-C661-5455-0C415B43F823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2;p2">
              <a:extLst>
                <a:ext uri="{FF2B5EF4-FFF2-40B4-BE49-F238E27FC236}">
                  <a16:creationId xmlns:a16="http://schemas.microsoft.com/office/drawing/2014/main" id="{CCDCB5A8-D63D-44AE-768D-A04829414F15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3;p2">
              <a:extLst>
                <a:ext uri="{FF2B5EF4-FFF2-40B4-BE49-F238E27FC236}">
                  <a16:creationId xmlns:a16="http://schemas.microsoft.com/office/drawing/2014/main" id="{A98E1433-8F9A-272D-C4A6-A65E93BB0840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4;p2">
              <a:extLst>
                <a:ext uri="{FF2B5EF4-FFF2-40B4-BE49-F238E27FC236}">
                  <a16:creationId xmlns:a16="http://schemas.microsoft.com/office/drawing/2014/main" id="{B2D3D56C-ED9D-FC0D-B12E-4751E43A1E54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5;p2">
              <a:extLst>
                <a:ext uri="{FF2B5EF4-FFF2-40B4-BE49-F238E27FC236}">
                  <a16:creationId xmlns:a16="http://schemas.microsoft.com/office/drawing/2014/main" id="{98152EF2-9053-0682-4892-D0334F356921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6;p2">
              <a:extLst>
                <a:ext uri="{FF2B5EF4-FFF2-40B4-BE49-F238E27FC236}">
                  <a16:creationId xmlns:a16="http://schemas.microsoft.com/office/drawing/2014/main" id="{BEB4E6AF-BF02-39BF-2E6F-DC685CE85349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7;p2">
              <a:extLst>
                <a:ext uri="{FF2B5EF4-FFF2-40B4-BE49-F238E27FC236}">
                  <a16:creationId xmlns:a16="http://schemas.microsoft.com/office/drawing/2014/main" id="{BFAE11B2-959B-0952-1862-C62A12B58AB2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8;p2">
              <a:extLst>
                <a:ext uri="{FF2B5EF4-FFF2-40B4-BE49-F238E27FC236}">
                  <a16:creationId xmlns:a16="http://schemas.microsoft.com/office/drawing/2014/main" id="{95CAD73B-336A-F94E-861C-017B7553FA90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9;p2">
              <a:extLst>
                <a:ext uri="{FF2B5EF4-FFF2-40B4-BE49-F238E27FC236}">
                  <a16:creationId xmlns:a16="http://schemas.microsoft.com/office/drawing/2014/main" id="{E72CA421-B290-2D43-A30C-F6791DA598D8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0;p2">
              <a:extLst>
                <a:ext uri="{FF2B5EF4-FFF2-40B4-BE49-F238E27FC236}">
                  <a16:creationId xmlns:a16="http://schemas.microsoft.com/office/drawing/2014/main" id="{13F40A35-28CC-1AD4-F5BB-50E5490ECD49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1;p2">
              <a:extLst>
                <a:ext uri="{FF2B5EF4-FFF2-40B4-BE49-F238E27FC236}">
                  <a16:creationId xmlns:a16="http://schemas.microsoft.com/office/drawing/2014/main" id="{FAA303D0-1D5A-7D91-6955-9D46BB903AF6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2;p2">
              <a:extLst>
                <a:ext uri="{FF2B5EF4-FFF2-40B4-BE49-F238E27FC236}">
                  <a16:creationId xmlns:a16="http://schemas.microsoft.com/office/drawing/2014/main" id="{FE64B58F-2861-B30B-526D-C3E022BB2307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3;p2">
              <a:extLst>
                <a:ext uri="{FF2B5EF4-FFF2-40B4-BE49-F238E27FC236}">
                  <a16:creationId xmlns:a16="http://schemas.microsoft.com/office/drawing/2014/main" id="{41A4A905-D043-50B4-4D1A-34F9C8F50E1E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4;p2">
              <a:extLst>
                <a:ext uri="{FF2B5EF4-FFF2-40B4-BE49-F238E27FC236}">
                  <a16:creationId xmlns:a16="http://schemas.microsoft.com/office/drawing/2014/main" id="{95593E65-1E1A-6D4C-65B7-1A88D8F0C843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C4231A9-770C-B594-7644-4FFD1C857D16}"/>
              </a:ext>
            </a:extLst>
          </p:cNvPr>
          <p:cNvSpPr/>
          <p:nvPr/>
        </p:nvSpPr>
        <p:spPr>
          <a:xfrm>
            <a:off x="601833" y="1025991"/>
            <a:ext cx="1980000" cy="14796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        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     Python Faker</a:t>
            </a:r>
          </a:p>
          <a:p>
            <a:r>
              <a:rPr lang="en-IN" sz="1400" dirty="0">
                <a:solidFill>
                  <a:schemeClr val="tx1"/>
                </a:solidFill>
              </a:rPr>
              <a:t> Generating Simulated Data Using Python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AA1AEB-D6F7-5E0E-9E07-867233DABF9D}"/>
              </a:ext>
            </a:extLst>
          </p:cNvPr>
          <p:cNvSpPr/>
          <p:nvPr/>
        </p:nvSpPr>
        <p:spPr>
          <a:xfrm>
            <a:off x="9576683" y="3370538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MongoDB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Storing Data in MongoDB</a:t>
            </a:r>
          </a:p>
          <a:p>
            <a:endParaRPr lang="en-IN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04AED58-13AA-A3A3-DFD5-CD73E141E1A8}"/>
              </a:ext>
            </a:extLst>
          </p:cNvPr>
          <p:cNvSpPr/>
          <p:nvPr/>
        </p:nvSpPr>
        <p:spPr>
          <a:xfrm rot="5400000">
            <a:off x="1052912" y="2832838"/>
            <a:ext cx="887506" cy="23308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13E6225-B3C3-2C11-7C00-E00369EDC393}"/>
              </a:ext>
            </a:extLst>
          </p:cNvPr>
          <p:cNvSpPr/>
          <p:nvPr/>
        </p:nvSpPr>
        <p:spPr>
          <a:xfrm>
            <a:off x="8374742" y="3997749"/>
            <a:ext cx="1185353" cy="25691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1CC1891-7BCF-B88C-49F9-7037292A2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91" y="1111429"/>
            <a:ext cx="592550" cy="592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041359-5295-2CF9-632F-5828D1F2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79" y="3385981"/>
            <a:ext cx="623487" cy="58737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2CD3401-F8AF-4871-56F6-ACB969DFA798}"/>
              </a:ext>
            </a:extLst>
          </p:cNvPr>
          <p:cNvSpPr/>
          <p:nvPr/>
        </p:nvSpPr>
        <p:spPr>
          <a:xfrm>
            <a:off x="581479" y="3393131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</a:rPr>
              <a:t>          Kafka</a:t>
            </a:r>
          </a:p>
          <a:p>
            <a:r>
              <a:rPr lang="en-IN" sz="1400" dirty="0">
                <a:solidFill>
                  <a:schemeClr val="tx1"/>
                </a:solidFill>
              </a:rPr>
              <a:t>Generate Real-Time Event</a:t>
            </a:r>
          </a:p>
          <a:p>
            <a:endParaRPr lang="en-IN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1547F67-AB6D-DA94-C456-7B5BBDDEFE79}"/>
              </a:ext>
            </a:extLst>
          </p:cNvPr>
          <p:cNvSpPr/>
          <p:nvPr/>
        </p:nvSpPr>
        <p:spPr>
          <a:xfrm rot="16200000">
            <a:off x="10033914" y="2788290"/>
            <a:ext cx="896471" cy="23399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157152-DF8E-594A-9A95-BC09B338D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3" y="3393131"/>
            <a:ext cx="1027363" cy="540024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A1D554D-1716-97AB-629F-974627499E2F}"/>
              </a:ext>
            </a:extLst>
          </p:cNvPr>
          <p:cNvSpPr/>
          <p:nvPr/>
        </p:nvSpPr>
        <p:spPr>
          <a:xfrm>
            <a:off x="9560096" y="966457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Tableau</a:t>
            </a:r>
          </a:p>
          <a:p>
            <a:r>
              <a:rPr lang="en-IN" sz="1400" dirty="0">
                <a:solidFill>
                  <a:schemeClr val="tx1"/>
                </a:solidFill>
              </a:rPr>
              <a:t>Visualise Data in Graphical Manner to get trends and Pattern 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534F05D-8625-A03C-4205-30DAD18FC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434" y="390759"/>
            <a:ext cx="1555376" cy="1555376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708CAB3-F20B-4B42-8974-307F7822A3E0}"/>
              </a:ext>
            </a:extLst>
          </p:cNvPr>
          <p:cNvSpPr/>
          <p:nvPr/>
        </p:nvSpPr>
        <p:spPr>
          <a:xfrm>
            <a:off x="3341774" y="2281830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Broker Cluster 1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For scalability and fault tolerance</a:t>
            </a:r>
          </a:p>
          <a:p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447255B-FEEF-4AFE-89DF-746F4C68A8CE}"/>
              </a:ext>
            </a:extLst>
          </p:cNvPr>
          <p:cNvSpPr/>
          <p:nvPr/>
        </p:nvSpPr>
        <p:spPr>
          <a:xfrm>
            <a:off x="3375341" y="4427329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b="1" dirty="0">
                <a:solidFill>
                  <a:schemeClr val="tx1"/>
                </a:solidFill>
              </a:rPr>
              <a:t>Broker Cluster 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For scalability and fault tolerance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0ECE58C-CF6E-4781-A738-F1524811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20" y="2402833"/>
            <a:ext cx="1027363" cy="54002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E2B4AA-C47B-4619-813A-1479169BB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92" y="4510691"/>
            <a:ext cx="1027363" cy="540024"/>
          </a:xfrm>
          <a:prstGeom prst="rect">
            <a:avLst/>
          </a:prstGeom>
        </p:spPr>
      </p:pic>
      <p:sp>
        <p:nvSpPr>
          <p:cNvPr id="61" name="Arrow: Right 60">
            <a:extLst>
              <a:ext uri="{FF2B5EF4-FFF2-40B4-BE49-F238E27FC236}">
                <a16:creationId xmlns:a16="http://schemas.microsoft.com/office/drawing/2014/main" id="{80CAE156-A4C2-403E-9054-EFAA6B557164}"/>
              </a:ext>
            </a:extLst>
          </p:cNvPr>
          <p:cNvSpPr/>
          <p:nvPr/>
        </p:nvSpPr>
        <p:spPr>
          <a:xfrm>
            <a:off x="2575043" y="3948737"/>
            <a:ext cx="846494" cy="23400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59195E8-BC64-44FE-87A1-63E1A5980ACA}"/>
              </a:ext>
            </a:extLst>
          </p:cNvPr>
          <p:cNvSpPr/>
          <p:nvPr/>
        </p:nvSpPr>
        <p:spPr>
          <a:xfrm>
            <a:off x="6386448" y="3381427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	</a:t>
            </a:r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   </a:t>
            </a:r>
            <a:r>
              <a:rPr lang="en-IN" dirty="0" err="1">
                <a:solidFill>
                  <a:schemeClr val="tx1"/>
                </a:solidFill>
              </a:rPr>
              <a:t>Pyspark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Processing Data in </a:t>
            </a:r>
            <a:r>
              <a:rPr lang="en-IN" sz="1400" dirty="0" err="1">
                <a:solidFill>
                  <a:schemeClr val="tx1"/>
                </a:solidFill>
              </a:rPr>
              <a:t>Pyspark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FA422D8-5618-42C1-A1E3-D16BC3ADE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9765" y="3461888"/>
            <a:ext cx="973365" cy="548735"/>
          </a:xfrm>
          <a:prstGeom prst="rect">
            <a:avLst/>
          </a:prstGeom>
        </p:spPr>
      </p:pic>
      <p:sp>
        <p:nvSpPr>
          <p:cNvPr id="64" name="Arrow: Right 63">
            <a:extLst>
              <a:ext uri="{FF2B5EF4-FFF2-40B4-BE49-F238E27FC236}">
                <a16:creationId xmlns:a16="http://schemas.microsoft.com/office/drawing/2014/main" id="{70686758-78C9-47BB-BCBA-35DD5966CC62}"/>
              </a:ext>
            </a:extLst>
          </p:cNvPr>
          <p:cNvSpPr/>
          <p:nvPr/>
        </p:nvSpPr>
        <p:spPr>
          <a:xfrm>
            <a:off x="5439377" y="4008678"/>
            <a:ext cx="887506" cy="2340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3567FD50-E475-CA84-7A9B-DA00CFE25968}"/>
              </a:ext>
            </a:extLst>
          </p:cNvPr>
          <p:cNvSpPr/>
          <p:nvPr/>
        </p:nvSpPr>
        <p:spPr>
          <a:xfrm>
            <a:off x="10252606" y="0"/>
            <a:ext cx="4171927" cy="6858000"/>
          </a:xfrm>
          <a:prstGeom prst="parallelogram">
            <a:avLst>
              <a:gd name="adj" fmla="val 23082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CDF10DF0-BC27-1F8C-CC8D-9F417395544B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DC69BC41-18DF-AB02-201D-CF0A6D8AE9F2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B06A336A-592F-5402-8C15-16FD3F83EDF9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F8814B50-F1CC-32B8-64BD-544807B1FC54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73BA28C6-2F0F-7C11-4E6E-653201A8DAD6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838089E9-8B2B-CEE4-439C-744684AD54C4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5059A822-C231-28B6-6085-7DCC8D5BE6A7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628B8DA5-BFAF-9DF4-9684-141CAD1A7866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31F748D0-7F5F-5610-4160-C4355649A33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7CE5CBC0-9A84-AF30-0720-DC4C896487E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9B210ABC-A19F-7E82-AF78-C7C53A2C4EF4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A7F2555F-E041-11D7-F00A-1C609195BC9E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4E842AEF-D0CF-9E26-1F5E-6E61B876AC21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B6C95677-7E8C-BA6D-5410-8836F4ABAAEC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CAB73CB4-D7C6-3A66-2CD7-957651B06BCA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B51D68E3-2A1D-FF19-F3F6-24CD67D808A0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295DDA30-19FF-4CA2-7AF3-9EF5D5F063F0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5BE93BFB-CE38-BBFF-ED6D-29B0D8A1DDE4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ECA58153-B970-EEC5-4100-5158B0C84CBA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F4B394AF-4EF6-D9CE-87DA-B6CCAD952A11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70C29B6D-ACDA-362F-9ADC-D4D59F5659F8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909541E5-D972-D976-5A79-F48F8657480A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9F448D88-D4F1-A6D2-BD08-EAE3792DAC8B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93674374-C07E-93D8-3469-55FB77D130C8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A85D1097-E982-43BC-2907-B59398FECF1B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EE2E9263-28EF-3485-8D63-8FB755127BAA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024C0D4A-F625-9E96-C86C-060BA0A8FBA7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08DDE7E4-E772-BC7A-E940-70E01620DFCE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5E58CFF1-1495-1434-C4CF-2A603FDA7095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8B5C1CFA-5AB2-3D25-AC16-FA7BB6EE4C94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A6C55022-EBC5-A506-3831-D4754E83DA73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C7F5EB0C-9AB9-F179-B85D-0137D8F86BB0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09D803D4-8CA8-7E51-59E2-BC4FF5F9572B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6A0085BD-BD1A-2569-0079-0597885E1E31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9CBE2704-73F6-A423-DE41-6F2166AA44E1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F408ADB-D187-498E-A578-A5F4B042BD54}"/>
              </a:ext>
            </a:extLst>
          </p:cNvPr>
          <p:cNvSpPr txBox="1"/>
          <p:nvPr/>
        </p:nvSpPr>
        <p:spPr>
          <a:xfrm>
            <a:off x="617673" y="326012"/>
            <a:ext cx="869094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Python Faker:</a:t>
            </a:r>
            <a:endParaRPr lang="en-US" sz="2400" dirty="0"/>
          </a:p>
          <a:p>
            <a:pPr lvl="1"/>
            <a:r>
              <a:rPr lang="en-US" sz="2400" dirty="0"/>
              <a:t>Responsible for generating realistic e-commerce data to simulate transactions, customer interactions, and product information.</a:t>
            </a:r>
          </a:p>
          <a:p>
            <a:r>
              <a:rPr lang="en-US" sz="2400" b="1" dirty="0"/>
              <a:t>Kafka:</a:t>
            </a:r>
            <a:endParaRPr lang="en-US" sz="2400" dirty="0"/>
          </a:p>
          <a:p>
            <a:pPr lvl="1"/>
            <a:r>
              <a:rPr lang="en-US" sz="2400" dirty="0"/>
              <a:t>Utilized for real-time data streaming.</a:t>
            </a:r>
          </a:p>
          <a:p>
            <a:pPr lvl="1"/>
            <a:r>
              <a:rPr lang="en-US" sz="2400" dirty="0"/>
              <a:t>Consists of two broker clusters (Broker Cluster 1 and Broker Cluster 2) for scalability and fault tolerance.</a:t>
            </a:r>
          </a:p>
          <a:p>
            <a:r>
              <a:rPr lang="en-US" sz="2400" b="1" dirty="0"/>
              <a:t>Spark:</a:t>
            </a:r>
            <a:endParaRPr lang="en-US" sz="2400" dirty="0"/>
          </a:p>
          <a:p>
            <a:pPr lvl="1"/>
            <a:r>
              <a:rPr lang="en-US" sz="2400" dirty="0"/>
              <a:t>Performs efficient data processing on the e-commerce dataset.</a:t>
            </a:r>
          </a:p>
          <a:p>
            <a:pPr lvl="1"/>
            <a:r>
              <a:rPr lang="en-US" sz="2400" dirty="0"/>
              <a:t>Consumes data from Kafka topics for parallelized processing.</a:t>
            </a:r>
          </a:p>
          <a:p>
            <a:r>
              <a:rPr lang="en-US" sz="2400" b="1" dirty="0"/>
              <a:t>MongoDB:</a:t>
            </a:r>
            <a:endParaRPr lang="en-US" sz="2400" dirty="0"/>
          </a:p>
          <a:p>
            <a:pPr lvl="1"/>
            <a:r>
              <a:rPr lang="en-US" sz="2400" dirty="0"/>
              <a:t>Acts as a flexible and scalable data store for processed data.</a:t>
            </a:r>
          </a:p>
          <a:p>
            <a:pPr lvl="1"/>
            <a:r>
              <a:rPr lang="en-US" sz="2400" dirty="0"/>
              <a:t>Facilitates seamless data flow between Spark and Tableau.</a:t>
            </a:r>
          </a:p>
          <a:p>
            <a:r>
              <a:rPr lang="en-US" sz="2400" b="1" dirty="0"/>
              <a:t>Tableau:</a:t>
            </a:r>
            <a:endParaRPr lang="en-US" sz="2400" dirty="0"/>
          </a:p>
          <a:p>
            <a:pPr lvl="1"/>
            <a:r>
              <a:rPr lang="en-US" sz="2400" dirty="0"/>
              <a:t>Empowers stakeholders with dynamic and interactive dashboards for real-time visualization of key performance indicators (KPIs) extracted from the e-commerce dataset.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78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86D2ABB-8B68-62E7-1D7E-7D3A56048FAB}"/>
              </a:ext>
            </a:extLst>
          </p:cNvPr>
          <p:cNvSpPr/>
          <p:nvPr/>
        </p:nvSpPr>
        <p:spPr>
          <a:xfrm rot="5400000" flipV="1">
            <a:off x="3534736" y="316830"/>
            <a:ext cx="5122525" cy="12192000"/>
          </a:xfrm>
          <a:prstGeom prst="parallelogram">
            <a:avLst>
              <a:gd name="adj" fmla="val 3118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BB2668C4-9DA0-8E36-D70E-FC451D81206F}"/>
              </a:ext>
            </a:extLst>
          </p:cNvPr>
          <p:cNvGrpSpPr/>
          <p:nvPr/>
        </p:nvGrpSpPr>
        <p:grpSpPr>
          <a:xfrm>
            <a:off x="-626527" y="-627704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38294F53-03A2-49CB-B633-5CB8507FFCD0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4A1CB7FA-8615-656A-90D3-00E5D498EBD2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DB640B54-D2AC-1E7C-5CCC-DD8D431C2BCC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BCC76CF1-A540-D2CB-2616-332107F6460C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72BD6AB7-FCAF-8644-5802-48E86157727A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8D6155FB-9654-DD45-FC9C-0121EECC6690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2FC7C87A-6491-CC06-1C57-F94FAF5866C9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D04036A3-F667-5FAD-958F-DA66A5DF6C08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EF9137E4-131D-3064-C460-BD3005956277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17FE778A-5C24-81D0-0A8D-7C8413B27558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F55A571A-D7F9-4824-3CA2-103490135E27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ED8F95BD-6300-7B1C-3058-CF56F646BE52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39FF53FE-7BC3-69C0-A893-1AEC553212A2}"/>
              </a:ext>
            </a:extLst>
          </p:cNvPr>
          <p:cNvGrpSpPr/>
          <p:nvPr/>
        </p:nvGrpSpPr>
        <p:grpSpPr>
          <a:xfrm rot="5400000">
            <a:off x="228197" y="6089558"/>
            <a:ext cx="1267302" cy="417158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AA22470B-C3AB-BC52-B092-9AB19F4DACE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14786CA8-D7C9-DE16-56F7-2238DFD67EA9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C8784E18-2BFB-E72B-2D9B-F4051F56481C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50A698DB-B2DE-7C2B-B586-0C1013DD794B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EC220ADB-796F-B84A-B660-0A132F989864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CB13E998-F443-FD5C-6603-9A86162208A5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CC8A7A1F-9A98-958A-734B-F4974F5B9A47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8226F3CA-6304-99E3-C0EA-68001B0956D0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4EB8040B-9787-F93A-CC57-F934FBB19734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BF61DBDE-BFF9-D569-C50D-D14650627496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470F0970-22CB-9A4B-1FFD-E35941165A3B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B63354F4-61B4-5DA3-BE9F-0A0090AD4AD3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05E418DF-8B68-0CB9-D362-C9511B9457BF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8A293CBA-BA5A-FF56-E10B-A164972AFF02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F4183087-78BD-C8A2-68DB-DAFAB46D968C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8D02C4F6-E84D-E9E0-A9BE-D661F1742133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8CEDA8D5-A169-C380-11FD-7ADA9954C4D9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AA4BAFA8-0C0B-7BAB-2BB6-EDF228F3C079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5BD6829E-F27F-9E3F-BC26-34BBC304D322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47B2767A-FA88-FBF0-B1BD-CEC97042585F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93A437D2-178D-F54C-0D12-1034D467E7CB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oogle Shape;13;p2">
            <a:extLst>
              <a:ext uri="{FF2B5EF4-FFF2-40B4-BE49-F238E27FC236}">
                <a16:creationId xmlns:a16="http://schemas.microsoft.com/office/drawing/2014/main" id="{925BD85F-8DEE-CADE-58EA-CB730DA5CFDA}"/>
              </a:ext>
            </a:extLst>
          </p:cNvPr>
          <p:cNvGrpSpPr/>
          <p:nvPr/>
        </p:nvGrpSpPr>
        <p:grpSpPr>
          <a:xfrm rot="5400000">
            <a:off x="10795015" y="-318775"/>
            <a:ext cx="1903442" cy="62655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39" name="Google Shape;14;p2">
              <a:extLst>
                <a:ext uri="{FF2B5EF4-FFF2-40B4-BE49-F238E27FC236}">
                  <a16:creationId xmlns:a16="http://schemas.microsoft.com/office/drawing/2014/main" id="{20FED4DE-5303-B025-6287-A47B716AE10E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5;p2">
              <a:extLst>
                <a:ext uri="{FF2B5EF4-FFF2-40B4-BE49-F238E27FC236}">
                  <a16:creationId xmlns:a16="http://schemas.microsoft.com/office/drawing/2014/main" id="{DEE492AF-2B49-A6FB-C2C1-30D688CBC03A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6;p2">
              <a:extLst>
                <a:ext uri="{FF2B5EF4-FFF2-40B4-BE49-F238E27FC236}">
                  <a16:creationId xmlns:a16="http://schemas.microsoft.com/office/drawing/2014/main" id="{796D6E4D-2DA3-F2A3-3633-2BD535618B6C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oogle Shape;17;p2">
              <a:extLst>
                <a:ext uri="{FF2B5EF4-FFF2-40B4-BE49-F238E27FC236}">
                  <a16:creationId xmlns:a16="http://schemas.microsoft.com/office/drawing/2014/main" id="{14907EDD-EA92-5467-93D0-7ABD7157D6C7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18;p2">
              <a:extLst>
                <a:ext uri="{FF2B5EF4-FFF2-40B4-BE49-F238E27FC236}">
                  <a16:creationId xmlns:a16="http://schemas.microsoft.com/office/drawing/2014/main" id="{EEA09245-88D0-FA34-A650-EA8429914482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19;p2">
              <a:extLst>
                <a:ext uri="{FF2B5EF4-FFF2-40B4-BE49-F238E27FC236}">
                  <a16:creationId xmlns:a16="http://schemas.microsoft.com/office/drawing/2014/main" id="{4BF9CA47-2162-584B-9DAA-CB0702AFEC13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20;p2">
              <a:extLst>
                <a:ext uri="{FF2B5EF4-FFF2-40B4-BE49-F238E27FC236}">
                  <a16:creationId xmlns:a16="http://schemas.microsoft.com/office/drawing/2014/main" id="{5FFD28C2-7238-DC24-ABF7-C7B9A27B7934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21;p2">
              <a:extLst>
                <a:ext uri="{FF2B5EF4-FFF2-40B4-BE49-F238E27FC236}">
                  <a16:creationId xmlns:a16="http://schemas.microsoft.com/office/drawing/2014/main" id="{6DF2C867-A166-AD6C-436C-476BA7168FCB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22;p2">
              <a:extLst>
                <a:ext uri="{FF2B5EF4-FFF2-40B4-BE49-F238E27FC236}">
                  <a16:creationId xmlns:a16="http://schemas.microsoft.com/office/drawing/2014/main" id="{4E1D9127-1FB7-0957-A6F2-D94A283AD110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23;p2">
              <a:extLst>
                <a:ext uri="{FF2B5EF4-FFF2-40B4-BE49-F238E27FC236}">
                  <a16:creationId xmlns:a16="http://schemas.microsoft.com/office/drawing/2014/main" id="{2CC5320D-E0D1-45A6-88EE-D2AC2D1AB27B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24;p2">
              <a:extLst>
                <a:ext uri="{FF2B5EF4-FFF2-40B4-BE49-F238E27FC236}">
                  <a16:creationId xmlns:a16="http://schemas.microsoft.com/office/drawing/2014/main" id="{24422106-0FED-2085-C989-F94F8A2959B9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25;p2">
              <a:extLst>
                <a:ext uri="{FF2B5EF4-FFF2-40B4-BE49-F238E27FC236}">
                  <a16:creationId xmlns:a16="http://schemas.microsoft.com/office/drawing/2014/main" id="{68AB3CEC-C365-A990-662F-41A95271D61E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26;p2">
              <a:extLst>
                <a:ext uri="{FF2B5EF4-FFF2-40B4-BE49-F238E27FC236}">
                  <a16:creationId xmlns:a16="http://schemas.microsoft.com/office/drawing/2014/main" id="{C7B1ADEA-75E4-25F0-D765-1126D5D145D1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27;p2">
              <a:extLst>
                <a:ext uri="{FF2B5EF4-FFF2-40B4-BE49-F238E27FC236}">
                  <a16:creationId xmlns:a16="http://schemas.microsoft.com/office/drawing/2014/main" id="{AA2F6D03-61B6-0FCC-1E30-1C5DA0727B72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oogle Shape;28;p2">
              <a:extLst>
                <a:ext uri="{FF2B5EF4-FFF2-40B4-BE49-F238E27FC236}">
                  <a16:creationId xmlns:a16="http://schemas.microsoft.com/office/drawing/2014/main" id="{795DE4DA-99B5-6B0E-2EE2-F064E7F73526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Google Shape;29;p2">
              <a:extLst>
                <a:ext uri="{FF2B5EF4-FFF2-40B4-BE49-F238E27FC236}">
                  <a16:creationId xmlns:a16="http://schemas.microsoft.com/office/drawing/2014/main" id="{AB00F6AA-100C-1A3F-4B7B-353E061DEF47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oogle Shape;30;p2">
              <a:extLst>
                <a:ext uri="{FF2B5EF4-FFF2-40B4-BE49-F238E27FC236}">
                  <a16:creationId xmlns:a16="http://schemas.microsoft.com/office/drawing/2014/main" id="{B356C7F5-2426-4F5E-5070-747E65C1DC6E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31;p2">
              <a:extLst>
                <a:ext uri="{FF2B5EF4-FFF2-40B4-BE49-F238E27FC236}">
                  <a16:creationId xmlns:a16="http://schemas.microsoft.com/office/drawing/2014/main" id="{AF655D61-C1C3-FDA6-2814-ED6E4F40D1AC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32;p2">
              <a:extLst>
                <a:ext uri="{FF2B5EF4-FFF2-40B4-BE49-F238E27FC236}">
                  <a16:creationId xmlns:a16="http://schemas.microsoft.com/office/drawing/2014/main" id="{2B086C19-FCCE-C6EB-148E-1ECB469A3AEB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33;p2">
              <a:extLst>
                <a:ext uri="{FF2B5EF4-FFF2-40B4-BE49-F238E27FC236}">
                  <a16:creationId xmlns:a16="http://schemas.microsoft.com/office/drawing/2014/main" id="{8F27334F-8B73-9EB7-3DDC-BEC07DDF6BF5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34;p2">
              <a:extLst>
                <a:ext uri="{FF2B5EF4-FFF2-40B4-BE49-F238E27FC236}">
                  <a16:creationId xmlns:a16="http://schemas.microsoft.com/office/drawing/2014/main" id="{825ED78B-B2A3-C1B4-B413-2AE60845541B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8BB309C-E070-DDAF-940A-59C4395AF02C}"/>
              </a:ext>
            </a:extLst>
          </p:cNvPr>
          <p:cNvSpPr txBox="1"/>
          <p:nvPr/>
        </p:nvSpPr>
        <p:spPr>
          <a:xfrm>
            <a:off x="816044" y="370248"/>
            <a:ext cx="1052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Scope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3B732A-3EC7-FF4B-8F8E-9E41CC448C09}"/>
              </a:ext>
            </a:extLst>
          </p:cNvPr>
          <p:cNvSpPr txBox="1"/>
          <p:nvPr/>
        </p:nvSpPr>
        <p:spPr>
          <a:xfrm>
            <a:off x="2038635" y="1268590"/>
            <a:ext cx="88761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current project lays a strong foundation for real-time e-commerce analytics, but there's always room for growth. Here are some exciting possibilities for future advancements:</a:t>
            </a:r>
          </a:p>
          <a:p>
            <a:r>
              <a:rPr lang="en-US" sz="2400" b="1" dirty="0"/>
              <a:t>Predictive Analytics:</a:t>
            </a:r>
            <a:r>
              <a:rPr lang="en-US" sz="2400" dirty="0"/>
              <a:t> </a:t>
            </a:r>
          </a:p>
          <a:p>
            <a:r>
              <a:rPr lang="en-US" sz="2400" dirty="0"/>
              <a:t>	Leverage AI to forecast sales trends, customer churn, and product demand, enabling proactive business decisions.</a:t>
            </a:r>
          </a:p>
          <a:p>
            <a:r>
              <a:rPr lang="en-US" sz="2400" b="1" dirty="0"/>
              <a:t>Personalized Recommendations:</a:t>
            </a:r>
          </a:p>
          <a:p>
            <a:r>
              <a:rPr lang="en-US" sz="2400" b="1" dirty="0"/>
              <a:t>	</a:t>
            </a:r>
            <a:r>
              <a:rPr lang="en-US" sz="2400" dirty="0"/>
              <a:t>Utilize machine learning to recommend products to individual customers based on their behavior and preferences.</a:t>
            </a:r>
          </a:p>
          <a:p>
            <a:r>
              <a:rPr lang="en-US" sz="2400" b="1" dirty="0"/>
              <a:t>Fraud Detection:</a:t>
            </a:r>
          </a:p>
          <a:p>
            <a:r>
              <a:rPr lang="en-US" sz="2400" b="1" dirty="0"/>
              <a:t>	</a:t>
            </a:r>
            <a:r>
              <a:rPr lang="en-US" sz="2400" dirty="0"/>
              <a:t>Implement AI algorithms to identify and prevent fraudulent transactions in real-time.</a:t>
            </a:r>
            <a:endParaRPr lang="en-US" sz="2400" b="1" dirty="0"/>
          </a:p>
          <a:p>
            <a:r>
              <a:rPr lang="en-US" sz="2400" b="1" dirty="0"/>
              <a:t>Interactive Dashboards:</a:t>
            </a:r>
          </a:p>
          <a:p>
            <a:r>
              <a:rPr lang="en-US" sz="2400" b="1" dirty="0"/>
              <a:t>	</a:t>
            </a:r>
            <a:r>
              <a:rPr lang="en-US" sz="2400" dirty="0"/>
              <a:t> Develop dashboards that dynamically adapt to user interactions and offer deeper insights through drill-down functionalities.</a:t>
            </a:r>
          </a:p>
          <a:p>
            <a:r>
              <a:rPr lang="en-US" sz="2400" b="1" dirty="0"/>
              <a:t>Social Media and Sentiment Analysis:</a:t>
            </a:r>
            <a:r>
              <a:rPr lang="en-US" sz="2400" dirty="0"/>
              <a:t> Analyze social media data to understand customer sentiment and brand perception.</a:t>
            </a:r>
          </a:p>
        </p:txBody>
      </p:sp>
    </p:spTree>
    <p:extLst>
      <p:ext uri="{BB962C8B-B14F-4D97-AF65-F5344CB8AC3E}">
        <p14:creationId xmlns:p14="http://schemas.microsoft.com/office/powerpoint/2010/main" val="25991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D17C744-2F54-C285-B7B2-9A5593C19CBD}"/>
              </a:ext>
            </a:extLst>
          </p:cNvPr>
          <p:cNvSpPr/>
          <p:nvPr/>
        </p:nvSpPr>
        <p:spPr>
          <a:xfrm>
            <a:off x="10252606" y="0"/>
            <a:ext cx="4171927" cy="6858000"/>
          </a:xfrm>
          <a:prstGeom prst="parallelogram">
            <a:avLst>
              <a:gd name="adj" fmla="val 23082"/>
            </a:avLst>
          </a:prstGeom>
          <a:gradFill>
            <a:gsLst>
              <a:gs pos="11000">
                <a:schemeClr val="accent5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oogle Shape;279;p29">
            <a:extLst>
              <a:ext uri="{FF2B5EF4-FFF2-40B4-BE49-F238E27FC236}">
                <a16:creationId xmlns:a16="http://schemas.microsoft.com/office/drawing/2014/main" id="{227817B7-8005-11EA-6929-5E5A374A5DF0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6" name="Google Shape;280;p29">
              <a:extLst>
                <a:ext uri="{FF2B5EF4-FFF2-40B4-BE49-F238E27FC236}">
                  <a16:creationId xmlns:a16="http://schemas.microsoft.com/office/drawing/2014/main" id="{4859152E-706E-336C-32D0-1651D58F7510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1;p29">
              <a:extLst>
                <a:ext uri="{FF2B5EF4-FFF2-40B4-BE49-F238E27FC236}">
                  <a16:creationId xmlns:a16="http://schemas.microsoft.com/office/drawing/2014/main" id="{0AB0F7D3-FFA3-057F-099A-EADC7DA98AD8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2;p29">
              <a:extLst>
                <a:ext uri="{FF2B5EF4-FFF2-40B4-BE49-F238E27FC236}">
                  <a16:creationId xmlns:a16="http://schemas.microsoft.com/office/drawing/2014/main" id="{FEDD652F-F96C-9A13-D3EB-F29675B98A37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3;p29">
              <a:extLst>
                <a:ext uri="{FF2B5EF4-FFF2-40B4-BE49-F238E27FC236}">
                  <a16:creationId xmlns:a16="http://schemas.microsoft.com/office/drawing/2014/main" id="{2D164B40-E6B1-DE11-B859-1B2E66D32C77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4;p29">
              <a:extLst>
                <a:ext uri="{FF2B5EF4-FFF2-40B4-BE49-F238E27FC236}">
                  <a16:creationId xmlns:a16="http://schemas.microsoft.com/office/drawing/2014/main" id="{14850947-72AF-5F8D-C5B3-5E89C8404BCB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5;p29">
              <a:extLst>
                <a:ext uri="{FF2B5EF4-FFF2-40B4-BE49-F238E27FC236}">
                  <a16:creationId xmlns:a16="http://schemas.microsoft.com/office/drawing/2014/main" id="{88728598-A0DA-A79B-1F31-DC46B4664206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6;p29">
              <a:extLst>
                <a:ext uri="{FF2B5EF4-FFF2-40B4-BE49-F238E27FC236}">
                  <a16:creationId xmlns:a16="http://schemas.microsoft.com/office/drawing/2014/main" id="{C5059CF2-E59E-B3D5-9B19-C00CF775EEC7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7;p29">
              <a:extLst>
                <a:ext uri="{FF2B5EF4-FFF2-40B4-BE49-F238E27FC236}">
                  <a16:creationId xmlns:a16="http://schemas.microsoft.com/office/drawing/2014/main" id="{D53092EF-241E-9DB2-7AC9-BFEA1659D27D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88;p29">
              <a:extLst>
                <a:ext uri="{FF2B5EF4-FFF2-40B4-BE49-F238E27FC236}">
                  <a16:creationId xmlns:a16="http://schemas.microsoft.com/office/drawing/2014/main" id="{30ABA6B1-86F0-F282-82CD-E3F61C16D74A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89;p29">
              <a:extLst>
                <a:ext uri="{FF2B5EF4-FFF2-40B4-BE49-F238E27FC236}">
                  <a16:creationId xmlns:a16="http://schemas.microsoft.com/office/drawing/2014/main" id="{A03D3829-6EB4-2709-16E1-C580E6D70A27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oogle Shape;290;p29">
              <a:extLst>
                <a:ext uri="{FF2B5EF4-FFF2-40B4-BE49-F238E27FC236}">
                  <a16:creationId xmlns:a16="http://schemas.microsoft.com/office/drawing/2014/main" id="{52BC936D-E8F3-2857-1178-D6D505E0303E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Google Shape;291;p29">
              <a:extLst>
                <a:ext uri="{FF2B5EF4-FFF2-40B4-BE49-F238E27FC236}">
                  <a16:creationId xmlns:a16="http://schemas.microsoft.com/office/drawing/2014/main" id="{9C80A006-08F1-FC71-44C1-1C30F304A66F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oogle Shape;13;p2">
            <a:extLst>
              <a:ext uri="{FF2B5EF4-FFF2-40B4-BE49-F238E27FC236}">
                <a16:creationId xmlns:a16="http://schemas.microsoft.com/office/drawing/2014/main" id="{74B2C635-ED9E-6EBA-1009-6745DE434D79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9" name="Google Shape;14;p2">
              <a:extLst>
                <a:ext uri="{FF2B5EF4-FFF2-40B4-BE49-F238E27FC236}">
                  <a16:creationId xmlns:a16="http://schemas.microsoft.com/office/drawing/2014/main" id="{060A4226-476F-123F-388C-C7D1D151ED7F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5;p2">
              <a:extLst>
                <a:ext uri="{FF2B5EF4-FFF2-40B4-BE49-F238E27FC236}">
                  <a16:creationId xmlns:a16="http://schemas.microsoft.com/office/drawing/2014/main" id="{CA9FF580-502C-3CCB-B5B7-02947DFB68D0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6;p2">
              <a:extLst>
                <a:ext uri="{FF2B5EF4-FFF2-40B4-BE49-F238E27FC236}">
                  <a16:creationId xmlns:a16="http://schemas.microsoft.com/office/drawing/2014/main" id="{96789E84-DAF2-3F8E-1519-9442826F2733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7;p2">
              <a:extLst>
                <a:ext uri="{FF2B5EF4-FFF2-40B4-BE49-F238E27FC236}">
                  <a16:creationId xmlns:a16="http://schemas.microsoft.com/office/drawing/2014/main" id="{B26A1FA0-0F66-2B96-3241-3296E293098C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18;p2">
              <a:extLst>
                <a:ext uri="{FF2B5EF4-FFF2-40B4-BE49-F238E27FC236}">
                  <a16:creationId xmlns:a16="http://schemas.microsoft.com/office/drawing/2014/main" id="{B87C755A-DBC5-C4F4-9C2C-CDEBAFC49509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19;p2">
              <a:extLst>
                <a:ext uri="{FF2B5EF4-FFF2-40B4-BE49-F238E27FC236}">
                  <a16:creationId xmlns:a16="http://schemas.microsoft.com/office/drawing/2014/main" id="{C9D76AF7-A07A-6A0D-ABF6-4ACA484B6FB3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0;p2">
              <a:extLst>
                <a:ext uri="{FF2B5EF4-FFF2-40B4-BE49-F238E27FC236}">
                  <a16:creationId xmlns:a16="http://schemas.microsoft.com/office/drawing/2014/main" id="{618A2935-7B79-2DFD-3363-D27A51F80F3F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1;p2">
              <a:extLst>
                <a:ext uri="{FF2B5EF4-FFF2-40B4-BE49-F238E27FC236}">
                  <a16:creationId xmlns:a16="http://schemas.microsoft.com/office/drawing/2014/main" id="{B4279CF0-080F-4AD5-DB60-E0E33B356831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2;p2">
              <a:extLst>
                <a:ext uri="{FF2B5EF4-FFF2-40B4-BE49-F238E27FC236}">
                  <a16:creationId xmlns:a16="http://schemas.microsoft.com/office/drawing/2014/main" id="{4AF3D30A-3D90-D91B-BB1D-A5B482F59D32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3;p2">
              <a:extLst>
                <a:ext uri="{FF2B5EF4-FFF2-40B4-BE49-F238E27FC236}">
                  <a16:creationId xmlns:a16="http://schemas.microsoft.com/office/drawing/2014/main" id="{669E5251-3A23-5780-E327-78A3C45C67D2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4;p2">
              <a:extLst>
                <a:ext uri="{FF2B5EF4-FFF2-40B4-BE49-F238E27FC236}">
                  <a16:creationId xmlns:a16="http://schemas.microsoft.com/office/drawing/2014/main" id="{A7D627BB-FD5E-22F2-16DB-EBC5313B01F0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5;p2">
              <a:extLst>
                <a:ext uri="{FF2B5EF4-FFF2-40B4-BE49-F238E27FC236}">
                  <a16:creationId xmlns:a16="http://schemas.microsoft.com/office/drawing/2014/main" id="{16C52333-B60B-C32A-972C-124A575D840B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6;p2">
              <a:extLst>
                <a:ext uri="{FF2B5EF4-FFF2-40B4-BE49-F238E27FC236}">
                  <a16:creationId xmlns:a16="http://schemas.microsoft.com/office/drawing/2014/main" id="{FDBE7915-7405-2F11-6EFF-10598AA5FCA8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7;p2">
              <a:extLst>
                <a:ext uri="{FF2B5EF4-FFF2-40B4-BE49-F238E27FC236}">
                  <a16:creationId xmlns:a16="http://schemas.microsoft.com/office/drawing/2014/main" id="{9789623D-DCBB-D22C-F8E8-519CE94513A1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28;p2">
              <a:extLst>
                <a:ext uri="{FF2B5EF4-FFF2-40B4-BE49-F238E27FC236}">
                  <a16:creationId xmlns:a16="http://schemas.microsoft.com/office/drawing/2014/main" id="{31D384E3-4EBA-AB16-F4AD-9E8A286DAFBA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29;p2">
              <a:extLst>
                <a:ext uri="{FF2B5EF4-FFF2-40B4-BE49-F238E27FC236}">
                  <a16:creationId xmlns:a16="http://schemas.microsoft.com/office/drawing/2014/main" id="{ADB176EA-1381-3B60-12B0-06DED197DE58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0;p2">
              <a:extLst>
                <a:ext uri="{FF2B5EF4-FFF2-40B4-BE49-F238E27FC236}">
                  <a16:creationId xmlns:a16="http://schemas.microsoft.com/office/drawing/2014/main" id="{7C716593-5335-AD20-1986-24559BC6AA14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1;p2">
              <a:extLst>
                <a:ext uri="{FF2B5EF4-FFF2-40B4-BE49-F238E27FC236}">
                  <a16:creationId xmlns:a16="http://schemas.microsoft.com/office/drawing/2014/main" id="{448699B7-03EA-696C-6A7C-CC189127B8B7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2;p2">
              <a:extLst>
                <a:ext uri="{FF2B5EF4-FFF2-40B4-BE49-F238E27FC236}">
                  <a16:creationId xmlns:a16="http://schemas.microsoft.com/office/drawing/2014/main" id="{1E39301F-A384-A399-11F5-025D01B6DF6A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33;p2">
              <a:extLst>
                <a:ext uri="{FF2B5EF4-FFF2-40B4-BE49-F238E27FC236}">
                  <a16:creationId xmlns:a16="http://schemas.microsoft.com/office/drawing/2014/main" id="{0B4A60C9-A780-32CE-421C-70C95880480A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34;p2">
              <a:extLst>
                <a:ext uri="{FF2B5EF4-FFF2-40B4-BE49-F238E27FC236}">
                  <a16:creationId xmlns:a16="http://schemas.microsoft.com/office/drawing/2014/main" id="{1767DEB5-1607-12BB-8FE7-790B3224455C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55CE22-6D81-97FC-D4F1-A7D9E1573F64}"/>
              </a:ext>
            </a:extLst>
          </p:cNvPr>
          <p:cNvSpPr txBox="1"/>
          <p:nvPr/>
        </p:nvSpPr>
        <p:spPr>
          <a:xfrm>
            <a:off x="1086982" y="512567"/>
            <a:ext cx="958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Conclusion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9F3BB-89D3-2497-D8BA-33056069C0FC}"/>
              </a:ext>
            </a:extLst>
          </p:cNvPr>
          <p:cNvSpPr txBox="1"/>
          <p:nvPr/>
        </p:nvSpPr>
        <p:spPr>
          <a:xfrm>
            <a:off x="1551709" y="1671782"/>
            <a:ext cx="9217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delivers a real-time E-commerce Analytics Dashboard fueled by a powerful tech stack. By transforming data streams into actionable insights, it empowers businesses to make informed decisions, optimize marketing and product offerings, and ultimately achieve success in the dynamic e-commerce landscape. It's not just visualization, it's a strategic weapon for thriving in the digital marketplace.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2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79;p29">
            <a:extLst>
              <a:ext uri="{FF2B5EF4-FFF2-40B4-BE49-F238E27FC236}">
                <a16:creationId xmlns:a16="http://schemas.microsoft.com/office/drawing/2014/main" id="{B3A9BA83-CA68-1546-513D-089AB87F4E0A}"/>
              </a:ext>
            </a:extLst>
          </p:cNvPr>
          <p:cNvGrpSpPr/>
          <p:nvPr/>
        </p:nvGrpSpPr>
        <p:grpSpPr>
          <a:xfrm>
            <a:off x="11530311" y="-427673"/>
            <a:ext cx="1156990" cy="1156990"/>
            <a:chOff x="238125" y="2189800"/>
            <a:chExt cx="1119325" cy="1119325"/>
          </a:xfrm>
          <a:solidFill>
            <a:schemeClr val="bg1">
              <a:lumMod val="95000"/>
            </a:schemeClr>
          </a:solidFill>
        </p:grpSpPr>
        <p:sp>
          <p:nvSpPr>
            <p:cNvPr id="4" name="Google Shape;280;p29">
              <a:extLst>
                <a:ext uri="{FF2B5EF4-FFF2-40B4-BE49-F238E27FC236}">
                  <a16:creationId xmlns:a16="http://schemas.microsoft.com/office/drawing/2014/main" id="{F6F59FB7-9A9A-B5D1-A024-149C2110EBE7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Google Shape;281;p29">
              <a:extLst>
                <a:ext uri="{FF2B5EF4-FFF2-40B4-BE49-F238E27FC236}">
                  <a16:creationId xmlns:a16="http://schemas.microsoft.com/office/drawing/2014/main" id="{06B12270-AFFA-654E-1651-B49471FDD01B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282;p29">
              <a:extLst>
                <a:ext uri="{FF2B5EF4-FFF2-40B4-BE49-F238E27FC236}">
                  <a16:creationId xmlns:a16="http://schemas.microsoft.com/office/drawing/2014/main" id="{B6AE429E-A7C0-3527-5F16-525D0593B50C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283;p29">
              <a:extLst>
                <a:ext uri="{FF2B5EF4-FFF2-40B4-BE49-F238E27FC236}">
                  <a16:creationId xmlns:a16="http://schemas.microsoft.com/office/drawing/2014/main" id="{173AE367-F766-3A4B-3E27-8DC5AC6866BC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284;p29">
              <a:extLst>
                <a:ext uri="{FF2B5EF4-FFF2-40B4-BE49-F238E27FC236}">
                  <a16:creationId xmlns:a16="http://schemas.microsoft.com/office/drawing/2014/main" id="{56C3AC2E-08D5-F7AB-B9B5-43A40574D1AA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285;p29">
              <a:extLst>
                <a:ext uri="{FF2B5EF4-FFF2-40B4-BE49-F238E27FC236}">
                  <a16:creationId xmlns:a16="http://schemas.microsoft.com/office/drawing/2014/main" id="{2C9C148B-3897-A6A2-3CE4-3D9F261A6B4B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286;p29">
              <a:extLst>
                <a:ext uri="{FF2B5EF4-FFF2-40B4-BE49-F238E27FC236}">
                  <a16:creationId xmlns:a16="http://schemas.microsoft.com/office/drawing/2014/main" id="{C6600099-73DD-8FD1-9224-629D8821DCAD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Google Shape;287;p29">
              <a:extLst>
                <a:ext uri="{FF2B5EF4-FFF2-40B4-BE49-F238E27FC236}">
                  <a16:creationId xmlns:a16="http://schemas.microsoft.com/office/drawing/2014/main" id="{23F16E7D-5076-B180-91C4-0BC114AF2ED9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Google Shape;288;p29">
              <a:extLst>
                <a:ext uri="{FF2B5EF4-FFF2-40B4-BE49-F238E27FC236}">
                  <a16:creationId xmlns:a16="http://schemas.microsoft.com/office/drawing/2014/main" id="{EAA01142-FC20-C688-2C11-FF7EE3431795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Google Shape;289;p29">
              <a:extLst>
                <a:ext uri="{FF2B5EF4-FFF2-40B4-BE49-F238E27FC236}">
                  <a16:creationId xmlns:a16="http://schemas.microsoft.com/office/drawing/2014/main" id="{183A68BB-E539-4B42-FD04-85EF9481837B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Google Shape;290;p29">
              <a:extLst>
                <a:ext uri="{FF2B5EF4-FFF2-40B4-BE49-F238E27FC236}">
                  <a16:creationId xmlns:a16="http://schemas.microsoft.com/office/drawing/2014/main" id="{37EA1E4E-03DE-573F-81A0-0338962C5E5D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oogle Shape;291;p29">
              <a:extLst>
                <a:ext uri="{FF2B5EF4-FFF2-40B4-BE49-F238E27FC236}">
                  <a16:creationId xmlns:a16="http://schemas.microsoft.com/office/drawing/2014/main" id="{984B805F-BFE6-4A1B-D9F9-B3BA59B1EFDC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739E6F1A-A9B0-E7B1-BFD1-E0ECF55ED1CA}"/>
              </a:ext>
            </a:extLst>
          </p:cNvPr>
          <p:cNvGrpSpPr/>
          <p:nvPr/>
        </p:nvGrpSpPr>
        <p:grpSpPr>
          <a:xfrm rot="10800000">
            <a:off x="11002146" y="5924505"/>
            <a:ext cx="2226638" cy="732942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583CBC44-D899-697F-609F-4E9FB19517ED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5247A821-5649-09E7-2A25-06A8C0173A6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78107496-A13C-9F81-A2BE-79901364DDD0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F339DD9D-256A-52F0-8AD5-82B0A65B6D21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49B50FB7-BC90-0AA4-C2A8-C38B0861E3E3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134304BE-672F-FFDB-CFC2-311766256B6B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D34190D1-00AB-7754-D529-46A2ACE093A0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773AEC88-E6BD-33C2-7605-5C30786034AD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C49A683F-E83F-0C9F-DE5C-7BFB89BE5963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8B533E59-2BD0-4215-2025-17AF20D0B8CF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8EF056EE-A8EA-C85F-A1CB-9E4447076C66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E53E0EEF-59CD-DFAC-449A-F2F49F9CFBA8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EA64A1D6-491F-97B1-0516-65D9DEE11DCB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F25ED17E-0147-3E4C-A9BF-224279581498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4DBA9CDA-37A8-9CC7-8F68-3AD9F3CC4B2C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C7D28059-D8F3-366B-7C9F-D9B401476CA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20B7876F-0E01-98CB-24BC-5AF30E034935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8B64CA6D-7C26-3D05-044C-784113EEFC34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5C9B6F74-C377-0E07-FDF1-5A7EC224186E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19C31F2C-176D-15D4-8659-8D1451EB74F4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EAF087A9-977A-4BA2-714F-46DD594D1C6A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70B9BCD-81DD-DF94-98A1-B8BC2D281DC4}"/>
              </a:ext>
            </a:extLst>
          </p:cNvPr>
          <p:cNvSpPr/>
          <p:nvPr/>
        </p:nvSpPr>
        <p:spPr>
          <a:xfrm rot="5400000" flipV="1">
            <a:off x="3534736" y="316830"/>
            <a:ext cx="5122525" cy="12192000"/>
          </a:xfrm>
          <a:prstGeom prst="parallelogram">
            <a:avLst>
              <a:gd name="adj" fmla="val 31185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oogle Shape;279;p29">
            <a:extLst>
              <a:ext uri="{FF2B5EF4-FFF2-40B4-BE49-F238E27FC236}">
                <a16:creationId xmlns:a16="http://schemas.microsoft.com/office/drawing/2014/main" id="{51AF9028-F62F-8340-B06B-98CCF90BCF9A}"/>
              </a:ext>
            </a:extLst>
          </p:cNvPr>
          <p:cNvGrpSpPr/>
          <p:nvPr/>
        </p:nvGrpSpPr>
        <p:grpSpPr>
          <a:xfrm>
            <a:off x="-626527" y="-627704"/>
            <a:ext cx="1881518" cy="1881518"/>
            <a:chOff x="238125" y="2189800"/>
            <a:chExt cx="1119325" cy="1119325"/>
          </a:xfrm>
          <a:solidFill>
            <a:schemeClr val="accent5"/>
          </a:solidFill>
        </p:grpSpPr>
        <p:sp>
          <p:nvSpPr>
            <p:cNvPr id="42" name="Google Shape;280;p29">
              <a:extLst>
                <a:ext uri="{FF2B5EF4-FFF2-40B4-BE49-F238E27FC236}">
                  <a16:creationId xmlns:a16="http://schemas.microsoft.com/office/drawing/2014/main" id="{89B0DCFD-941F-ECF5-711E-9FEA090C6F75}"/>
                </a:ext>
              </a:extLst>
            </p:cNvPr>
            <p:cNvSpPr/>
            <p:nvPr/>
          </p:nvSpPr>
          <p:spPr>
            <a:xfrm>
              <a:off x="289900" y="2241600"/>
              <a:ext cx="267950" cy="267950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oogle Shape;281;p29">
              <a:extLst>
                <a:ext uri="{FF2B5EF4-FFF2-40B4-BE49-F238E27FC236}">
                  <a16:creationId xmlns:a16="http://schemas.microsoft.com/office/drawing/2014/main" id="{524F4B9E-A6B0-2E89-F190-01D439317F84}"/>
                </a:ext>
              </a:extLst>
            </p:cNvPr>
            <p:cNvSpPr/>
            <p:nvPr/>
          </p:nvSpPr>
          <p:spPr>
            <a:xfrm>
              <a:off x="238275" y="2189975"/>
              <a:ext cx="511350" cy="511375"/>
            </a:xfrm>
            <a:custGeom>
              <a:avLst/>
              <a:gdLst/>
              <a:ahLst/>
              <a:cxnLst/>
              <a:rect l="l" t="t" r="r" b="b"/>
              <a:pathLst>
                <a:path w="20454" h="20455" extrusionOk="0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oogle Shape;282;p29">
              <a:extLst>
                <a:ext uri="{FF2B5EF4-FFF2-40B4-BE49-F238E27FC236}">
                  <a16:creationId xmlns:a16="http://schemas.microsoft.com/office/drawing/2014/main" id="{5A7F353C-9E84-1B2E-0EF9-22475CABFA60}"/>
                </a:ext>
              </a:extLst>
            </p:cNvPr>
            <p:cNvSpPr/>
            <p:nvPr/>
          </p:nvSpPr>
          <p:spPr>
            <a:xfrm>
              <a:off x="238125" y="2189800"/>
              <a:ext cx="646975" cy="646950"/>
            </a:xfrm>
            <a:custGeom>
              <a:avLst/>
              <a:gdLst/>
              <a:ahLst/>
              <a:cxnLst/>
              <a:rect l="l" t="t" r="r" b="b"/>
              <a:pathLst>
                <a:path w="25879" h="25878" extrusionOk="0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oogle Shape;283;p29">
              <a:extLst>
                <a:ext uri="{FF2B5EF4-FFF2-40B4-BE49-F238E27FC236}">
                  <a16:creationId xmlns:a16="http://schemas.microsoft.com/office/drawing/2014/main" id="{36203DE1-7F8A-A4BB-5E83-12096CBC5D7B}"/>
                </a:ext>
              </a:extLst>
            </p:cNvPr>
            <p:cNvSpPr/>
            <p:nvPr/>
          </p:nvSpPr>
          <p:spPr>
            <a:xfrm>
              <a:off x="260500" y="2212175"/>
              <a:ext cx="735575" cy="735575"/>
            </a:xfrm>
            <a:custGeom>
              <a:avLst/>
              <a:gdLst/>
              <a:ahLst/>
              <a:cxnLst/>
              <a:rect l="l" t="t" r="r" b="b"/>
              <a:pathLst>
                <a:path w="29423" h="29423" extrusionOk="0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oogle Shape;284;p29">
              <a:extLst>
                <a:ext uri="{FF2B5EF4-FFF2-40B4-BE49-F238E27FC236}">
                  <a16:creationId xmlns:a16="http://schemas.microsoft.com/office/drawing/2014/main" id="{47345A58-DD3A-C295-FD3A-CEB7E4093D57}"/>
                </a:ext>
              </a:extLst>
            </p:cNvPr>
            <p:cNvSpPr/>
            <p:nvPr/>
          </p:nvSpPr>
          <p:spPr>
            <a:xfrm>
              <a:off x="301425" y="2253075"/>
              <a:ext cx="788775" cy="788825"/>
            </a:xfrm>
            <a:custGeom>
              <a:avLst/>
              <a:gdLst/>
              <a:ahLst/>
              <a:cxnLst/>
              <a:rect l="l" t="t" r="r" b="b"/>
              <a:pathLst>
                <a:path w="31551" h="31553" extrusionOk="0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oogle Shape;285;p29">
              <a:extLst>
                <a:ext uri="{FF2B5EF4-FFF2-40B4-BE49-F238E27FC236}">
                  <a16:creationId xmlns:a16="http://schemas.microsoft.com/office/drawing/2014/main" id="{51B8130A-0FD4-0128-FDCF-0F6F3ACD4D88}"/>
                </a:ext>
              </a:extLst>
            </p:cNvPr>
            <p:cNvSpPr/>
            <p:nvPr/>
          </p:nvSpPr>
          <p:spPr>
            <a:xfrm>
              <a:off x="356800" y="2308450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oogle Shape;286;p29">
              <a:extLst>
                <a:ext uri="{FF2B5EF4-FFF2-40B4-BE49-F238E27FC236}">
                  <a16:creationId xmlns:a16="http://schemas.microsoft.com/office/drawing/2014/main" id="{E8B5EFF1-EE21-95AE-00AC-53BF76E2CA3D}"/>
                </a:ext>
              </a:extLst>
            </p:cNvPr>
            <p:cNvSpPr/>
            <p:nvPr/>
          </p:nvSpPr>
          <p:spPr>
            <a:xfrm>
              <a:off x="424825" y="2376525"/>
              <a:ext cx="813925" cy="813925"/>
            </a:xfrm>
            <a:custGeom>
              <a:avLst/>
              <a:gdLst/>
              <a:ahLst/>
              <a:cxnLst/>
              <a:rect l="l" t="t" r="r" b="b"/>
              <a:pathLst>
                <a:path w="32557" h="32557" extrusionOk="0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oogle Shape;287;p29">
              <a:extLst>
                <a:ext uri="{FF2B5EF4-FFF2-40B4-BE49-F238E27FC236}">
                  <a16:creationId xmlns:a16="http://schemas.microsoft.com/office/drawing/2014/main" id="{682D3F44-5F96-F96F-D9F3-6EB685A37160}"/>
                </a:ext>
              </a:extLst>
            </p:cNvPr>
            <p:cNvSpPr/>
            <p:nvPr/>
          </p:nvSpPr>
          <p:spPr>
            <a:xfrm>
              <a:off x="505350" y="2457000"/>
              <a:ext cx="788775" cy="788875"/>
            </a:xfrm>
            <a:custGeom>
              <a:avLst/>
              <a:gdLst/>
              <a:ahLst/>
              <a:cxnLst/>
              <a:rect l="l" t="t" r="r" b="b"/>
              <a:pathLst>
                <a:path w="31551" h="31555" extrusionOk="0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oogle Shape;288;p29">
              <a:extLst>
                <a:ext uri="{FF2B5EF4-FFF2-40B4-BE49-F238E27FC236}">
                  <a16:creationId xmlns:a16="http://schemas.microsoft.com/office/drawing/2014/main" id="{A57A4D72-2EF4-1F69-EDA6-F2A3CB4D4E0C}"/>
                </a:ext>
              </a:extLst>
            </p:cNvPr>
            <p:cNvSpPr/>
            <p:nvPr/>
          </p:nvSpPr>
          <p:spPr>
            <a:xfrm>
              <a:off x="599500" y="2551175"/>
              <a:ext cx="735550" cy="73555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oogle Shape;289;p29">
              <a:extLst>
                <a:ext uri="{FF2B5EF4-FFF2-40B4-BE49-F238E27FC236}">
                  <a16:creationId xmlns:a16="http://schemas.microsoft.com/office/drawing/2014/main" id="{689A1A6F-D20B-6FAC-6E5C-F9CDAA210223}"/>
                </a:ext>
              </a:extLst>
            </p:cNvPr>
            <p:cNvSpPr/>
            <p:nvPr/>
          </p:nvSpPr>
          <p:spPr>
            <a:xfrm>
              <a:off x="710450" y="2662150"/>
              <a:ext cx="647000" cy="646975"/>
            </a:xfrm>
            <a:custGeom>
              <a:avLst/>
              <a:gdLst/>
              <a:ahLst/>
              <a:cxnLst/>
              <a:rect l="l" t="t" r="r" b="b"/>
              <a:pathLst>
                <a:path w="25880" h="25879" extrusionOk="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oogle Shape;290;p29">
              <a:extLst>
                <a:ext uri="{FF2B5EF4-FFF2-40B4-BE49-F238E27FC236}">
                  <a16:creationId xmlns:a16="http://schemas.microsoft.com/office/drawing/2014/main" id="{FBBE5EEF-C7E4-B8B8-3E0D-3028D2C54F99}"/>
                </a:ext>
              </a:extLst>
            </p:cNvPr>
            <p:cNvSpPr/>
            <p:nvPr/>
          </p:nvSpPr>
          <p:spPr>
            <a:xfrm>
              <a:off x="845925" y="2797575"/>
              <a:ext cx="511350" cy="511350"/>
            </a:xfrm>
            <a:custGeom>
              <a:avLst/>
              <a:gdLst/>
              <a:ahLst/>
              <a:cxnLst/>
              <a:rect l="l" t="t" r="r" b="b"/>
              <a:pathLst>
                <a:path w="20454" h="20454" extrusionOk="0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oogle Shape;291;p29">
              <a:extLst>
                <a:ext uri="{FF2B5EF4-FFF2-40B4-BE49-F238E27FC236}">
                  <a16:creationId xmlns:a16="http://schemas.microsoft.com/office/drawing/2014/main" id="{4CACC39D-7B47-F3BD-1482-F82875F908FD}"/>
                </a:ext>
              </a:extLst>
            </p:cNvPr>
            <p:cNvSpPr/>
            <p:nvPr/>
          </p:nvSpPr>
          <p:spPr>
            <a:xfrm>
              <a:off x="1037700" y="2989400"/>
              <a:ext cx="267950" cy="267900"/>
            </a:xfrm>
            <a:custGeom>
              <a:avLst/>
              <a:gdLst/>
              <a:ahLst/>
              <a:cxnLst/>
              <a:rect l="l" t="t" r="r" b="b"/>
              <a:pathLst>
                <a:path w="10718" h="10716" extrusionOk="0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oogle Shape;13;p2">
            <a:extLst>
              <a:ext uri="{FF2B5EF4-FFF2-40B4-BE49-F238E27FC236}">
                <a16:creationId xmlns:a16="http://schemas.microsoft.com/office/drawing/2014/main" id="{E80126BD-1BF7-CB4B-4F95-42E7ECE5E562}"/>
              </a:ext>
            </a:extLst>
          </p:cNvPr>
          <p:cNvGrpSpPr/>
          <p:nvPr/>
        </p:nvGrpSpPr>
        <p:grpSpPr>
          <a:xfrm rot="5400000">
            <a:off x="228197" y="6089558"/>
            <a:ext cx="1267302" cy="417158"/>
            <a:chOff x="2235050" y="548425"/>
            <a:chExt cx="307875" cy="101325"/>
          </a:xfrm>
          <a:solidFill>
            <a:schemeClr val="bg1">
              <a:lumMod val="95000"/>
            </a:schemeClr>
          </a:solidFill>
        </p:grpSpPr>
        <p:sp>
          <p:nvSpPr>
            <p:cNvPr id="55" name="Google Shape;14;p2">
              <a:extLst>
                <a:ext uri="{FF2B5EF4-FFF2-40B4-BE49-F238E27FC236}">
                  <a16:creationId xmlns:a16="http://schemas.microsoft.com/office/drawing/2014/main" id="{72A81A38-3513-1170-7179-26C6A49A9490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oogle Shape;15;p2">
              <a:extLst>
                <a:ext uri="{FF2B5EF4-FFF2-40B4-BE49-F238E27FC236}">
                  <a16:creationId xmlns:a16="http://schemas.microsoft.com/office/drawing/2014/main" id="{E6271F7A-99C5-B930-A43D-ACAADA9BA5EB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oogle Shape;16;p2">
              <a:extLst>
                <a:ext uri="{FF2B5EF4-FFF2-40B4-BE49-F238E27FC236}">
                  <a16:creationId xmlns:a16="http://schemas.microsoft.com/office/drawing/2014/main" id="{B28BFC89-E737-AC09-0672-DBD0F6E916EC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7;p2">
              <a:extLst>
                <a:ext uri="{FF2B5EF4-FFF2-40B4-BE49-F238E27FC236}">
                  <a16:creationId xmlns:a16="http://schemas.microsoft.com/office/drawing/2014/main" id="{7D7CE4E3-E3DC-68A4-DA6F-A3706B6DB73F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oogle Shape;18;p2">
              <a:extLst>
                <a:ext uri="{FF2B5EF4-FFF2-40B4-BE49-F238E27FC236}">
                  <a16:creationId xmlns:a16="http://schemas.microsoft.com/office/drawing/2014/main" id="{427CC482-0C7E-79DF-1CD3-8640AB1629D9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Google Shape;19;p2">
              <a:extLst>
                <a:ext uri="{FF2B5EF4-FFF2-40B4-BE49-F238E27FC236}">
                  <a16:creationId xmlns:a16="http://schemas.microsoft.com/office/drawing/2014/main" id="{87A026F0-7F9A-059B-FE2F-0339694037FE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Google Shape;20;p2">
              <a:extLst>
                <a:ext uri="{FF2B5EF4-FFF2-40B4-BE49-F238E27FC236}">
                  <a16:creationId xmlns:a16="http://schemas.microsoft.com/office/drawing/2014/main" id="{01584C03-1998-D1A4-BA67-1E96DBFE435D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Google Shape;21;p2">
              <a:extLst>
                <a:ext uri="{FF2B5EF4-FFF2-40B4-BE49-F238E27FC236}">
                  <a16:creationId xmlns:a16="http://schemas.microsoft.com/office/drawing/2014/main" id="{45C58CF5-B035-AD03-279F-B35666DA91F4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Google Shape;22;p2">
              <a:extLst>
                <a:ext uri="{FF2B5EF4-FFF2-40B4-BE49-F238E27FC236}">
                  <a16:creationId xmlns:a16="http://schemas.microsoft.com/office/drawing/2014/main" id="{79AB3935-FC97-3E10-4047-A6CFAC9962B3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Google Shape;23;p2">
              <a:extLst>
                <a:ext uri="{FF2B5EF4-FFF2-40B4-BE49-F238E27FC236}">
                  <a16:creationId xmlns:a16="http://schemas.microsoft.com/office/drawing/2014/main" id="{503DF60E-7615-8A2E-5EF6-3291AECE28BA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Google Shape;24;p2">
              <a:extLst>
                <a:ext uri="{FF2B5EF4-FFF2-40B4-BE49-F238E27FC236}">
                  <a16:creationId xmlns:a16="http://schemas.microsoft.com/office/drawing/2014/main" id="{325305DE-B57F-011A-B71C-EC23452D3C44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Google Shape;25;p2">
              <a:extLst>
                <a:ext uri="{FF2B5EF4-FFF2-40B4-BE49-F238E27FC236}">
                  <a16:creationId xmlns:a16="http://schemas.microsoft.com/office/drawing/2014/main" id="{43EBEDE6-1F55-1954-9664-98671EA7C95D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Google Shape;26;p2">
              <a:extLst>
                <a:ext uri="{FF2B5EF4-FFF2-40B4-BE49-F238E27FC236}">
                  <a16:creationId xmlns:a16="http://schemas.microsoft.com/office/drawing/2014/main" id="{7D4B480C-323F-DEB8-7AAF-5D3C645DCC11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Google Shape;27;p2">
              <a:extLst>
                <a:ext uri="{FF2B5EF4-FFF2-40B4-BE49-F238E27FC236}">
                  <a16:creationId xmlns:a16="http://schemas.microsoft.com/office/drawing/2014/main" id="{649AE07B-8BB9-F3C5-C6C1-5EC711AC1493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Google Shape;28;p2">
              <a:extLst>
                <a:ext uri="{FF2B5EF4-FFF2-40B4-BE49-F238E27FC236}">
                  <a16:creationId xmlns:a16="http://schemas.microsoft.com/office/drawing/2014/main" id="{36EBCAE4-2A71-4E88-22F5-B2B70FFEE6F0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Google Shape;29;p2">
              <a:extLst>
                <a:ext uri="{FF2B5EF4-FFF2-40B4-BE49-F238E27FC236}">
                  <a16:creationId xmlns:a16="http://schemas.microsoft.com/office/drawing/2014/main" id="{4F153297-A401-C9DA-EB92-08978AA3CB7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Google Shape;30;p2">
              <a:extLst>
                <a:ext uri="{FF2B5EF4-FFF2-40B4-BE49-F238E27FC236}">
                  <a16:creationId xmlns:a16="http://schemas.microsoft.com/office/drawing/2014/main" id="{B607A08E-567A-F4D5-1C02-DF3DB21BABDA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Google Shape;31;p2">
              <a:extLst>
                <a:ext uri="{FF2B5EF4-FFF2-40B4-BE49-F238E27FC236}">
                  <a16:creationId xmlns:a16="http://schemas.microsoft.com/office/drawing/2014/main" id="{0B2958C9-39C3-F1D0-67C1-D7D8548594CF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Google Shape;32;p2">
              <a:extLst>
                <a:ext uri="{FF2B5EF4-FFF2-40B4-BE49-F238E27FC236}">
                  <a16:creationId xmlns:a16="http://schemas.microsoft.com/office/drawing/2014/main" id="{11F236C6-643C-8D75-B92E-F51BD0B1B0CF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Google Shape;33;p2">
              <a:extLst>
                <a:ext uri="{FF2B5EF4-FFF2-40B4-BE49-F238E27FC236}">
                  <a16:creationId xmlns:a16="http://schemas.microsoft.com/office/drawing/2014/main" id="{5C09C211-C7D7-920F-C859-C8AC53980A10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Google Shape;34;p2">
              <a:extLst>
                <a:ext uri="{FF2B5EF4-FFF2-40B4-BE49-F238E27FC236}">
                  <a16:creationId xmlns:a16="http://schemas.microsoft.com/office/drawing/2014/main" id="{0FDCA298-FEB9-66C3-EBEF-80A2BC4FCD91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oogle Shape;13;p2">
            <a:extLst>
              <a:ext uri="{FF2B5EF4-FFF2-40B4-BE49-F238E27FC236}">
                <a16:creationId xmlns:a16="http://schemas.microsoft.com/office/drawing/2014/main" id="{8F01AD48-3B33-D1DA-14A0-D87C6F815D5F}"/>
              </a:ext>
            </a:extLst>
          </p:cNvPr>
          <p:cNvGrpSpPr/>
          <p:nvPr/>
        </p:nvGrpSpPr>
        <p:grpSpPr>
          <a:xfrm rot="5400000">
            <a:off x="10795015" y="-318775"/>
            <a:ext cx="1903442" cy="626556"/>
            <a:chOff x="2235050" y="548425"/>
            <a:chExt cx="307875" cy="101325"/>
          </a:xfrm>
          <a:solidFill>
            <a:schemeClr val="accent6"/>
          </a:solidFill>
        </p:grpSpPr>
        <p:sp>
          <p:nvSpPr>
            <p:cNvPr id="77" name="Google Shape;14;p2">
              <a:extLst>
                <a:ext uri="{FF2B5EF4-FFF2-40B4-BE49-F238E27FC236}">
                  <a16:creationId xmlns:a16="http://schemas.microsoft.com/office/drawing/2014/main" id="{3D56C19A-FEE8-4A0B-1A4E-540F3C162146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Google Shape;15;p2">
              <a:extLst>
                <a:ext uri="{FF2B5EF4-FFF2-40B4-BE49-F238E27FC236}">
                  <a16:creationId xmlns:a16="http://schemas.microsoft.com/office/drawing/2014/main" id="{BC8257F7-10FC-0418-4896-1B1BC753284E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Google Shape;16;p2">
              <a:extLst>
                <a:ext uri="{FF2B5EF4-FFF2-40B4-BE49-F238E27FC236}">
                  <a16:creationId xmlns:a16="http://schemas.microsoft.com/office/drawing/2014/main" id="{7E9C4C7F-3602-247A-5724-132B572B801F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Google Shape;17;p2">
              <a:extLst>
                <a:ext uri="{FF2B5EF4-FFF2-40B4-BE49-F238E27FC236}">
                  <a16:creationId xmlns:a16="http://schemas.microsoft.com/office/drawing/2014/main" id="{009D0A03-AFFF-E436-D15D-6B274140ECB0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Google Shape;18;p2">
              <a:extLst>
                <a:ext uri="{FF2B5EF4-FFF2-40B4-BE49-F238E27FC236}">
                  <a16:creationId xmlns:a16="http://schemas.microsoft.com/office/drawing/2014/main" id="{C346250C-42C7-6419-426B-92FD2939899C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Google Shape;19;p2">
              <a:extLst>
                <a:ext uri="{FF2B5EF4-FFF2-40B4-BE49-F238E27FC236}">
                  <a16:creationId xmlns:a16="http://schemas.microsoft.com/office/drawing/2014/main" id="{0A2DAC30-00E8-1AE1-EBDC-3A4DB382CCB1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Google Shape;20;p2">
              <a:extLst>
                <a:ext uri="{FF2B5EF4-FFF2-40B4-BE49-F238E27FC236}">
                  <a16:creationId xmlns:a16="http://schemas.microsoft.com/office/drawing/2014/main" id="{CDC6A447-EA68-B445-7F43-D86FC22F1C72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Google Shape;21;p2">
              <a:extLst>
                <a:ext uri="{FF2B5EF4-FFF2-40B4-BE49-F238E27FC236}">
                  <a16:creationId xmlns:a16="http://schemas.microsoft.com/office/drawing/2014/main" id="{EDE82C3C-975A-109B-7A92-19EC871CE815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Google Shape;22;p2">
              <a:extLst>
                <a:ext uri="{FF2B5EF4-FFF2-40B4-BE49-F238E27FC236}">
                  <a16:creationId xmlns:a16="http://schemas.microsoft.com/office/drawing/2014/main" id="{52FA42C8-E7BD-D0C9-8F2D-228172C1EBC2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Google Shape;23;p2">
              <a:extLst>
                <a:ext uri="{FF2B5EF4-FFF2-40B4-BE49-F238E27FC236}">
                  <a16:creationId xmlns:a16="http://schemas.microsoft.com/office/drawing/2014/main" id="{93EE4DDD-9987-02AE-C098-9E380809D9F5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Google Shape;24;p2">
              <a:extLst>
                <a:ext uri="{FF2B5EF4-FFF2-40B4-BE49-F238E27FC236}">
                  <a16:creationId xmlns:a16="http://schemas.microsoft.com/office/drawing/2014/main" id="{1103C97C-0E5C-48A7-C176-562D23E73521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Google Shape;25;p2">
              <a:extLst>
                <a:ext uri="{FF2B5EF4-FFF2-40B4-BE49-F238E27FC236}">
                  <a16:creationId xmlns:a16="http://schemas.microsoft.com/office/drawing/2014/main" id="{BAB00E71-C06F-1BAE-7329-4E9CDF5AC586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Google Shape;26;p2">
              <a:extLst>
                <a:ext uri="{FF2B5EF4-FFF2-40B4-BE49-F238E27FC236}">
                  <a16:creationId xmlns:a16="http://schemas.microsoft.com/office/drawing/2014/main" id="{B9E56358-5EA0-16AD-278D-198C1BAAEB2B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Google Shape;27;p2">
              <a:extLst>
                <a:ext uri="{FF2B5EF4-FFF2-40B4-BE49-F238E27FC236}">
                  <a16:creationId xmlns:a16="http://schemas.microsoft.com/office/drawing/2014/main" id="{4EE01E7C-75DE-7FAF-7056-DDDE665A3058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Google Shape;28;p2">
              <a:extLst>
                <a:ext uri="{FF2B5EF4-FFF2-40B4-BE49-F238E27FC236}">
                  <a16:creationId xmlns:a16="http://schemas.microsoft.com/office/drawing/2014/main" id="{5E41BA57-349F-3818-A848-9B332EC7AE8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Google Shape;29;p2">
              <a:extLst>
                <a:ext uri="{FF2B5EF4-FFF2-40B4-BE49-F238E27FC236}">
                  <a16:creationId xmlns:a16="http://schemas.microsoft.com/office/drawing/2014/main" id="{D803820D-6383-6BC9-069C-3CEE04EF5F80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Google Shape;30;p2">
              <a:extLst>
                <a:ext uri="{FF2B5EF4-FFF2-40B4-BE49-F238E27FC236}">
                  <a16:creationId xmlns:a16="http://schemas.microsoft.com/office/drawing/2014/main" id="{EEAC6065-5D48-B581-1D77-A2E34B0AB73B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Google Shape;31;p2">
              <a:extLst>
                <a:ext uri="{FF2B5EF4-FFF2-40B4-BE49-F238E27FC236}">
                  <a16:creationId xmlns:a16="http://schemas.microsoft.com/office/drawing/2014/main" id="{AA4A675C-0062-FA8E-3424-4786C2F78162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Google Shape;32;p2">
              <a:extLst>
                <a:ext uri="{FF2B5EF4-FFF2-40B4-BE49-F238E27FC236}">
                  <a16:creationId xmlns:a16="http://schemas.microsoft.com/office/drawing/2014/main" id="{4AC91DC6-DDBF-8DB4-DD09-0F4CAFD0DAF3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Google Shape;33;p2">
              <a:extLst>
                <a:ext uri="{FF2B5EF4-FFF2-40B4-BE49-F238E27FC236}">
                  <a16:creationId xmlns:a16="http://schemas.microsoft.com/office/drawing/2014/main" id="{DEB97292-FB0F-4CC2-DEB7-BA44EF409AEA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Google Shape;34;p2">
              <a:extLst>
                <a:ext uri="{FF2B5EF4-FFF2-40B4-BE49-F238E27FC236}">
                  <a16:creationId xmlns:a16="http://schemas.microsoft.com/office/drawing/2014/main" id="{FE1F8DF4-F8F6-F60F-75B2-C1F9517FBA0C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ED6A28-5D8D-06D8-D17A-BA140E83C3B6}"/>
              </a:ext>
            </a:extLst>
          </p:cNvPr>
          <p:cNvSpPr txBox="1"/>
          <p:nvPr/>
        </p:nvSpPr>
        <p:spPr>
          <a:xfrm>
            <a:off x="4710549" y="2456313"/>
            <a:ext cx="2521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b="1" dirty="0">
                <a:solidFill>
                  <a:prstClr val="black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81901"/>
      </p:ext>
    </p:extLst>
  </p:cSld>
  <p:clrMapOvr>
    <a:masterClrMapping/>
  </p:clrMapOvr>
</p:sld>
</file>

<file path=ppt/theme/theme1.xml><?xml version="1.0" encoding="utf-8"?>
<a:theme xmlns:a="http://schemas.openxmlformats.org/drawingml/2006/main" name="161656-purchas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161656-purchase-template-16x9</Template>
  <TotalTime>1726</TotalTime>
  <Words>542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Book Antiqua</vt:lpstr>
      <vt:lpstr>Calibri</vt:lpstr>
      <vt:lpstr>Open Sans</vt:lpstr>
      <vt:lpstr>161656-purchase-template-16x9</vt:lpstr>
      <vt:lpstr>Real Time E-Commerce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vikusa74@outlook.com</dc:creator>
  <cp:lastModifiedBy>ASUS</cp:lastModifiedBy>
  <cp:revision>29</cp:revision>
  <dcterms:created xsi:type="dcterms:W3CDTF">2023-08-27T14:18:14Z</dcterms:created>
  <dcterms:modified xsi:type="dcterms:W3CDTF">2024-02-14T12:28:01Z</dcterms:modified>
</cp:coreProperties>
</file>