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84" r:id="rId11"/>
    <p:sldId id="282" r:id="rId12"/>
    <p:sldId id="285" r:id="rId13"/>
    <p:sldId id="283" r:id="rId14"/>
    <p:sldId id="271" r:id="rId15"/>
    <p:sldId id="272" r:id="rId16"/>
    <p:sldId id="270" r:id="rId17"/>
    <p:sldId id="279" r:id="rId18"/>
    <p:sldId id="280" r:id="rId19"/>
    <p:sldId id="275" r:id="rId20"/>
    <p:sldId id="276"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2002" y="-29"/>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28459F-3CCF-4D61-AA7E-BD2381A20B0E}" type="datetimeFigureOut">
              <a:rPr lang="en-US" smtClean="0"/>
              <a:pPr/>
              <a:t>16-Jun-22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76236-C84B-426D-9FF3-5A89196F48FB}" type="slidenum">
              <a:rPr lang="en-US" smtClean="0"/>
              <a:pPr/>
              <a:t>‹#›</a:t>
            </a:fld>
            <a:endParaRPr lang="en-US"/>
          </a:p>
        </p:txBody>
      </p:sp>
    </p:spTree>
    <p:extLst>
      <p:ext uri="{BB962C8B-B14F-4D97-AF65-F5344CB8AC3E}">
        <p14:creationId xmlns:p14="http://schemas.microsoft.com/office/powerpoint/2010/main" val="151283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76236-C84B-426D-9FF3-5A89196F48FB}" type="slidenum">
              <a:rPr lang="en-US" smtClean="0"/>
              <a:pPr/>
              <a:t>1</a:t>
            </a:fld>
            <a:endParaRPr lang="en-US"/>
          </a:p>
        </p:txBody>
      </p:sp>
    </p:spTree>
    <p:extLst>
      <p:ext uri="{BB962C8B-B14F-4D97-AF65-F5344CB8AC3E}">
        <p14:creationId xmlns:p14="http://schemas.microsoft.com/office/powerpoint/2010/main" val="4050138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76236-C84B-426D-9FF3-5A89196F48FB}" type="slidenum">
              <a:rPr lang="en-US" smtClean="0"/>
              <a:pPr/>
              <a:t>15</a:t>
            </a:fld>
            <a:endParaRPr lang="en-US"/>
          </a:p>
        </p:txBody>
      </p:sp>
    </p:spTree>
    <p:extLst>
      <p:ext uri="{BB962C8B-B14F-4D97-AF65-F5344CB8AC3E}">
        <p14:creationId xmlns:p14="http://schemas.microsoft.com/office/powerpoint/2010/main" val="622371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8EE7E1FD-B985-44DC-8B65-B50AFD719DC4}" type="datetimeFigureOut">
              <a:rPr lang="en-US" smtClean="0"/>
              <a:pPr/>
              <a:t>16-Jun-22</a:t>
            </a:fld>
            <a:endParaRPr lang="en-US"/>
          </a:p>
        </p:txBody>
      </p:sp>
      <p:sp>
        <p:nvSpPr>
          <p:cNvPr id="16" name="Slide Number Placeholder 15"/>
          <p:cNvSpPr>
            <a:spLocks noGrp="1"/>
          </p:cNvSpPr>
          <p:nvPr>
            <p:ph type="sldNum" sz="quarter" idx="11"/>
          </p:nvPr>
        </p:nvSpPr>
        <p:spPr/>
        <p:txBody>
          <a:bodyPr/>
          <a:lstStyle/>
          <a:p>
            <a:fld id="{83B83E97-F870-4642-8572-76491270C67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E7E1FD-B985-44DC-8B65-B50AFD719DC4}" type="datetimeFigureOut">
              <a:rPr lang="en-US" smtClean="0"/>
              <a:pPr/>
              <a:t>16-Jun-22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3E97-F870-4642-8572-76491270C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E7E1FD-B985-44DC-8B65-B50AFD719DC4}" type="datetimeFigureOut">
              <a:rPr lang="en-US" smtClean="0"/>
              <a:pPr/>
              <a:t>16-Jun-22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3E97-F870-4642-8572-76491270C6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8EE7E1FD-B985-44DC-8B65-B50AFD719DC4}" type="datetimeFigureOut">
              <a:rPr lang="en-US" smtClean="0"/>
              <a:pPr/>
              <a:t>16-Jun-22</a:t>
            </a:fld>
            <a:endParaRPr lang="en-US"/>
          </a:p>
        </p:txBody>
      </p:sp>
      <p:sp>
        <p:nvSpPr>
          <p:cNvPr id="15" name="Slide Number Placeholder 14"/>
          <p:cNvSpPr>
            <a:spLocks noGrp="1"/>
          </p:cNvSpPr>
          <p:nvPr>
            <p:ph type="sldNum" sz="quarter" idx="11"/>
          </p:nvPr>
        </p:nvSpPr>
        <p:spPr/>
        <p:txBody>
          <a:bodyPr/>
          <a:lstStyle/>
          <a:p>
            <a:fld id="{83B83E97-F870-4642-8572-76491270C676}"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8EE7E1FD-B985-44DC-8B65-B50AFD719DC4}" type="datetimeFigureOut">
              <a:rPr lang="en-US" smtClean="0"/>
              <a:pPr/>
              <a:t>16-Jun-22</a:t>
            </a:fld>
            <a:endParaRPr lang="en-US"/>
          </a:p>
        </p:txBody>
      </p:sp>
      <p:sp>
        <p:nvSpPr>
          <p:cNvPr id="13" name="Slide Number Placeholder 12"/>
          <p:cNvSpPr>
            <a:spLocks noGrp="1"/>
          </p:cNvSpPr>
          <p:nvPr>
            <p:ph type="sldNum" sz="quarter" idx="11"/>
          </p:nvPr>
        </p:nvSpPr>
        <p:spPr/>
        <p:txBody>
          <a:bodyPr/>
          <a:lstStyle/>
          <a:p>
            <a:fld id="{83B83E97-F870-4642-8572-76491270C67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EE7E1FD-B985-44DC-8B65-B50AFD719DC4}" type="datetimeFigureOut">
              <a:rPr lang="en-US" smtClean="0"/>
              <a:pPr/>
              <a:t>16-Jun-22</a:t>
            </a:fld>
            <a:endParaRPr lang="en-US"/>
          </a:p>
        </p:txBody>
      </p:sp>
      <p:sp>
        <p:nvSpPr>
          <p:cNvPr id="9" name="Slide Number Placeholder 8"/>
          <p:cNvSpPr>
            <a:spLocks noGrp="1"/>
          </p:cNvSpPr>
          <p:nvPr>
            <p:ph type="sldNum" sz="quarter" idx="11"/>
          </p:nvPr>
        </p:nvSpPr>
        <p:spPr/>
        <p:txBody>
          <a:bodyPr/>
          <a:lstStyle/>
          <a:p>
            <a:fld id="{83B83E97-F870-4642-8572-76491270C676}"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8EE7E1FD-B985-44DC-8B65-B50AFD719DC4}" type="datetimeFigureOut">
              <a:rPr lang="en-US" smtClean="0"/>
              <a:pPr/>
              <a:t>16-Jun-22</a:t>
            </a:fld>
            <a:endParaRPr lang="en-US"/>
          </a:p>
        </p:txBody>
      </p:sp>
      <p:sp>
        <p:nvSpPr>
          <p:cNvPr id="15" name="Slide Number Placeholder 14"/>
          <p:cNvSpPr>
            <a:spLocks noGrp="1"/>
          </p:cNvSpPr>
          <p:nvPr>
            <p:ph type="sldNum" sz="quarter" idx="11"/>
          </p:nvPr>
        </p:nvSpPr>
        <p:spPr/>
        <p:txBody>
          <a:bodyPr/>
          <a:lstStyle/>
          <a:p>
            <a:fld id="{83B83E97-F870-4642-8572-76491270C676}"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EE7E1FD-B985-44DC-8B65-B50AFD719DC4}" type="datetimeFigureOut">
              <a:rPr lang="en-US" smtClean="0"/>
              <a:pPr/>
              <a:t>16-Jun-22</a:t>
            </a:fld>
            <a:endParaRPr lang="en-US"/>
          </a:p>
        </p:txBody>
      </p:sp>
      <p:sp>
        <p:nvSpPr>
          <p:cNvPr id="8" name="Slide Number Placeholder 7"/>
          <p:cNvSpPr>
            <a:spLocks noGrp="1"/>
          </p:cNvSpPr>
          <p:nvPr>
            <p:ph type="sldNum" sz="quarter" idx="11"/>
          </p:nvPr>
        </p:nvSpPr>
        <p:spPr/>
        <p:txBody>
          <a:bodyPr/>
          <a:lstStyle/>
          <a:p>
            <a:fld id="{83B83E97-F870-4642-8572-76491270C67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EE7E1FD-B985-44DC-8B65-B50AFD719DC4}" type="datetimeFigureOut">
              <a:rPr lang="en-US" smtClean="0"/>
              <a:pPr/>
              <a:t>16-Jun-22</a:t>
            </a:fld>
            <a:endParaRPr lang="en-US"/>
          </a:p>
        </p:txBody>
      </p:sp>
      <p:sp>
        <p:nvSpPr>
          <p:cNvPr id="6" name="Slide Number Placeholder 5"/>
          <p:cNvSpPr>
            <a:spLocks noGrp="1"/>
          </p:cNvSpPr>
          <p:nvPr>
            <p:ph type="sldNum" sz="quarter" idx="11"/>
          </p:nvPr>
        </p:nvSpPr>
        <p:spPr/>
        <p:txBody>
          <a:bodyPr/>
          <a:lstStyle/>
          <a:p>
            <a:fld id="{83B83E97-F870-4642-8572-76491270C676}"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8EE7E1FD-B985-44DC-8B65-B50AFD719DC4}" type="datetimeFigureOut">
              <a:rPr lang="en-US" smtClean="0"/>
              <a:pPr/>
              <a:t>16-Jun-22</a:t>
            </a:fld>
            <a:endParaRPr lang="en-US"/>
          </a:p>
        </p:txBody>
      </p:sp>
      <p:sp>
        <p:nvSpPr>
          <p:cNvPr id="16" name="Slide Number Placeholder 15"/>
          <p:cNvSpPr>
            <a:spLocks noGrp="1"/>
          </p:cNvSpPr>
          <p:nvPr>
            <p:ph type="sldNum" sz="quarter" idx="11"/>
          </p:nvPr>
        </p:nvSpPr>
        <p:spPr/>
        <p:txBody>
          <a:bodyPr/>
          <a:lstStyle/>
          <a:p>
            <a:fld id="{83B83E97-F870-4642-8572-76491270C67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8EE7E1FD-B985-44DC-8B65-B50AFD719DC4}" type="datetimeFigureOut">
              <a:rPr lang="en-US" smtClean="0"/>
              <a:pPr/>
              <a:t>16-Jun-22</a:t>
            </a:fld>
            <a:endParaRPr lang="en-US"/>
          </a:p>
        </p:txBody>
      </p:sp>
      <p:sp>
        <p:nvSpPr>
          <p:cNvPr id="14" name="Slide Number Placeholder 13"/>
          <p:cNvSpPr>
            <a:spLocks noGrp="1"/>
          </p:cNvSpPr>
          <p:nvPr>
            <p:ph type="sldNum" sz="quarter" idx="11"/>
          </p:nvPr>
        </p:nvSpPr>
        <p:spPr/>
        <p:txBody>
          <a:bodyPr/>
          <a:lstStyle/>
          <a:p>
            <a:fld id="{83B83E97-F870-4642-8572-76491270C676}"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8EE7E1FD-B985-44DC-8B65-B50AFD719DC4}" type="datetimeFigureOut">
              <a:rPr lang="en-US" smtClean="0"/>
              <a:pPr/>
              <a:t>16-Jun-22</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3B83E97-F870-4642-8572-76491270C67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5905" algn="l" defTabSz="914400" rtl="0" eaLnBrk="1" latinLnBrk="0" hangingPunct="1">
        <a:spcBef>
          <a:spcPct val="20000"/>
        </a:spcBef>
        <a:spcAft>
          <a:spcPts val="0"/>
        </a:spcAft>
        <a:buSzPct val="60000"/>
        <a:buFont typeface="Wingdings" panose="05000000000000000000"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5905" algn="l" defTabSz="914400" rtl="0" eaLnBrk="1" latinLnBrk="0" hangingPunct="1">
        <a:spcBef>
          <a:spcPct val="20000"/>
        </a:spcBef>
        <a:buSzPct val="60000"/>
        <a:buFont typeface="Wingdings" panose="05000000000000000000"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5905" algn="l" defTabSz="914400" rtl="0" eaLnBrk="1" latinLnBrk="0" hangingPunct="1">
        <a:spcBef>
          <a:spcPct val="20000"/>
        </a:spcBef>
        <a:buSzPct val="60000"/>
        <a:buFont typeface="Wingdings" panose="05000000000000000000"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5905" algn="l" defTabSz="914400" rtl="0" eaLnBrk="1" latinLnBrk="0" hangingPunct="1">
        <a:spcBef>
          <a:spcPct val="20000"/>
        </a:spcBef>
        <a:buSzPct val="60000"/>
        <a:buFont typeface="Wingdings" panose="05000000000000000000"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5905" algn="l" defTabSz="914400" rtl="0" eaLnBrk="1" latinLnBrk="0" hangingPunct="1">
        <a:spcBef>
          <a:spcPct val="20000"/>
        </a:spcBef>
        <a:buSzPct val="60000"/>
        <a:buFont typeface="Wingdings" panose="05000000000000000000"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1388457"/>
            <a:ext cx="5791200" cy="769441"/>
          </a:xfrm>
          <a:prstGeom prst="rect">
            <a:avLst/>
          </a:prstGeom>
          <a:noFill/>
        </p:spPr>
        <p:txBody>
          <a:bodyPr wrap="square" rtlCol="0">
            <a:spAutoFit/>
          </a:bodyPr>
          <a:lstStyle/>
          <a:p>
            <a:r>
              <a:rPr lang="en-US" sz="4400" b="1" dirty="0" smtClean="0">
                <a:solidFill>
                  <a:srgbClr val="FFC000"/>
                </a:solidFill>
              </a:rPr>
              <a:t>STEGANOGRAPHY</a:t>
            </a:r>
            <a:endParaRPr lang="en-US" sz="4400" b="1" dirty="0">
              <a:solidFill>
                <a:srgbClr val="FFC000"/>
              </a:solidFill>
            </a:endParaRPr>
          </a:p>
        </p:txBody>
      </p:sp>
      <p:sp>
        <p:nvSpPr>
          <p:cNvPr id="11" name="TextBox 10"/>
          <p:cNvSpPr txBox="1"/>
          <p:nvPr/>
        </p:nvSpPr>
        <p:spPr>
          <a:xfrm>
            <a:off x="5562600" y="4343400"/>
            <a:ext cx="2514600" cy="1477328"/>
          </a:xfrm>
          <a:prstGeom prst="rect">
            <a:avLst/>
          </a:prstGeom>
          <a:noFill/>
        </p:spPr>
        <p:txBody>
          <a:bodyPr wrap="square" rtlCol="0">
            <a:spAutoFit/>
          </a:bodyPr>
          <a:lstStyle/>
          <a:p>
            <a:pPr algn="ctr"/>
            <a:r>
              <a:rPr lang="en-US" b="1" dirty="0" smtClean="0">
                <a:solidFill>
                  <a:srgbClr val="FFC000"/>
                </a:solidFill>
              </a:rPr>
              <a:t>Presented by: </a:t>
            </a:r>
            <a:r>
              <a:rPr lang="en-US" b="1" dirty="0" smtClean="0"/>
              <a:t> </a:t>
            </a:r>
          </a:p>
          <a:p>
            <a:pPr algn="ctr"/>
            <a:r>
              <a:rPr lang="en-US" b="1" dirty="0" smtClean="0"/>
              <a:t>Shivani Shikha,</a:t>
            </a:r>
          </a:p>
          <a:p>
            <a:pPr algn="ctr"/>
            <a:r>
              <a:rPr lang="en-US" b="1" dirty="0" err="1" smtClean="0"/>
              <a:t>Surabhi</a:t>
            </a:r>
            <a:r>
              <a:rPr lang="en-US" b="1" dirty="0" smtClean="0"/>
              <a:t> Rani,</a:t>
            </a:r>
          </a:p>
          <a:p>
            <a:pPr algn="ctr"/>
            <a:r>
              <a:rPr lang="en-US" b="1" dirty="0" err="1" smtClean="0"/>
              <a:t>Ankit</a:t>
            </a:r>
            <a:r>
              <a:rPr lang="en-US" b="1" dirty="0" smtClean="0"/>
              <a:t> Kumar Singh,</a:t>
            </a:r>
          </a:p>
          <a:p>
            <a:pPr algn="ctr"/>
            <a:r>
              <a:rPr lang="en-US" b="1" dirty="0" err="1" smtClean="0"/>
              <a:t>Saurabh</a:t>
            </a:r>
            <a:r>
              <a:rPr lang="en-US" b="1" dirty="0" smtClean="0"/>
              <a:t> Kumar </a:t>
            </a:r>
            <a:r>
              <a:rPr lang="en-US" b="1" dirty="0" err="1" smtClean="0"/>
              <a:t>Jha</a:t>
            </a:r>
            <a:r>
              <a:rPr lang="en-US" b="1" dirty="0" smtClean="0"/>
              <a:t> </a:t>
            </a:r>
            <a:endParaRPr lang="en-US" b="1" dirty="0"/>
          </a:p>
        </p:txBody>
      </p:sp>
      <p:sp>
        <p:nvSpPr>
          <p:cNvPr id="14" name="TextBox 13"/>
          <p:cNvSpPr txBox="1"/>
          <p:nvPr/>
        </p:nvSpPr>
        <p:spPr>
          <a:xfrm>
            <a:off x="838200" y="4484501"/>
            <a:ext cx="2923032" cy="645160"/>
          </a:xfrm>
          <a:prstGeom prst="rect">
            <a:avLst/>
          </a:prstGeom>
          <a:noFill/>
        </p:spPr>
        <p:txBody>
          <a:bodyPr wrap="square" rtlCol="0">
            <a:spAutoFit/>
          </a:bodyPr>
          <a:lstStyle/>
          <a:p>
            <a:pPr algn="ctr"/>
            <a:r>
              <a:rPr lang="en-US" b="1" dirty="0" smtClean="0">
                <a:solidFill>
                  <a:srgbClr val="FFC000"/>
                </a:solidFill>
              </a:rPr>
              <a:t>Under supervision of: </a:t>
            </a:r>
          </a:p>
          <a:p>
            <a:pPr algn="ctr"/>
            <a:r>
              <a:rPr lang="en-US" b="1" dirty="0" smtClean="0"/>
              <a:t>Ms. </a:t>
            </a:r>
            <a:r>
              <a:rPr lang="en-US" b="1" dirty="0" err="1" smtClean="0"/>
              <a:t>Alokananda</a:t>
            </a:r>
            <a:r>
              <a:rPr lang="en-US" b="1" dirty="0" smtClean="0"/>
              <a:t> </a:t>
            </a:r>
            <a:r>
              <a:rPr lang="en-US" b="1" dirty="0" err="1" smtClean="0"/>
              <a:t>Dey</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533400"/>
            <a:ext cx="8153400" cy="3231654"/>
          </a:xfrm>
          <a:prstGeom prst="rect">
            <a:avLst/>
          </a:prstGeom>
          <a:noFill/>
        </p:spPr>
        <p:txBody>
          <a:bodyPr wrap="square" rtlCol="0">
            <a:spAutoFit/>
          </a:bodyPr>
          <a:lstStyle/>
          <a:p>
            <a:r>
              <a:rPr lang="en-US" sz="2400" b="1" u="sng" dirty="0" smtClean="0">
                <a:solidFill>
                  <a:srgbClr val="FF6600"/>
                </a:solidFill>
              </a:rPr>
              <a:t>Least Significant Bit (LSB) Technique</a:t>
            </a:r>
          </a:p>
          <a:p>
            <a:r>
              <a:rPr lang="en-US" sz="2000" dirty="0" smtClean="0"/>
              <a:t>LSB - Technique </a:t>
            </a:r>
            <a:r>
              <a:rPr lang="en-US" sz="2000" dirty="0"/>
              <a:t>is a steganography technique in which we hide messages inside an image by replacing Least significant bit of image with the bits of message to be </a:t>
            </a:r>
            <a:r>
              <a:rPr lang="en-US" sz="2000" dirty="0" smtClean="0"/>
              <a:t>hidden.</a:t>
            </a:r>
            <a:endParaRPr lang="en-US" sz="2000" b="1" dirty="0" smtClean="0">
              <a:solidFill>
                <a:srgbClr val="FF6600"/>
              </a:solidFill>
            </a:endParaRPr>
          </a:p>
          <a:p>
            <a:endParaRPr lang="en-US" sz="2000" b="1" dirty="0">
              <a:solidFill>
                <a:srgbClr val="FF6600"/>
              </a:solidFill>
            </a:endParaRPr>
          </a:p>
          <a:p>
            <a:r>
              <a:rPr lang="en-US" sz="2000" b="1" dirty="0"/>
              <a:t>LSB</a:t>
            </a:r>
            <a:r>
              <a:rPr lang="en-US" sz="2000" dirty="0"/>
              <a:t>, the </a:t>
            </a:r>
            <a:r>
              <a:rPr lang="en-US" sz="2000" b="1" dirty="0"/>
              <a:t>least significant bit</a:t>
            </a:r>
            <a:r>
              <a:rPr lang="en-US" sz="2000" dirty="0"/>
              <a:t> is the lowest bit in a series of numbers in </a:t>
            </a:r>
            <a:r>
              <a:rPr lang="en-US" sz="2000" dirty="0" smtClean="0"/>
              <a:t>binary. which </a:t>
            </a:r>
            <a:r>
              <a:rPr lang="en-US" sz="2000" dirty="0"/>
              <a:t>is located at the far right of a string. </a:t>
            </a:r>
            <a:endParaRPr lang="en-US" sz="2000" dirty="0" smtClean="0"/>
          </a:p>
          <a:p>
            <a:endParaRPr lang="en-US" sz="2000" dirty="0"/>
          </a:p>
          <a:p>
            <a:r>
              <a:rPr lang="en-US" sz="2000" dirty="0" smtClean="0"/>
              <a:t>For </a:t>
            </a:r>
            <a:r>
              <a:rPr lang="en-US" sz="2000" dirty="0"/>
              <a:t>example, </a:t>
            </a:r>
            <a:r>
              <a:rPr lang="en-US" sz="2000" dirty="0" smtClean="0"/>
              <a:t>in the </a:t>
            </a:r>
            <a:r>
              <a:rPr lang="en-US" sz="2000" dirty="0"/>
              <a:t>binary number: </a:t>
            </a:r>
            <a:r>
              <a:rPr lang="en-US" sz="2000" dirty="0" smtClean="0"/>
              <a:t>10010101</a:t>
            </a:r>
            <a:r>
              <a:rPr lang="en-US" sz="2000" dirty="0"/>
              <a:t>, </a:t>
            </a:r>
            <a:endParaRPr lang="en-US" sz="2000" dirty="0" smtClean="0"/>
          </a:p>
          <a:p>
            <a:endParaRPr lang="en-US" sz="20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782307"/>
            <a:ext cx="5115759" cy="1296259"/>
          </a:xfrm>
          <a:prstGeom prst="rect">
            <a:avLst/>
          </a:prstGeom>
        </p:spPr>
      </p:pic>
      <p:sp>
        <p:nvSpPr>
          <p:cNvPr id="7" name="TextBox 6"/>
          <p:cNvSpPr txBox="1"/>
          <p:nvPr/>
        </p:nvSpPr>
        <p:spPr>
          <a:xfrm>
            <a:off x="838200" y="5333999"/>
            <a:ext cx="7467600" cy="1323439"/>
          </a:xfrm>
          <a:prstGeom prst="rect">
            <a:avLst/>
          </a:prstGeom>
          <a:noFill/>
        </p:spPr>
        <p:txBody>
          <a:bodyPr wrap="square" rtlCol="0">
            <a:spAutoFit/>
          </a:bodyPr>
          <a:lstStyle/>
          <a:p>
            <a:r>
              <a:rPr lang="en-US" sz="2000" dirty="0" smtClean="0"/>
              <a:t>Here, the </a:t>
            </a:r>
            <a:r>
              <a:rPr lang="en-US" sz="2000" dirty="0"/>
              <a:t>least significant bit </a:t>
            </a:r>
            <a:r>
              <a:rPr lang="en-US" sz="2000" dirty="0" smtClean="0"/>
              <a:t>is: </a:t>
            </a:r>
            <a:r>
              <a:rPr lang="en-US" sz="2000" dirty="0"/>
              <a:t>1</a:t>
            </a:r>
            <a:r>
              <a:rPr lang="en-US" sz="2000" dirty="0" smtClean="0"/>
              <a:t>.</a:t>
            </a:r>
          </a:p>
          <a:p>
            <a:endParaRPr lang="en-US" sz="2000" dirty="0"/>
          </a:p>
          <a:p>
            <a:r>
              <a:rPr lang="en-US" sz="2000" dirty="0" smtClean="0"/>
              <a:t>LSB Steganography involves overwriting the bit with the lowest </a:t>
            </a:r>
            <a:r>
              <a:rPr lang="en-US" sz="2000" dirty="0" err="1" smtClean="0"/>
              <a:t>airthmatic</a:t>
            </a:r>
            <a:r>
              <a:rPr lang="en-US" sz="2000" dirty="0" smtClean="0"/>
              <a:t> value.</a:t>
            </a:r>
          </a:p>
        </p:txBody>
      </p:sp>
    </p:spTree>
    <p:extLst>
      <p:ext uri="{BB962C8B-B14F-4D97-AF65-F5344CB8AC3E}">
        <p14:creationId xmlns:p14="http://schemas.microsoft.com/office/powerpoint/2010/main" val="3377936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57200"/>
            <a:ext cx="7543800" cy="838200"/>
          </a:xfrm>
        </p:spPr>
        <p:txBody>
          <a:bodyPr/>
          <a:lstStyle/>
          <a:p>
            <a:r>
              <a:rPr lang="en-US" sz="3600" b="1" u="sng" dirty="0" smtClean="0">
                <a:solidFill>
                  <a:srgbClr val="FFC000"/>
                </a:solidFill>
                <a:effectLst/>
              </a:rPr>
              <a:t>Workflow</a:t>
            </a:r>
            <a:endParaRPr lang="en-US" sz="3600" dirty="0">
              <a:effectLst/>
            </a:endParaRPr>
          </a:p>
        </p:txBody>
      </p:sp>
      <p:sp>
        <p:nvSpPr>
          <p:cNvPr id="4" name="TextBox 3"/>
          <p:cNvSpPr txBox="1"/>
          <p:nvPr/>
        </p:nvSpPr>
        <p:spPr>
          <a:xfrm>
            <a:off x="381000" y="1676400"/>
            <a:ext cx="8458200" cy="4708981"/>
          </a:xfrm>
          <a:prstGeom prst="rect">
            <a:avLst/>
          </a:prstGeom>
          <a:noFill/>
        </p:spPr>
        <p:txBody>
          <a:bodyPr wrap="square" rtlCol="0">
            <a:spAutoFit/>
          </a:bodyPr>
          <a:lstStyle/>
          <a:p>
            <a:pPr marL="342900" indent="-342900">
              <a:buFont typeface="Wingdings" pitchFamily="2" charset="2"/>
              <a:buChar char="q"/>
            </a:pPr>
            <a:r>
              <a:rPr lang="en-US" sz="2000" dirty="0" smtClean="0"/>
              <a:t>Imported the cv2 module of </a:t>
            </a:r>
            <a:r>
              <a:rPr lang="en-US" sz="2000" dirty="0" err="1" smtClean="0"/>
              <a:t>opencv</a:t>
            </a:r>
            <a:r>
              <a:rPr lang="en-US" sz="2000" dirty="0" smtClean="0"/>
              <a:t>-python library, </a:t>
            </a:r>
            <a:r>
              <a:rPr lang="en-US" sz="2000" dirty="0" err="1" smtClean="0"/>
              <a:t>numpy</a:t>
            </a:r>
            <a:r>
              <a:rPr lang="en-US" sz="2000" dirty="0" smtClean="0"/>
              <a:t> and       Image module from PIL library.</a:t>
            </a:r>
          </a:p>
          <a:p>
            <a:pPr marL="342900" indent="-342900">
              <a:buFont typeface="Wingdings" pitchFamily="2" charset="2"/>
              <a:buChar char="q"/>
            </a:pPr>
            <a:endParaRPr lang="en-US" sz="2000" dirty="0"/>
          </a:p>
          <a:p>
            <a:pPr marL="342900" indent="-342900">
              <a:buFont typeface="Wingdings" pitchFamily="2" charset="2"/>
              <a:buChar char="q"/>
            </a:pPr>
            <a:r>
              <a:rPr lang="en-US" sz="2000" dirty="0"/>
              <a:t>F</a:t>
            </a:r>
            <a:r>
              <a:rPr lang="en-US" sz="2000" dirty="0" smtClean="0"/>
              <a:t>unctions.</a:t>
            </a:r>
          </a:p>
          <a:p>
            <a:pPr marL="800100" lvl="1" indent="-342900">
              <a:buFont typeface="Arial" pitchFamily="34" charset="0"/>
              <a:buChar char="•"/>
            </a:pPr>
            <a:r>
              <a:rPr lang="en-US" sz="2000" dirty="0" smtClean="0"/>
              <a:t>Creating a function which converts the data into binary format.</a:t>
            </a:r>
          </a:p>
          <a:p>
            <a:pPr marL="800100" lvl="1" indent="-342900">
              <a:buFont typeface="Arial" pitchFamily="34" charset="0"/>
              <a:buChar char="•"/>
            </a:pPr>
            <a:r>
              <a:rPr lang="en-US" sz="2000" dirty="0" smtClean="0"/>
              <a:t>Creating a function which hides the data(message) into a given  image.</a:t>
            </a:r>
          </a:p>
          <a:p>
            <a:pPr marL="800100" lvl="1" indent="-342900">
              <a:buFont typeface="Arial" pitchFamily="34" charset="0"/>
              <a:buChar char="•"/>
            </a:pPr>
            <a:r>
              <a:rPr lang="en-US" sz="2000" dirty="0" smtClean="0"/>
              <a:t>Extract the (R,G,B) pixels of image and update the pixels value. </a:t>
            </a:r>
          </a:p>
          <a:p>
            <a:pPr lvl="1"/>
            <a:endParaRPr lang="en-US" sz="2000" dirty="0" smtClean="0"/>
          </a:p>
          <a:p>
            <a:pPr marL="342900" indent="-342900">
              <a:buFont typeface="Wingdings" pitchFamily="2" charset="2"/>
              <a:buChar char="q"/>
            </a:pPr>
            <a:r>
              <a:rPr lang="en-US" sz="2000" dirty="0" smtClean="0"/>
              <a:t>Creating the Encoding function </a:t>
            </a:r>
            <a:r>
              <a:rPr lang="en-US" sz="2000" dirty="0" err="1" smtClean="0"/>
              <a:t>wihich</a:t>
            </a:r>
            <a:r>
              <a:rPr lang="en-US" sz="2000" dirty="0" smtClean="0"/>
              <a:t> encodes the secret message into the respective image.</a:t>
            </a:r>
          </a:p>
          <a:p>
            <a:endParaRPr lang="en-US" sz="2000" dirty="0" smtClean="0"/>
          </a:p>
          <a:p>
            <a:pPr marL="342900" indent="-342900">
              <a:buFont typeface="Wingdings" pitchFamily="2" charset="2"/>
              <a:buChar char="q"/>
            </a:pPr>
            <a:r>
              <a:rPr lang="en-US" sz="2000" dirty="0" smtClean="0"/>
              <a:t> Creating the Decoding function which gives encoded message after performing the decoding operations.</a:t>
            </a:r>
          </a:p>
          <a:p>
            <a:endParaRPr lang="en-US" sz="2000" dirty="0" smtClean="0"/>
          </a:p>
        </p:txBody>
      </p:sp>
    </p:spTree>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609600"/>
            <a:ext cx="5715000" cy="646331"/>
          </a:xfrm>
          <a:prstGeom prst="rect">
            <a:avLst/>
          </a:prstGeom>
          <a:noFill/>
        </p:spPr>
        <p:txBody>
          <a:bodyPr wrap="square" rtlCol="0">
            <a:spAutoFit/>
          </a:bodyPr>
          <a:lstStyle/>
          <a:p>
            <a:r>
              <a:rPr lang="en-US" sz="3600" b="1" u="sng" dirty="0" smtClean="0">
                <a:solidFill>
                  <a:srgbClr val="FFC000"/>
                </a:solidFill>
              </a:rPr>
              <a:t>WORKFLOW DIAGRAM</a:t>
            </a:r>
            <a:endParaRPr lang="en-US" sz="3600" b="1" u="sng" dirty="0">
              <a:solidFill>
                <a:srgbClr val="FFC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99" y="1676400"/>
            <a:ext cx="7144063" cy="4114800"/>
          </a:xfrm>
          <a:prstGeom prst="rect">
            <a:avLst/>
          </a:prstGeom>
        </p:spPr>
      </p:pic>
    </p:spTree>
    <p:extLst>
      <p:ext uri="{BB962C8B-B14F-4D97-AF65-F5344CB8AC3E}">
        <p14:creationId xmlns:p14="http://schemas.microsoft.com/office/powerpoint/2010/main" val="1892563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6934200" cy="646331"/>
          </a:xfrm>
          <a:prstGeom prst="rect">
            <a:avLst/>
          </a:prstGeom>
          <a:noFill/>
        </p:spPr>
        <p:txBody>
          <a:bodyPr wrap="square" rtlCol="0">
            <a:spAutoFit/>
          </a:bodyPr>
          <a:lstStyle/>
          <a:p>
            <a:r>
              <a:rPr lang="en-US" sz="3600" b="1" u="sng" dirty="0" smtClean="0">
                <a:solidFill>
                  <a:srgbClr val="FFC000"/>
                </a:solidFill>
              </a:rPr>
              <a:t>ALGORITHM</a:t>
            </a:r>
            <a:endParaRPr lang="en-US" sz="3600" b="1" u="sng" dirty="0">
              <a:solidFill>
                <a:srgbClr val="FFC000"/>
              </a:solidFill>
            </a:endParaRPr>
          </a:p>
        </p:txBody>
      </p:sp>
      <p:sp>
        <p:nvSpPr>
          <p:cNvPr id="4" name="TextBox 3"/>
          <p:cNvSpPr txBox="1"/>
          <p:nvPr/>
        </p:nvSpPr>
        <p:spPr>
          <a:xfrm>
            <a:off x="533400" y="1371600"/>
            <a:ext cx="8001000" cy="1938992"/>
          </a:xfrm>
          <a:prstGeom prst="rect">
            <a:avLst/>
          </a:prstGeom>
          <a:noFill/>
        </p:spPr>
        <p:txBody>
          <a:bodyPr wrap="square" rtlCol="0">
            <a:spAutoFit/>
          </a:bodyPr>
          <a:lstStyle/>
          <a:p>
            <a:pPr marL="285750" indent="-285750">
              <a:buFont typeface="Wingdings" pitchFamily="2" charset="2"/>
              <a:buChar char="Ø"/>
            </a:pPr>
            <a:r>
              <a:rPr lang="en-US" sz="2000" dirty="0" smtClean="0"/>
              <a:t>To Encode the text into Image</a:t>
            </a:r>
          </a:p>
          <a:p>
            <a:pPr marL="800100" lvl="1" indent="-342900">
              <a:buFont typeface="+mj-lt"/>
              <a:buAutoNum type="arabicPeriod"/>
            </a:pPr>
            <a:r>
              <a:rPr lang="en-US" sz="2000" dirty="0" smtClean="0"/>
              <a:t>Loads an image and looks at each pixels in hexadecimal value.</a:t>
            </a:r>
          </a:p>
          <a:p>
            <a:pPr marL="800100" lvl="1" indent="-342900">
              <a:buFont typeface="+mj-lt"/>
              <a:buAutoNum type="arabicPeriod"/>
            </a:pPr>
            <a:r>
              <a:rPr lang="en-US" sz="2000" dirty="0" smtClean="0"/>
              <a:t>Converts secret text into bits and stores them in LSB of pixel bits.</a:t>
            </a:r>
          </a:p>
          <a:p>
            <a:pPr marL="800100" lvl="1" indent="-342900">
              <a:buFont typeface="+mj-lt"/>
              <a:buAutoNum type="arabicPeriod"/>
            </a:pPr>
            <a:r>
              <a:rPr lang="en-US" sz="2000" dirty="0" smtClean="0"/>
              <a:t>A </a:t>
            </a:r>
            <a:r>
              <a:rPr lang="en-US" sz="2000" dirty="0" err="1" smtClean="0"/>
              <a:t>delimeter</a:t>
            </a:r>
            <a:r>
              <a:rPr lang="en-US" sz="2000" dirty="0" smtClean="0"/>
              <a:t> is added to the end of the edited pixel values.</a:t>
            </a:r>
          </a:p>
          <a:p>
            <a:pPr lvl="1"/>
            <a:endParaRPr lang="en-US" sz="2000" dirty="0"/>
          </a:p>
        </p:txBody>
      </p:sp>
      <p:sp>
        <p:nvSpPr>
          <p:cNvPr id="6" name="TextBox 5"/>
          <p:cNvSpPr txBox="1"/>
          <p:nvPr/>
        </p:nvSpPr>
        <p:spPr>
          <a:xfrm>
            <a:off x="914400" y="3048000"/>
            <a:ext cx="7162800" cy="1631216"/>
          </a:xfrm>
          <a:prstGeom prst="rect">
            <a:avLst/>
          </a:prstGeom>
          <a:noFill/>
        </p:spPr>
        <p:txBody>
          <a:bodyPr wrap="square" rtlCol="0">
            <a:spAutoFit/>
          </a:bodyPr>
          <a:lstStyle/>
          <a:p>
            <a:r>
              <a:rPr lang="en-US" sz="2000" dirty="0" smtClean="0"/>
              <a:t>Process of encoding function</a:t>
            </a:r>
          </a:p>
          <a:p>
            <a:pPr marL="742950" lvl="1" indent="-285750">
              <a:buFont typeface="Arial" pitchFamily="34" charset="0"/>
              <a:buChar char="•"/>
            </a:pPr>
            <a:r>
              <a:rPr lang="en-US" sz="2000" dirty="0" err="1" smtClean="0"/>
              <a:t>Msg+Sec.key</a:t>
            </a:r>
            <a:r>
              <a:rPr lang="en-US" sz="2000" dirty="0" smtClean="0"/>
              <a:t> -&gt; binary(1,0)</a:t>
            </a:r>
          </a:p>
          <a:p>
            <a:pPr marL="742950" lvl="1" indent="-285750">
              <a:buFont typeface="Arial" pitchFamily="34" charset="0"/>
              <a:buChar char="•"/>
            </a:pPr>
            <a:r>
              <a:rPr lang="en-US" sz="2000" dirty="0" err="1" smtClean="0"/>
              <a:t>Img</a:t>
            </a:r>
            <a:r>
              <a:rPr lang="en-US" sz="2000" dirty="0" smtClean="0"/>
              <a:t> -&gt; RGB Extraction -&gt; LSB -&gt; </a:t>
            </a:r>
            <a:r>
              <a:rPr lang="en-US" sz="2000" dirty="0" err="1" smtClean="0"/>
              <a:t>Msg</a:t>
            </a:r>
            <a:endParaRPr lang="en-US" sz="2000" dirty="0" smtClean="0"/>
          </a:p>
          <a:p>
            <a:pPr marL="742950" lvl="1" indent="-285750">
              <a:buFont typeface="Arial" pitchFamily="34" charset="0"/>
              <a:buChar char="•"/>
            </a:pPr>
            <a:r>
              <a:rPr lang="en-US" sz="2000" dirty="0" smtClean="0"/>
              <a:t>Resize the image</a:t>
            </a:r>
          </a:p>
          <a:p>
            <a:pPr marL="742950" lvl="1" indent="-285750">
              <a:buFont typeface="Arial" pitchFamily="34" charset="0"/>
              <a:buChar char="•"/>
            </a:pPr>
            <a:r>
              <a:rPr lang="en-US" sz="2000" dirty="0" smtClean="0"/>
              <a:t>Fix the quality of the image.</a:t>
            </a:r>
          </a:p>
        </p:txBody>
      </p:sp>
      <p:sp>
        <p:nvSpPr>
          <p:cNvPr id="12" name="TextBox 11"/>
          <p:cNvSpPr txBox="1"/>
          <p:nvPr/>
        </p:nvSpPr>
        <p:spPr>
          <a:xfrm>
            <a:off x="533400" y="4800600"/>
            <a:ext cx="7772400" cy="1754326"/>
          </a:xfrm>
          <a:prstGeom prst="rect">
            <a:avLst/>
          </a:prstGeom>
          <a:noFill/>
        </p:spPr>
        <p:txBody>
          <a:bodyPr wrap="square" rtlCol="0">
            <a:spAutoFit/>
          </a:bodyPr>
          <a:lstStyle/>
          <a:p>
            <a:pPr marL="285750" indent="-285750">
              <a:buFont typeface="Wingdings" pitchFamily="2" charset="2"/>
              <a:buChar char="Ø"/>
            </a:pPr>
            <a:r>
              <a:rPr lang="en-US" dirty="0" smtClean="0"/>
              <a:t>To Decode the text from Image</a:t>
            </a:r>
          </a:p>
          <a:p>
            <a:pPr marL="800100" lvl="1" indent="-342900">
              <a:buFont typeface="+mj-lt"/>
              <a:buAutoNum type="arabicPeriod"/>
            </a:pPr>
            <a:r>
              <a:rPr lang="en-US" dirty="0" smtClean="0"/>
              <a:t>While retrieving all the 0’s and 1’s extracted until </a:t>
            </a:r>
            <a:r>
              <a:rPr lang="en-US" dirty="0" err="1" smtClean="0"/>
              <a:t>delimeter</a:t>
            </a:r>
            <a:r>
              <a:rPr lang="en-US" dirty="0" smtClean="0"/>
              <a:t> is found. Extracted bits are </a:t>
            </a:r>
            <a:r>
              <a:rPr lang="en-US" dirty="0" err="1" smtClean="0"/>
              <a:t>coverted</a:t>
            </a:r>
            <a:r>
              <a:rPr lang="en-US" dirty="0" smtClean="0"/>
              <a:t> into Readable String(message).</a:t>
            </a:r>
          </a:p>
          <a:p>
            <a:pPr lvl="1"/>
            <a:r>
              <a:rPr lang="en-US" dirty="0" smtClean="0"/>
              <a:t>Process of decoding function</a:t>
            </a:r>
          </a:p>
          <a:p>
            <a:pPr marL="1200150" lvl="2" indent="-285750">
              <a:buFont typeface="Arial" pitchFamily="34" charset="0"/>
              <a:buChar char="•"/>
            </a:pPr>
            <a:r>
              <a:rPr lang="en-US" dirty="0" err="1" smtClean="0"/>
              <a:t>Encd</a:t>
            </a:r>
            <a:r>
              <a:rPr lang="en-US" dirty="0" smtClean="0"/>
              <a:t> </a:t>
            </a:r>
            <a:r>
              <a:rPr lang="en-US" dirty="0" err="1" smtClean="0"/>
              <a:t>img</a:t>
            </a:r>
            <a:r>
              <a:rPr lang="en-US" dirty="0" smtClean="0"/>
              <a:t> -&gt; RGB extracted -&gt; LSB -&gt; String</a:t>
            </a:r>
          </a:p>
          <a:p>
            <a:pPr marL="1200150" lvl="2" indent="-285750">
              <a:buFont typeface="Arial" pitchFamily="34" charset="0"/>
              <a:buChar char="•"/>
            </a:pPr>
            <a:r>
              <a:rPr lang="en-US" dirty="0" smtClean="0"/>
              <a:t>String -&gt; Readable form. </a:t>
            </a:r>
          </a:p>
        </p:txBody>
      </p:sp>
    </p:spTree>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62471"/>
            <a:ext cx="5867400" cy="646331"/>
          </a:xfrm>
          <a:prstGeom prst="rect">
            <a:avLst/>
          </a:prstGeom>
          <a:noFill/>
        </p:spPr>
        <p:txBody>
          <a:bodyPr wrap="square" rtlCol="0">
            <a:spAutoFit/>
          </a:bodyPr>
          <a:lstStyle/>
          <a:p>
            <a:r>
              <a:rPr lang="en-US" sz="3600" b="1" u="sng" dirty="0" smtClean="0">
                <a:solidFill>
                  <a:srgbClr val="FFC000"/>
                </a:solidFill>
              </a:rPr>
              <a:t>EXECUTION</a:t>
            </a:r>
          </a:p>
        </p:txBody>
      </p:sp>
      <p:sp>
        <p:nvSpPr>
          <p:cNvPr id="3" name="TextBox 2"/>
          <p:cNvSpPr txBox="1"/>
          <p:nvPr/>
        </p:nvSpPr>
        <p:spPr>
          <a:xfrm>
            <a:off x="609600" y="1447800"/>
            <a:ext cx="8077200" cy="5386090"/>
          </a:xfrm>
          <a:prstGeom prst="rect">
            <a:avLst/>
          </a:prstGeom>
          <a:noFill/>
        </p:spPr>
        <p:txBody>
          <a:bodyPr wrap="square" rtlCol="0">
            <a:spAutoFit/>
          </a:bodyPr>
          <a:lstStyle/>
          <a:p>
            <a:r>
              <a:rPr lang="en-US" sz="2000" b="1" dirty="0" smtClean="0">
                <a:solidFill>
                  <a:srgbClr val="92D050"/>
                </a:solidFill>
              </a:rPr>
              <a:t>For Encoding….</a:t>
            </a:r>
            <a:endParaRPr lang="en-US" sz="2000" b="1" dirty="0">
              <a:solidFill>
                <a:srgbClr val="92D050"/>
              </a:solidFill>
            </a:endParaRPr>
          </a:p>
          <a:p>
            <a:pPr marL="342900" indent="-342900">
              <a:buFont typeface="Courier New" pitchFamily="49" charset="0"/>
              <a:buChar char="o"/>
            </a:pPr>
            <a:r>
              <a:rPr lang="en-US" sz="2000" dirty="0" smtClean="0"/>
              <a:t>Firstly we have to choose the options for encoding and decoding.</a:t>
            </a:r>
          </a:p>
          <a:p>
            <a:pPr marL="342900" indent="-342900">
              <a:buFont typeface="Courier New" pitchFamily="49" charset="0"/>
              <a:buChar char="o"/>
            </a:pPr>
            <a:r>
              <a:rPr lang="en-US" sz="2000" dirty="0" smtClean="0"/>
              <a:t>After choosing the encoding we will have to give the image name and secret message then we will have to hit the encode button.</a:t>
            </a:r>
          </a:p>
          <a:p>
            <a:pPr marL="342900" indent="-342900">
              <a:buFont typeface="Courier New" pitchFamily="49" charset="0"/>
              <a:buChar char="o"/>
            </a:pPr>
            <a:r>
              <a:rPr lang="en-US" sz="2000" dirty="0" smtClean="0"/>
              <a:t>Now, Encoding is successful.</a:t>
            </a:r>
          </a:p>
          <a:p>
            <a:endParaRPr lang="en-US" sz="2000" dirty="0"/>
          </a:p>
          <a:p>
            <a:r>
              <a:rPr lang="en-US" sz="2000" b="1" dirty="0" smtClean="0">
                <a:solidFill>
                  <a:srgbClr val="FF6600"/>
                </a:solidFill>
              </a:rPr>
              <a:t>For Decoding….</a:t>
            </a:r>
          </a:p>
          <a:p>
            <a:pPr marL="342900" indent="-342900">
              <a:buFont typeface="Courier New" pitchFamily="49" charset="0"/>
              <a:buChar char="o"/>
            </a:pPr>
            <a:r>
              <a:rPr lang="en-US" sz="2000" dirty="0" smtClean="0"/>
              <a:t>After choosing the decoding option we will have to give the encoded image name.</a:t>
            </a:r>
          </a:p>
          <a:p>
            <a:pPr marL="342900" indent="-342900">
              <a:buFont typeface="Courier New" pitchFamily="49" charset="0"/>
              <a:buChar char="o"/>
            </a:pPr>
            <a:r>
              <a:rPr lang="en-US" sz="2000" dirty="0" smtClean="0"/>
              <a:t> After clicking on the decode button then secret message will be print.</a:t>
            </a:r>
          </a:p>
          <a:p>
            <a:pPr marL="342900" indent="-342900">
              <a:buFont typeface="Courier New" pitchFamily="49" charset="0"/>
              <a:buChar char="o"/>
            </a:pPr>
            <a:endParaRPr lang="en-US" sz="2000" dirty="0"/>
          </a:p>
          <a:p>
            <a:r>
              <a:rPr lang="en-US" sz="2800" b="1" dirty="0">
                <a:solidFill>
                  <a:srgbClr val="FF6600"/>
                </a:solidFill>
              </a:rPr>
              <a:t>Note:</a:t>
            </a:r>
            <a:r>
              <a:rPr lang="en-US" sz="2400" dirty="0"/>
              <a:t> </a:t>
            </a:r>
            <a:r>
              <a:rPr lang="en-US" dirty="0"/>
              <a:t>In a study, it was observed that conventional LSB is not effective in the case of JPEG as the data gets manipulated on compression due to its </a:t>
            </a:r>
            <a:r>
              <a:rPr lang="en-US" dirty="0" err="1"/>
              <a:t>lossy</a:t>
            </a:r>
            <a:r>
              <a:rPr lang="en-US" dirty="0"/>
              <a:t> nature. Whereas for a PNG image a simple LSB is applicable without any loss of data on compression. </a:t>
            </a:r>
            <a:r>
              <a:rPr lang="en-US" dirty="0" smtClean="0"/>
              <a:t>But here we can use both PNG &amp; JPEG images</a:t>
            </a:r>
            <a:r>
              <a:rPr lang="en-US" sz="2000" dirty="0" smtClean="0"/>
              <a:t>.</a:t>
            </a:r>
            <a:endParaRPr lang="en-US" sz="2000" dirty="0"/>
          </a:p>
          <a:p>
            <a:r>
              <a:rPr lang="en-US" sz="2000" dirty="0" smtClean="0"/>
              <a:t> </a:t>
            </a:r>
          </a:p>
        </p:txBody>
      </p:sp>
    </p:spTree>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3798" y="228600"/>
            <a:ext cx="8431602" cy="6463308"/>
          </a:xfrm>
          <a:prstGeom prst="rect">
            <a:avLst/>
          </a:prstGeom>
          <a:noFill/>
        </p:spPr>
        <p:txBody>
          <a:bodyPr wrap="square" rtlCol="0">
            <a:spAutoFit/>
          </a:bodyPr>
          <a:lstStyle/>
          <a:p>
            <a:r>
              <a:rPr lang="en-US" b="1" dirty="0" smtClean="0">
                <a:solidFill>
                  <a:srgbClr val="92D050"/>
                </a:solidFill>
              </a:rPr>
              <a:t>Encoding…</a:t>
            </a:r>
          </a:p>
          <a:p>
            <a:endParaRPr lang="en-US" b="1" dirty="0">
              <a:solidFill>
                <a:srgbClr val="92D050"/>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smtClean="0">
                <a:solidFill>
                  <a:srgbClr val="FF6600"/>
                </a:solidFill>
              </a:rPr>
              <a:t>Decoding…</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19781"/>
            <a:ext cx="3352800" cy="28404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244" y="586713"/>
            <a:ext cx="3275156" cy="280313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3972838"/>
            <a:ext cx="3352800" cy="252265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6079" y="3810000"/>
            <a:ext cx="3598321" cy="2729346"/>
          </a:xfrm>
          <a:prstGeom prst="rect">
            <a:avLst/>
          </a:prstGeom>
        </p:spPr>
      </p:pic>
    </p:spTree>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7772400" cy="646331"/>
          </a:xfrm>
          <a:prstGeom prst="rect">
            <a:avLst/>
          </a:prstGeom>
          <a:noFill/>
        </p:spPr>
        <p:txBody>
          <a:bodyPr wrap="square" rtlCol="0">
            <a:spAutoFit/>
          </a:bodyPr>
          <a:lstStyle/>
          <a:p>
            <a:r>
              <a:rPr lang="en-US" sz="3600" b="1" u="sng" dirty="0" smtClean="0">
                <a:solidFill>
                  <a:srgbClr val="FFC000"/>
                </a:solidFill>
              </a:rPr>
              <a:t>Applications of Steganography</a:t>
            </a:r>
            <a:endParaRPr lang="en-US" sz="3600" b="1" u="sng" dirty="0">
              <a:solidFill>
                <a:srgbClr val="FFC000"/>
              </a:solidFill>
            </a:endParaRPr>
          </a:p>
        </p:txBody>
      </p:sp>
      <p:sp>
        <p:nvSpPr>
          <p:cNvPr id="4" name="TextBox 3"/>
          <p:cNvSpPr txBox="1"/>
          <p:nvPr/>
        </p:nvSpPr>
        <p:spPr>
          <a:xfrm>
            <a:off x="990600" y="1725168"/>
            <a:ext cx="7010400" cy="3170099"/>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smtClean="0"/>
              <a:t>Confidential communication and secret data storing.</a:t>
            </a:r>
          </a:p>
          <a:p>
            <a:pPr marL="742950" lvl="1" indent="-285750">
              <a:buFont typeface="Wingdings" panose="05000000000000000000" pitchFamily="2" charset="2"/>
              <a:buChar char="q"/>
            </a:pPr>
            <a:endParaRPr lang="en-US" sz="2000" dirty="0" smtClean="0"/>
          </a:p>
          <a:p>
            <a:pPr lvl="1"/>
            <a:endParaRPr lang="en-US" sz="2000" dirty="0"/>
          </a:p>
          <a:p>
            <a:pPr marL="742950" lvl="1" indent="-285750">
              <a:buFont typeface="Wingdings" panose="05000000000000000000" pitchFamily="2" charset="2"/>
              <a:buChar char="q"/>
            </a:pPr>
            <a:r>
              <a:rPr lang="en-US" sz="2000" dirty="0" smtClean="0"/>
              <a:t>Protection of data alteration.</a:t>
            </a:r>
          </a:p>
          <a:p>
            <a:pPr lvl="1"/>
            <a:endParaRPr lang="en-US" sz="2000" dirty="0" smtClean="0"/>
          </a:p>
          <a:p>
            <a:pPr lvl="1"/>
            <a:endParaRPr lang="en-US" sz="2000" dirty="0"/>
          </a:p>
          <a:p>
            <a:pPr marL="742950" lvl="1" indent="-285750">
              <a:buFont typeface="Wingdings" panose="05000000000000000000" pitchFamily="2" charset="2"/>
              <a:buChar char="q"/>
            </a:pPr>
            <a:r>
              <a:rPr lang="en-US" sz="2000" dirty="0" smtClean="0"/>
              <a:t>Access control system for digital content distribution.</a:t>
            </a:r>
          </a:p>
          <a:p>
            <a:pPr lvl="1"/>
            <a:endParaRPr lang="en-US" sz="2000" dirty="0" smtClean="0"/>
          </a:p>
          <a:p>
            <a:pPr lvl="1"/>
            <a:endParaRPr lang="en-US" sz="2000" dirty="0"/>
          </a:p>
          <a:p>
            <a:pPr marL="742950" lvl="1" indent="-285750">
              <a:buFont typeface="Wingdings" panose="05000000000000000000" pitchFamily="2" charset="2"/>
              <a:buChar char="q"/>
            </a:pPr>
            <a:r>
              <a:rPr lang="en-US" sz="2000" dirty="0" smtClean="0"/>
              <a:t>Media Database systems.</a:t>
            </a:r>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761999"/>
            <a:ext cx="4419600" cy="646331"/>
          </a:xfrm>
          <a:prstGeom prst="rect">
            <a:avLst/>
          </a:prstGeom>
          <a:noFill/>
        </p:spPr>
        <p:txBody>
          <a:bodyPr wrap="square" rtlCol="0">
            <a:spAutoFit/>
          </a:bodyPr>
          <a:lstStyle/>
          <a:p>
            <a:r>
              <a:rPr lang="en-US" sz="3600" b="1" u="sng" dirty="0" smtClean="0">
                <a:solidFill>
                  <a:srgbClr val="FFC000"/>
                </a:solidFill>
              </a:rPr>
              <a:t>Advantages</a:t>
            </a:r>
            <a:endParaRPr lang="en-US" sz="3600" b="1" u="sng" dirty="0">
              <a:solidFill>
                <a:srgbClr val="FFC000"/>
              </a:solidFill>
            </a:endParaRPr>
          </a:p>
        </p:txBody>
      </p:sp>
      <p:sp>
        <p:nvSpPr>
          <p:cNvPr id="3" name="TextBox 2"/>
          <p:cNvSpPr txBox="1"/>
          <p:nvPr/>
        </p:nvSpPr>
        <p:spPr>
          <a:xfrm>
            <a:off x="609600" y="1444906"/>
            <a:ext cx="8077200" cy="5016758"/>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t>Difficult to detect and only receiver can detect. It provides better security for sharing data in LAN, MAN and WAN.</a:t>
            </a:r>
          </a:p>
          <a:p>
            <a:endParaRPr lang="en-US" sz="2000" dirty="0" smtClean="0"/>
          </a:p>
          <a:p>
            <a:pPr marL="285750" indent="-285750">
              <a:buFont typeface="Wingdings" panose="05000000000000000000" pitchFamily="2" charset="2"/>
              <a:buChar char="§"/>
            </a:pPr>
            <a:r>
              <a:rPr lang="en-US" sz="2000" dirty="0"/>
              <a:t>This method featured security, capacity, and robustness, the three needed aspects of steganography that makes it useful in hidden exchange of information through text documents and establishing secret </a:t>
            </a:r>
            <a:r>
              <a:rPr lang="en-US" sz="2000" dirty="0" smtClean="0"/>
              <a:t>communication</a:t>
            </a:r>
          </a:p>
          <a:p>
            <a:endParaRPr lang="en-US" sz="2000" dirty="0" smtClean="0"/>
          </a:p>
          <a:p>
            <a:pPr marL="285750" indent="-285750">
              <a:buFont typeface="Wingdings" panose="05000000000000000000" pitchFamily="2" charset="2"/>
              <a:buChar char="§"/>
            </a:pPr>
            <a:r>
              <a:rPr lang="en-US" sz="2000" dirty="0"/>
              <a:t>Important files carrying confidential information can be in the server in and encrypted form No intruder can get any useful information from the original file during transmit</a:t>
            </a:r>
            <a:r>
              <a:rPr lang="en-US" sz="2000" dirty="0" smtClean="0"/>
              <a:t>.</a:t>
            </a:r>
          </a:p>
          <a:p>
            <a:endParaRPr lang="en-US" sz="2000" dirty="0" smtClean="0"/>
          </a:p>
          <a:p>
            <a:pPr marL="285750" indent="-285750">
              <a:buFont typeface="Wingdings" panose="05000000000000000000" pitchFamily="2" charset="2"/>
              <a:buChar char="§"/>
            </a:pPr>
            <a:r>
              <a:rPr lang="en-US" sz="2000" dirty="0" smtClean="0"/>
              <a:t>It can be done faster with large number of </a:t>
            </a:r>
            <a:r>
              <a:rPr lang="en-US" sz="2000" dirty="0" err="1" smtClean="0"/>
              <a:t>softwares</a:t>
            </a:r>
            <a:r>
              <a:rPr lang="en-US" sz="2000" dirty="0" smtClean="0"/>
              <a:t>.</a:t>
            </a:r>
          </a:p>
          <a:p>
            <a:endParaRPr lang="en-US" sz="2000" dirty="0" smtClean="0"/>
          </a:p>
          <a:p>
            <a:pPr marL="285750" indent="-285750">
              <a:buFont typeface="Wingdings" panose="05000000000000000000" pitchFamily="2" charset="2"/>
              <a:buChar char="§"/>
            </a:pPr>
            <a:r>
              <a:rPr lang="en-US" sz="2000" dirty="0"/>
              <a:t>With the use of Steganography Corporation government and law enforcement agencies can communicate secretly. </a:t>
            </a: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4724400" cy="646331"/>
          </a:xfrm>
          <a:prstGeom prst="rect">
            <a:avLst/>
          </a:prstGeom>
          <a:noFill/>
        </p:spPr>
        <p:txBody>
          <a:bodyPr wrap="square" rtlCol="0">
            <a:spAutoFit/>
          </a:bodyPr>
          <a:lstStyle/>
          <a:p>
            <a:r>
              <a:rPr lang="en-US" sz="3600" b="1" u="sng" dirty="0" smtClean="0">
                <a:solidFill>
                  <a:srgbClr val="FFC000"/>
                </a:solidFill>
              </a:rPr>
              <a:t>Disadvantages</a:t>
            </a:r>
            <a:endParaRPr lang="en-US" sz="3600" b="1" u="sng" dirty="0">
              <a:solidFill>
                <a:srgbClr val="FFC000"/>
              </a:solidFill>
            </a:endParaRPr>
          </a:p>
        </p:txBody>
      </p:sp>
      <p:sp>
        <p:nvSpPr>
          <p:cNvPr id="3" name="TextBox 2"/>
          <p:cNvSpPr txBox="1"/>
          <p:nvPr/>
        </p:nvSpPr>
        <p:spPr>
          <a:xfrm>
            <a:off x="838200" y="1600200"/>
            <a:ext cx="7696200" cy="4708981"/>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t>The confidential information is maintained by the algorithms, and if the algorithms are known then this technique is no of use.</a:t>
            </a:r>
          </a:p>
          <a:p>
            <a:endParaRPr lang="en-US" sz="2000" dirty="0" smtClean="0"/>
          </a:p>
          <a:p>
            <a:pPr marL="285750" indent="-285750">
              <a:buFont typeface="Wingdings" panose="05000000000000000000" pitchFamily="2" charset="2"/>
              <a:buChar char="§"/>
            </a:pPr>
            <a:r>
              <a:rPr lang="en-US" sz="2000" dirty="0" smtClean="0"/>
              <a:t>Password leakage may occur and it leads to the unauthorized access of data.</a:t>
            </a:r>
          </a:p>
          <a:p>
            <a:endParaRPr lang="en-US" sz="2000" dirty="0" smtClean="0"/>
          </a:p>
          <a:p>
            <a:pPr marL="285750" indent="-285750">
              <a:buFont typeface="Wingdings" panose="05000000000000000000" pitchFamily="2" charset="2"/>
              <a:buChar char="§"/>
            </a:pPr>
            <a:r>
              <a:rPr lang="en-US" sz="2000" dirty="0" smtClean="0"/>
              <a:t>Ii this technique is gone in the wrong hands like hackers can be very much dangerous for all.</a:t>
            </a:r>
          </a:p>
          <a:p>
            <a:endParaRPr lang="en-US" sz="2000" dirty="0" smtClean="0"/>
          </a:p>
          <a:p>
            <a:pPr marL="285750" indent="-285750">
              <a:buFont typeface="Wingdings" panose="05000000000000000000" pitchFamily="2" charset="2"/>
              <a:buChar char="§"/>
            </a:pPr>
            <a:r>
              <a:rPr lang="en-US" sz="2000" dirty="0"/>
              <a:t>T</a:t>
            </a:r>
            <a:r>
              <a:rPr lang="en-US" sz="2000" dirty="0" smtClean="0"/>
              <a:t>here </a:t>
            </a:r>
            <a:r>
              <a:rPr lang="en-US" sz="2000" dirty="0"/>
              <a:t>is large overhead to hide very tiny amounts of information. Hiding short messages within wide text is limited by the size of the extensive text. </a:t>
            </a:r>
            <a:endParaRPr lang="en-US" sz="2000" dirty="0" smtClean="0"/>
          </a:p>
          <a:p>
            <a:endParaRPr lang="en-US" sz="2000" dirty="0" smtClean="0"/>
          </a:p>
          <a:p>
            <a:pPr marL="285750" indent="-285750">
              <a:buFont typeface="Wingdings" panose="05000000000000000000" pitchFamily="2" charset="2"/>
              <a:buChar char="§"/>
            </a:pPr>
            <a:r>
              <a:rPr lang="en-US" sz="2000" dirty="0" smtClean="0"/>
              <a:t>Huge number of data,  huge file size so someone can suspect about it.</a:t>
            </a:r>
            <a:endParaRPr lang="en-US" sz="2000" dirty="0"/>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673608"/>
            <a:ext cx="7543800" cy="646331"/>
          </a:xfrm>
          <a:prstGeom prst="rect">
            <a:avLst/>
          </a:prstGeom>
          <a:noFill/>
        </p:spPr>
        <p:txBody>
          <a:bodyPr wrap="square" rtlCol="0">
            <a:spAutoFit/>
          </a:bodyPr>
          <a:lstStyle/>
          <a:p>
            <a:r>
              <a:rPr lang="en-US" sz="3600" b="1" u="sng" dirty="0" smtClean="0">
                <a:solidFill>
                  <a:srgbClr val="FFC000"/>
                </a:solidFill>
              </a:rPr>
              <a:t>Result and Discussion</a:t>
            </a:r>
            <a:endParaRPr lang="en-US" sz="3600" b="1" u="sng" dirty="0">
              <a:solidFill>
                <a:srgbClr val="FFC000"/>
              </a:solidFill>
            </a:endParaRPr>
          </a:p>
        </p:txBody>
      </p:sp>
      <p:sp>
        <p:nvSpPr>
          <p:cNvPr id="3" name="TextBox 2"/>
          <p:cNvSpPr txBox="1"/>
          <p:nvPr/>
        </p:nvSpPr>
        <p:spPr>
          <a:xfrm>
            <a:off x="743712" y="1447800"/>
            <a:ext cx="8001000" cy="4707890"/>
          </a:xfrm>
          <a:prstGeom prst="rect">
            <a:avLst/>
          </a:prstGeom>
          <a:noFill/>
        </p:spPr>
        <p:txBody>
          <a:bodyPr wrap="square" rtlCol="0">
            <a:spAutoFit/>
          </a:bodyPr>
          <a:lstStyle/>
          <a:p>
            <a:pPr marL="285750" indent="-285750">
              <a:buFont typeface="Wingdings" panose="05000000000000000000" pitchFamily="2" charset="2"/>
              <a:buChar char="§"/>
            </a:pPr>
            <a:r>
              <a:rPr lang="en-US" sz="2000" dirty="0"/>
              <a:t>In this project we mainly concentrated on embedding the data into an image. We have designed the </a:t>
            </a:r>
            <a:r>
              <a:rPr lang="en-US" sz="2000" dirty="0" err="1"/>
              <a:t>steganographic</a:t>
            </a:r>
            <a:r>
              <a:rPr lang="en-US" sz="2000" dirty="0"/>
              <a:t> application which embedded the data into the image</a:t>
            </a:r>
            <a:r>
              <a:rPr lang="en-US" sz="2000" dirty="0" smtClean="0"/>
              <a:t>.</a:t>
            </a:r>
          </a:p>
          <a:p>
            <a:pPr marL="285750" indent="-285750">
              <a:buFont typeface="Wingdings" panose="05000000000000000000" pitchFamily="2" charset="2"/>
              <a:buChar char="§"/>
            </a:pPr>
            <a:r>
              <a:rPr lang="en-US" sz="2000" dirty="0"/>
              <a:t>Normally, after embedding the data into the image, the image may lose its resolution. In the proposed approach, the image remains unchanged in its resolution as well in </a:t>
            </a:r>
            <a:r>
              <a:rPr lang="en-US" sz="2000" dirty="0" smtClean="0"/>
              <a:t>size.</a:t>
            </a:r>
          </a:p>
          <a:p>
            <a:pPr marL="285750" indent="-285750">
              <a:buFont typeface="Wingdings" panose="05000000000000000000" pitchFamily="2" charset="2"/>
              <a:buChar char="§"/>
            </a:pPr>
            <a:r>
              <a:rPr lang="en-US" sz="2000" dirty="0"/>
              <a:t>The speed of embedding the data into the image is also high in the proposed approach such that the image is protected and the data to the destination is sent securely. </a:t>
            </a:r>
            <a:endParaRPr lang="en-US" sz="2000" dirty="0" smtClean="0"/>
          </a:p>
          <a:p>
            <a:pPr marL="285750" indent="-285750">
              <a:buFont typeface="Wingdings" panose="05000000000000000000" pitchFamily="2" charset="2"/>
              <a:buChar char="§"/>
            </a:pPr>
            <a:r>
              <a:rPr lang="en-US" sz="2000" dirty="0" smtClean="0"/>
              <a:t>We have used the python programming language , python modules and python functions. There are many types of module like </a:t>
            </a:r>
            <a:r>
              <a:rPr lang="en-US" sz="2000" dirty="0" err="1" smtClean="0"/>
              <a:t>tkinter</a:t>
            </a:r>
            <a:r>
              <a:rPr lang="en-US" sz="2000" dirty="0" smtClean="0"/>
              <a:t>, </a:t>
            </a:r>
            <a:r>
              <a:rPr lang="en-US" sz="2000" dirty="0" err="1" smtClean="0"/>
              <a:t>stegano</a:t>
            </a:r>
            <a:r>
              <a:rPr lang="en-US" sz="2000" dirty="0" smtClean="0"/>
              <a:t>, PIL, </a:t>
            </a:r>
            <a:r>
              <a:rPr lang="en-US" sz="2000" dirty="0" err="1" smtClean="0"/>
              <a:t>Messagebox</a:t>
            </a:r>
            <a:r>
              <a:rPr lang="en-US" sz="2000" dirty="0" smtClean="0"/>
              <a:t> and many functions are given in this presentation.</a:t>
            </a:r>
          </a:p>
          <a:p>
            <a:pPr marL="285750" indent="-285750">
              <a:buFont typeface="Wingdings" panose="05000000000000000000" pitchFamily="2" charset="2"/>
              <a:buChar char="§"/>
            </a:pPr>
            <a:r>
              <a:rPr lang="en-US" sz="2000" dirty="0" smtClean="0"/>
              <a:t>Similarly, we have used the encode function for encoding and decode function for decoding using reveal() and hide() function.</a:t>
            </a: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00946"/>
            <a:ext cx="3657600" cy="646331"/>
          </a:xfrm>
          <a:prstGeom prst="rect">
            <a:avLst/>
          </a:prstGeom>
          <a:noFill/>
        </p:spPr>
        <p:txBody>
          <a:bodyPr wrap="square" rtlCol="0">
            <a:spAutoFit/>
          </a:bodyPr>
          <a:lstStyle/>
          <a:p>
            <a:r>
              <a:rPr lang="en-US" sz="3600" b="1" u="sng" dirty="0" smtClean="0">
                <a:solidFill>
                  <a:srgbClr val="FFC000"/>
                </a:solidFill>
              </a:rPr>
              <a:t>Overview</a:t>
            </a:r>
            <a:endParaRPr lang="en-US" sz="3600" b="1" u="sng" dirty="0">
              <a:solidFill>
                <a:srgbClr val="FFC000"/>
              </a:solidFill>
            </a:endParaRPr>
          </a:p>
        </p:txBody>
      </p:sp>
      <p:sp>
        <p:nvSpPr>
          <p:cNvPr id="3" name="TextBox 2"/>
          <p:cNvSpPr txBox="1"/>
          <p:nvPr/>
        </p:nvSpPr>
        <p:spPr>
          <a:xfrm>
            <a:off x="914400" y="1828800"/>
            <a:ext cx="79248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solidFill>
                  <a:schemeClr val="accent3">
                    <a:lumMod val="20000"/>
                    <a:lumOff val="80000"/>
                  </a:schemeClr>
                </a:solidFill>
              </a:rPr>
              <a:t>Introduction</a:t>
            </a:r>
          </a:p>
          <a:p>
            <a:pPr marL="285750" indent="-285750">
              <a:buFont typeface="Arial" panose="020B0604020202020204" pitchFamily="34" charset="0"/>
              <a:buChar char="•"/>
            </a:pPr>
            <a:r>
              <a:rPr lang="en-US" sz="2000" b="1" dirty="0" smtClean="0">
                <a:solidFill>
                  <a:schemeClr val="accent3">
                    <a:lumMod val="20000"/>
                    <a:lumOff val="80000"/>
                  </a:schemeClr>
                </a:solidFill>
              </a:rPr>
              <a:t>History</a:t>
            </a:r>
          </a:p>
          <a:p>
            <a:pPr marL="285750" indent="-285750">
              <a:buFont typeface="Arial" panose="020B0604020202020204" pitchFamily="34" charset="0"/>
              <a:buChar char="•"/>
            </a:pPr>
            <a:r>
              <a:rPr lang="en-US" sz="2000" b="1" dirty="0" smtClean="0">
                <a:solidFill>
                  <a:schemeClr val="accent3">
                    <a:lumMod val="20000"/>
                    <a:lumOff val="80000"/>
                  </a:schemeClr>
                </a:solidFill>
              </a:rPr>
              <a:t>Objective of the Study</a:t>
            </a:r>
          </a:p>
          <a:p>
            <a:pPr marL="285750" indent="-285750">
              <a:buFont typeface="Arial" panose="020B0604020202020204" pitchFamily="34" charset="0"/>
              <a:buChar char="•"/>
            </a:pPr>
            <a:r>
              <a:rPr lang="en-US" sz="2000" b="1" dirty="0" smtClean="0">
                <a:solidFill>
                  <a:schemeClr val="accent3">
                    <a:lumMod val="20000"/>
                    <a:lumOff val="80000"/>
                  </a:schemeClr>
                </a:solidFill>
              </a:rPr>
              <a:t>Scope</a:t>
            </a:r>
          </a:p>
          <a:p>
            <a:pPr marL="285750" indent="-285750">
              <a:buFont typeface="Arial" panose="020B0604020202020204" pitchFamily="34" charset="0"/>
              <a:buChar char="•"/>
            </a:pPr>
            <a:r>
              <a:rPr lang="en-US" sz="2000" b="1" dirty="0" smtClean="0">
                <a:solidFill>
                  <a:schemeClr val="accent3">
                    <a:lumMod val="20000"/>
                    <a:lumOff val="80000"/>
                  </a:schemeClr>
                </a:solidFill>
              </a:rPr>
              <a:t>Types of Steganography</a:t>
            </a:r>
          </a:p>
          <a:p>
            <a:pPr marL="285750" indent="-285750">
              <a:buFont typeface="Arial" panose="020B0604020202020204" pitchFamily="34" charset="0"/>
              <a:buChar char="•"/>
            </a:pPr>
            <a:r>
              <a:rPr lang="en-US" sz="2000" b="1" dirty="0" smtClean="0">
                <a:solidFill>
                  <a:schemeClr val="accent3">
                    <a:lumMod val="20000"/>
                    <a:lumOff val="80000"/>
                  </a:schemeClr>
                </a:solidFill>
              </a:rPr>
              <a:t>Steganography Techniques</a:t>
            </a:r>
          </a:p>
          <a:p>
            <a:pPr marL="285750" indent="-285750">
              <a:buFont typeface="Arial" panose="020B0604020202020204" pitchFamily="34" charset="0"/>
              <a:buChar char="•"/>
            </a:pPr>
            <a:r>
              <a:rPr lang="en-US" sz="2000" b="1" dirty="0" smtClean="0">
                <a:solidFill>
                  <a:schemeClr val="accent3">
                    <a:lumMod val="20000"/>
                    <a:lumOff val="80000"/>
                  </a:schemeClr>
                </a:solidFill>
              </a:rPr>
              <a:t>Workflow</a:t>
            </a:r>
          </a:p>
          <a:p>
            <a:pPr marL="285750" indent="-285750">
              <a:buFont typeface="Arial" panose="020B0604020202020204" pitchFamily="34" charset="0"/>
              <a:buChar char="•"/>
            </a:pPr>
            <a:r>
              <a:rPr lang="en-US" sz="2000" b="1" dirty="0" smtClean="0">
                <a:solidFill>
                  <a:schemeClr val="accent3">
                    <a:lumMod val="20000"/>
                    <a:lumOff val="80000"/>
                  </a:schemeClr>
                </a:solidFill>
              </a:rPr>
              <a:t>Execution</a:t>
            </a:r>
          </a:p>
          <a:p>
            <a:pPr marL="285750" indent="-285750">
              <a:buFont typeface="Arial" panose="020B0604020202020204" pitchFamily="34" charset="0"/>
              <a:buChar char="•"/>
            </a:pPr>
            <a:r>
              <a:rPr lang="en-US" sz="2000" b="1" dirty="0" smtClean="0">
                <a:solidFill>
                  <a:schemeClr val="accent3">
                    <a:lumMod val="20000"/>
                    <a:lumOff val="80000"/>
                  </a:schemeClr>
                </a:solidFill>
              </a:rPr>
              <a:t>Applications of steganography</a:t>
            </a:r>
          </a:p>
          <a:p>
            <a:pPr marL="285750" indent="-285750">
              <a:buFont typeface="Arial" panose="020B0604020202020204" pitchFamily="34" charset="0"/>
              <a:buChar char="•"/>
            </a:pPr>
            <a:r>
              <a:rPr lang="en-US" sz="2000" b="1" dirty="0" smtClean="0">
                <a:solidFill>
                  <a:schemeClr val="accent3">
                    <a:lumMod val="20000"/>
                    <a:lumOff val="80000"/>
                  </a:schemeClr>
                </a:solidFill>
              </a:rPr>
              <a:t>Advantage and disadvantage</a:t>
            </a:r>
          </a:p>
          <a:p>
            <a:pPr marL="285750" indent="-285750">
              <a:buFont typeface="Arial" panose="020B0604020202020204" pitchFamily="34" charset="0"/>
              <a:buChar char="•"/>
            </a:pPr>
            <a:r>
              <a:rPr lang="en-US" sz="2000" b="1" dirty="0" smtClean="0">
                <a:solidFill>
                  <a:schemeClr val="accent3">
                    <a:lumMod val="20000"/>
                    <a:lumOff val="80000"/>
                  </a:schemeClr>
                </a:solidFill>
              </a:rPr>
              <a:t>Result and Discussion</a:t>
            </a:r>
          </a:p>
          <a:p>
            <a:pPr marL="285750" indent="-285750">
              <a:buFont typeface="Arial" panose="020B0604020202020204" pitchFamily="34" charset="0"/>
              <a:buChar char="•"/>
            </a:pPr>
            <a:r>
              <a:rPr lang="en-US" sz="2000" b="1" dirty="0" smtClean="0">
                <a:solidFill>
                  <a:schemeClr val="accent3">
                    <a:lumMod val="20000"/>
                    <a:lumOff val="80000"/>
                  </a:schemeClr>
                </a:solidFill>
              </a:rPr>
              <a:t>Conclusion and further enhancement</a:t>
            </a:r>
          </a:p>
          <a:p>
            <a:pPr marL="285750" indent="-285750">
              <a:buFont typeface="Arial" panose="020B0604020202020204" pitchFamily="34" charset="0"/>
              <a:buChar char="•"/>
            </a:pPr>
            <a:r>
              <a:rPr lang="en-US" sz="2000" b="1" dirty="0" smtClean="0">
                <a:solidFill>
                  <a:schemeClr val="accent3">
                    <a:lumMod val="20000"/>
                    <a:lumOff val="80000"/>
                  </a:schemeClr>
                </a:solidFill>
              </a:rPr>
              <a:t>References</a:t>
            </a:r>
            <a:endParaRPr lang="en-US" sz="2000" b="1" dirty="0">
              <a:solidFill>
                <a:schemeClr val="accent3">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229600" cy="646331"/>
          </a:xfrm>
          <a:prstGeom prst="rect">
            <a:avLst/>
          </a:prstGeom>
          <a:noFill/>
        </p:spPr>
        <p:txBody>
          <a:bodyPr wrap="square" rtlCol="0">
            <a:spAutoFit/>
          </a:bodyPr>
          <a:lstStyle/>
          <a:p>
            <a:pPr algn="ctr"/>
            <a:r>
              <a:rPr lang="en-US" sz="3600" b="1" u="sng" dirty="0">
                <a:solidFill>
                  <a:srgbClr val="FFC000"/>
                </a:solidFill>
              </a:rPr>
              <a:t>Conclusion and </a:t>
            </a:r>
            <a:r>
              <a:rPr lang="en-US" sz="3600" b="1" u="sng" dirty="0" smtClean="0">
                <a:solidFill>
                  <a:srgbClr val="FFC000"/>
                </a:solidFill>
              </a:rPr>
              <a:t>Further Enhancement</a:t>
            </a:r>
            <a:endParaRPr lang="en-US" sz="3600" b="1" u="sng" dirty="0">
              <a:solidFill>
                <a:srgbClr val="FFC000"/>
              </a:solidFill>
            </a:endParaRPr>
          </a:p>
        </p:txBody>
      </p:sp>
      <p:sp>
        <p:nvSpPr>
          <p:cNvPr id="3" name="TextBox 2"/>
          <p:cNvSpPr txBox="1"/>
          <p:nvPr/>
        </p:nvSpPr>
        <p:spPr>
          <a:xfrm>
            <a:off x="723900" y="1524000"/>
            <a:ext cx="7848600" cy="5324535"/>
          </a:xfrm>
          <a:prstGeom prst="rect">
            <a:avLst/>
          </a:prstGeom>
          <a:noFill/>
        </p:spPr>
        <p:txBody>
          <a:bodyPr wrap="square" rtlCol="0">
            <a:spAutoFit/>
          </a:bodyPr>
          <a:lstStyle/>
          <a:p>
            <a:pPr marL="285750" indent="-285750">
              <a:buFont typeface="Wingdings" panose="05000000000000000000" pitchFamily="2" charset="2"/>
              <a:buChar char="§"/>
            </a:pPr>
            <a:r>
              <a:rPr lang="en-US" sz="2000" dirty="0"/>
              <a:t>In the present world, the data transfers using internet is rapidly growing because it is so easier as well as faster to transfer the data to destination. So, many individuals and business people use to transfer business documents, important information using internet</a:t>
            </a:r>
            <a:r>
              <a:rPr lang="en-US" sz="2000" dirty="0" smtClean="0"/>
              <a:t>.</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Security is an important issue while transferring the data using internet because any unauthorized individual can hack the data and make it useless or obtain information un- intended to him</a:t>
            </a:r>
            <a:r>
              <a:rPr lang="en-US" sz="2000" dirty="0" smtClean="0"/>
              <a:t>.</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The future work on this project is to improve the compression ratio of the image to the text. This project can be extended to a level such that it can be used for the different types of image formats like .bmp, .jpeg, .</a:t>
            </a:r>
            <a:r>
              <a:rPr lang="en-US" sz="2000" dirty="0" err="1"/>
              <a:t>tif</a:t>
            </a:r>
            <a:r>
              <a:rPr lang="en-US" sz="2000" dirty="0"/>
              <a:t> etc., in the future. The security using Least Significant Bit Algorithm is good but we can improve the level to a certain extent by varying the carriers as well as using different keys for encryption and decryption.</a:t>
            </a: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2667000"/>
            <a:ext cx="5035296" cy="769441"/>
          </a:xfrm>
          <a:prstGeom prst="rect">
            <a:avLst/>
          </a:prstGeom>
          <a:noFill/>
        </p:spPr>
        <p:txBody>
          <a:bodyPr wrap="square" rtlCol="0">
            <a:spAutoFit/>
          </a:bodyPr>
          <a:lstStyle/>
          <a:p>
            <a:r>
              <a:rPr lang="en-US" sz="4400" b="1" dirty="0" smtClean="0">
                <a:solidFill>
                  <a:srgbClr val="FFC000"/>
                </a:solidFill>
              </a:rPr>
              <a:t>THANK YOU</a:t>
            </a:r>
            <a:endParaRPr lang="en-US" sz="4400" b="1"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3733800" cy="646331"/>
          </a:xfrm>
          <a:prstGeom prst="rect">
            <a:avLst/>
          </a:prstGeom>
          <a:noFill/>
        </p:spPr>
        <p:txBody>
          <a:bodyPr wrap="square" rtlCol="0">
            <a:spAutoFit/>
          </a:bodyPr>
          <a:lstStyle/>
          <a:p>
            <a:r>
              <a:rPr lang="en-US" sz="3600" b="1" u="sng" dirty="0" smtClean="0">
                <a:solidFill>
                  <a:srgbClr val="FFC000"/>
                </a:solidFill>
              </a:rPr>
              <a:t>Introduction</a:t>
            </a:r>
            <a:endParaRPr lang="en-US" sz="3600" b="1" u="sng" dirty="0">
              <a:solidFill>
                <a:srgbClr val="FFC000"/>
              </a:solidFill>
            </a:endParaRPr>
          </a:p>
        </p:txBody>
      </p:sp>
      <p:sp>
        <p:nvSpPr>
          <p:cNvPr id="6" name="TextBox 5"/>
          <p:cNvSpPr txBox="1"/>
          <p:nvPr/>
        </p:nvSpPr>
        <p:spPr>
          <a:xfrm>
            <a:off x="914400" y="1676400"/>
            <a:ext cx="7543800" cy="4955203"/>
          </a:xfrm>
          <a:prstGeom prst="rect">
            <a:avLst/>
          </a:prstGeom>
          <a:noFill/>
        </p:spPr>
        <p:txBody>
          <a:bodyPr wrap="square" rtlCol="0">
            <a:spAutoFit/>
          </a:bodyPr>
          <a:lstStyle/>
          <a:p>
            <a:r>
              <a:rPr lang="en-US" sz="2200" u="sng" dirty="0" smtClean="0">
                <a:solidFill>
                  <a:srgbClr val="FF6600"/>
                </a:solidFill>
              </a:rPr>
              <a:t>STEGANOGRAPHY:</a:t>
            </a:r>
          </a:p>
          <a:p>
            <a:r>
              <a:rPr lang="en-US" u="sng" dirty="0">
                <a:solidFill>
                  <a:srgbClr val="FF6600"/>
                </a:solidFill>
              </a:rPr>
              <a:t> </a:t>
            </a:r>
          </a:p>
          <a:p>
            <a:endParaRPr lang="en-US" dirty="0" smtClean="0">
              <a:solidFill>
                <a:srgbClr val="FF6600"/>
              </a:solidFill>
            </a:endParaRPr>
          </a:p>
          <a:p>
            <a:pPr marL="1200150" lvl="2" indent="-285750">
              <a:buFont typeface="Wingdings" panose="05000000000000000000" pitchFamily="2" charset="2"/>
              <a:buChar char="Ø"/>
            </a:pPr>
            <a:r>
              <a:rPr lang="en-US" dirty="0" smtClean="0"/>
              <a:t>The word  STEGANOGRAPHY  is derived from the Greek word, it means </a:t>
            </a:r>
            <a:r>
              <a:rPr lang="en-US" dirty="0" err="1" smtClean="0"/>
              <a:t>coverd</a:t>
            </a:r>
            <a:r>
              <a:rPr lang="en-US" dirty="0" smtClean="0"/>
              <a:t>  or  secret writing. It is a method of hiding the secret data by embedding into an audio, video, image and text file.</a:t>
            </a:r>
          </a:p>
          <a:p>
            <a:pPr lvl="2"/>
            <a:endParaRPr lang="en-US" dirty="0">
              <a:solidFill>
                <a:srgbClr val="FF6600"/>
              </a:solidFill>
            </a:endParaRPr>
          </a:p>
          <a:p>
            <a:pPr lvl="2"/>
            <a:r>
              <a:rPr lang="en-US" dirty="0" smtClean="0">
                <a:solidFill>
                  <a:srgbClr val="FF6600"/>
                </a:solidFill>
              </a:rPr>
              <a:t>   </a:t>
            </a:r>
          </a:p>
          <a:p>
            <a:pPr lvl="2"/>
            <a:r>
              <a:rPr lang="en-US" dirty="0">
                <a:solidFill>
                  <a:srgbClr val="FF6600"/>
                </a:solidFill>
              </a:rPr>
              <a:t> </a:t>
            </a:r>
            <a:r>
              <a:rPr lang="en-US" dirty="0" smtClean="0">
                <a:solidFill>
                  <a:srgbClr val="FF6600"/>
                </a:solidFill>
              </a:rPr>
              <a:t>   	        </a:t>
            </a:r>
            <a:r>
              <a:rPr lang="en-US" sz="2400" b="1" dirty="0" smtClean="0">
                <a:solidFill>
                  <a:srgbClr val="FF6600"/>
                </a:solidFill>
              </a:rPr>
              <a:t>STEGAN-O-GRAPHY </a:t>
            </a:r>
          </a:p>
          <a:p>
            <a:pPr lvl="2"/>
            <a:endParaRPr lang="en-US" dirty="0" smtClean="0">
              <a:solidFill>
                <a:srgbClr val="FF6600"/>
              </a:solidFill>
            </a:endParaRPr>
          </a:p>
          <a:p>
            <a:pPr lvl="2"/>
            <a:r>
              <a:rPr lang="en-US" dirty="0">
                <a:solidFill>
                  <a:srgbClr val="FF6600"/>
                </a:solidFill>
              </a:rPr>
              <a:t>	</a:t>
            </a:r>
            <a:r>
              <a:rPr lang="en-US" dirty="0" smtClean="0">
                <a:solidFill>
                  <a:srgbClr val="FF6600"/>
                </a:solidFill>
              </a:rPr>
              <a:t>		        </a:t>
            </a:r>
          </a:p>
          <a:p>
            <a:pPr lvl="2"/>
            <a:endParaRPr lang="en-US" dirty="0" smtClean="0">
              <a:solidFill>
                <a:srgbClr val="FF6600"/>
              </a:solidFill>
            </a:endParaRPr>
          </a:p>
          <a:p>
            <a:pPr lvl="2"/>
            <a:endParaRPr lang="en-US" dirty="0">
              <a:solidFill>
                <a:srgbClr val="FF6600"/>
              </a:solidFill>
            </a:endParaRPr>
          </a:p>
          <a:p>
            <a:pPr lvl="2"/>
            <a:r>
              <a:rPr lang="en-US" dirty="0" smtClean="0">
                <a:solidFill>
                  <a:srgbClr val="FF6600"/>
                </a:solidFill>
              </a:rPr>
              <a:t>	      </a:t>
            </a:r>
            <a:r>
              <a:rPr lang="en-US" dirty="0" smtClean="0"/>
              <a:t>COVERD</a:t>
            </a:r>
            <a:r>
              <a:rPr lang="en-US" dirty="0" smtClean="0">
                <a:solidFill>
                  <a:srgbClr val="FF6600"/>
                </a:solidFill>
              </a:rPr>
              <a:t>           	</a:t>
            </a:r>
            <a:r>
              <a:rPr lang="en-US" dirty="0" smtClean="0"/>
              <a:t>WRITING</a:t>
            </a:r>
          </a:p>
          <a:p>
            <a:pPr lvl="2"/>
            <a:endParaRPr lang="en-US" dirty="0">
              <a:solidFill>
                <a:srgbClr val="FF6600"/>
              </a:solidFill>
            </a:endParaRPr>
          </a:p>
          <a:p>
            <a:pPr lvl="2"/>
            <a:endParaRPr lang="en-US" dirty="0" smtClean="0">
              <a:solidFill>
                <a:srgbClr val="FF6600"/>
              </a:solidFill>
            </a:endParaRPr>
          </a:p>
        </p:txBody>
      </p:sp>
      <p:cxnSp>
        <p:nvCxnSpPr>
          <p:cNvPr id="10" name="Straight Arrow Connector 9"/>
          <p:cNvCxnSpPr/>
          <p:nvPr/>
        </p:nvCxnSpPr>
        <p:spPr>
          <a:xfrm>
            <a:off x="3685032" y="4617970"/>
            <a:ext cx="0" cy="944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43600" y="4617970"/>
            <a:ext cx="0" cy="944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5612" y="838200"/>
            <a:ext cx="7981188" cy="317009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The goal of steganography is to hide message in such way that no one apart from the intended recipient even knows that a message has been sent.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This can be achieve by concealing the existence of information within </a:t>
            </a:r>
            <a:r>
              <a:rPr lang="en-US" sz="2000" dirty="0" err="1" smtClean="0"/>
              <a:t>simingly</a:t>
            </a:r>
            <a:r>
              <a:rPr lang="en-US" sz="2000" dirty="0" smtClean="0"/>
              <a:t> harmless carriers or cover.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It can be understand by the following figure.</a:t>
            </a:r>
          </a:p>
          <a:p>
            <a:r>
              <a:rPr lang="en-US" sz="2000" dirty="0"/>
              <a:t> </a:t>
            </a:r>
            <a:endParaRPr lang="en-US" sz="2000" dirty="0" smtClean="0"/>
          </a:p>
          <a:p>
            <a:r>
              <a:rPr lang="en-US" sz="2000" dirty="0"/>
              <a:t>	</a:t>
            </a:r>
            <a:r>
              <a:rPr lang="en-US" sz="20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657153"/>
            <a:ext cx="4191000" cy="25510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838200"/>
            <a:ext cx="2971800" cy="646331"/>
          </a:xfrm>
          <a:prstGeom prst="rect">
            <a:avLst/>
          </a:prstGeom>
          <a:noFill/>
        </p:spPr>
        <p:txBody>
          <a:bodyPr wrap="square" rtlCol="0">
            <a:spAutoFit/>
          </a:bodyPr>
          <a:lstStyle/>
          <a:p>
            <a:r>
              <a:rPr lang="en-US" sz="3600" b="1" u="sng" dirty="0" smtClean="0">
                <a:solidFill>
                  <a:srgbClr val="FFC000"/>
                </a:solidFill>
              </a:rPr>
              <a:t>History</a:t>
            </a:r>
            <a:endParaRPr lang="en-US" sz="3600" b="1" u="sng" dirty="0">
              <a:solidFill>
                <a:srgbClr val="FFC000"/>
              </a:solidFill>
            </a:endParaRPr>
          </a:p>
        </p:txBody>
      </p:sp>
      <p:sp>
        <p:nvSpPr>
          <p:cNvPr id="8" name="TextBox 7"/>
          <p:cNvSpPr txBox="1"/>
          <p:nvPr/>
        </p:nvSpPr>
        <p:spPr>
          <a:xfrm>
            <a:off x="838200" y="1484531"/>
            <a:ext cx="7924800" cy="501675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first recorded uses of steganography can be traced back to 440 BC in </a:t>
            </a:r>
            <a:r>
              <a:rPr lang="en-US" sz="2000" dirty="0" smtClean="0"/>
              <a:t>Greece, </a:t>
            </a:r>
            <a:r>
              <a:rPr lang="en-US" sz="2000" dirty="0"/>
              <a:t>when Herodotus mentions two examples </a:t>
            </a:r>
            <a:r>
              <a:rPr lang="en-US" sz="2000" dirty="0" smtClean="0"/>
              <a:t>of steganography in </a:t>
            </a:r>
            <a:r>
              <a:rPr lang="en-US" sz="2000" dirty="0"/>
              <a:t>his </a:t>
            </a:r>
            <a:r>
              <a:rPr lang="en-US" sz="2000" dirty="0" smtClean="0"/>
              <a:t>history.</a:t>
            </a:r>
          </a:p>
          <a:p>
            <a:endParaRPr lang="en-US" sz="2000" dirty="0" smtClean="0"/>
          </a:p>
          <a:p>
            <a:pPr marL="285750" indent="-285750">
              <a:buFont typeface="Wingdings" panose="05000000000000000000" pitchFamily="2" charset="2"/>
              <a:buChar char="Ø"/>
            </a:pPr>
            <a:r>
              <a:rPr lang="en-US" sz="2000" dirty="0"/>
              <a:t>The first description of the use of steganography dates back to the Greeks. Herodotus tells how a message was passed to the Greeks about </a:t>
            </a:r>
            <a:r>
              <a:rPr lang="en-US" sz="2000" dirty="0" err="1"/>
              <a:t>Xerses</a:t>
            </a:r>
            <a:r>
              <a:rPr lang="en-US" sz="2000" dirty="0"/>
              <a:t>' hostile intentions underneath the wax of a writing tablet, and describes a technique of dotting successive letters in a cover text with a secret ink, due to Aeneas the Tactician</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The used example of steganography in history is Tattoos on shaved heads, wax-covered tablets and Invisible inks-milk fruit juice.</a:t>
            </a:r>
          </a:p>
          <a:p>
            <a:pPr marL="285750" indent="-285750">
              <a:buFont typeface="Wingdings" panose="05000000000000000000" pitchFamily="2" charset="2"/>
              <a:buChar char="Ø"/>
            </a:pPr>
            <a:r>
              <a:rPr lang="en-US" sz="2000" dirty="0" smtClean="0"/>
              <a:t>During the “Cold-War” period, US and USSR wanted to hide their sensor in enemy’s facilities. These devices had to send data to their nation, without spotted.</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47266"/>
            <a:ext cx="4343400" cy="646331"/>
          </a:xfrm>
          <a:prstGeom prst="rect">
            <a:avLst/>
          </a:prstGeom>
          <a:noFill/>
        </p:spPr>
        <p:txBody>
          <a:bodyPr wrap="square" rtlCol="0">
            <a:spAutoFit/>
          </a:bodyPr>
          <a:lstStyle/>
          <a:p>
            <a:r>
              <a:rPr lang="en-US" sz="3600" b="1" u="sng" dirty="0" smtClean="0">
                <a:solidFill>
                  <a:srgbClr val="FFC000"/>
                </a:solidFill>
              </a:rPr>
              <a:t>Objective</a:t>
            </a:r>
            <a:endParaRPr lang="en-US" sz="3600" b="1" u="sng" dirty="0">
              <a:solidFill>
                <a:srgbClr val="FFC000"/>
              </a:solidFill>
            </a:endParaRPr>
          </a:p>
        </p:txBody>
      </p:sp>
      <p:sp>
        <p:nvSpPr>
          <p:cNvPr id="3" name="TextBox 2"/>
          <p:cNvSpPr txBox="1"/>
          <p:nvPr/>
        </p:nvSpPr>
        <p:spPr>
          <a:xfrm>
            <a:off x="1066800" y="1600200"/>
            <a:ext cx="7696200" cy="4399915"/>
          </a:xfrm>
          <a:prstGeom prst="rect">
            <a:avLst/>
          </a:prstGeom>
          <a:noFill/>
        </p:spPr>
        <p:txBody>
          <a:bodyPr wrap="square" rtlCol="0">
            <a:spAutoFit/>
          </a:bodyPr>
          <a:lstStyle/>
          <a:p>
            <a:r>
              <a:rPr lang="en-US" sz="2000" dirty="0" smtClean="0"/>
              <a:t>In this project, we primarily concentrated on the data security issues when sending the data over the network using steganography techniques.</a:t>
            </a:r>
          </a:p>
          <a:p>
            <a:endParaRPr lang="en-US" sz="2000" dirty="0" smtClean="0"/>
          </a:p>
          <a:p>
            <a:r>
              <a:rPr lang="en-US" sz="2000" dirty="0" smtClean="0"/>
              <a:t>The main objectives of the project are…..</a:t>
            </a:r>
          </a:p>
          <a:p>
            <a:pPr marL="742950" lvl="1" indent="-285750">
              <a:buFont typeface="Wingdings" panose="05000000000000000000" pitchFamily="2" charset="2"/>
              <a:buChar char="§"/>
            </a:pPr>
            <a:r>
              <a:rPr lang="en-US" sz="2000" dirty="0" smtClean="0"/>
              <a:t>Requirement of this steganography system is that the hider message </a:t>
            </a:r>
            <a:r>
              <a:rPr lang="en-US" sz="2000" dirty="0" err="1" smtClean="0"/>
              <a:t>carrid</a:t>
            </a:r>
            <a:r>
              <a:rPr lang="en-US" sz="2000" dirty="0" smtClean="0"/>
              <a:t> by </a:t>
            </a:r>
            <a:r>
              <a:rPr lang="en-US" sz="2000" dirty="0" err="1" smtClean="0"/>
              <a:t>stego</a:t>
            </a:r>
            <a:r>
              <a:rPr lang="en-US" sz="2000" dirty="0" smtClean="0"/>
              <a:t>-media should not be sensible to human beings.</a:t>
            </a:r>
          </a:p>
          <a:p>
            <a:pPr lvl="1"/>
            <a:endParaRPr lang="en-US" sz="2000" dirty="0" smtClean="0"/>
          </a:p>
          <a:p>
            <a:pPr marL="742950" lvl="1" indent="-285750">
              <a:buFont typeface="Wingdings" panose="05000000000000000000" pitchFamily="2" charset="2"/>
              <a:buChar char="§"/>
            </a:pPr>
            <a:r>
              <a:rPr lang="en-US" sz="2000" dirty="0" smtClean="0"/>
              <a:t>The other goal of steganography is to avoid drawing suspicion to the existence of a hidden message.</a:t>
            </a:r>
          </a:p>
          <a:p>
            <a:pPr lvl="1"/>
            <a:endParaRPr lang="en-US" sz="2000" dirty="0" smtClean="0"/>
          </a:p>
          <a:p>
            <a:pPr marL="742950" lvl="1" indent="-285750">
              <a:buFont typeface="Wingdings" panose="05000000000000000000" pitchFamily="2" charset="2"/>
              <a:buChar char="§"/>
            </a:pPr>
            <a:r>
              <a:rPr lang="en-US" sz="2000" dirty="0" smtClean="0"/>
              <a:t>This approach of information hiding technique has recently become </a:t>
            </a:r>
            <a:r>
              <a:rPr lang="en-US" sz="2000" dirty="0" err="1" smtClean="0"/>
              <a:t>improtant</a:t>
            </a:r>
            <a:r>
              <a:rPr lang="en-US" sz="2000" dirty="0" smtClean="0"/>
              <a:t> in a number of application areas.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066800" y="770406"/>
            <a:ext cx="2362200" cy="646331"/>
          </a:xfrm>
          <a:prstGeom prst="rect">
            <a:avLst/>
          </a:prstGeom>
          <a:noFill/>
        </p:spPr>
        <p:txBody>
          <a:bodyPr wrap="square" rtlCol="0">
            <a:spAutoFit/>
          </a:bodyPr>
          <a:lstStyle/>
          <a:p>
            <a:r>
              <a:rPr lang="en-US" sz="3600" b="1" u="sng" dirty="0" smtClean="0">
                <a:solidFill>
                  <a:srgbClr val="FFC000"/>
                </a:solidFill>
              </a:rPr>
              <a:t>Scope</a:t>
            </a:r>
            <a:endParaRPr lang="en-US" sz="3600" b="1" u="sng" dirty="0">
              <a:solidFill>
                <a:srgbClr val="FFC000"/>
              </a:solidFill>
            </a:endParaRPr>
          </a:p>
        </p:txBody>
      </p:sp>
      <p:sp>
        <p:nvSpPr>
          <p:cNvPr id="3" name="TextBox 2"/>
          <p:cNvSpPr txBox="1"/>
          <p:nvPr/>
        </p:nvSpPr>
        <p:spPr>
          <a:xfrm>
            <a:off x="1219200" y="1551432"/>
            <a:ext cx="7239000" cy="439991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scope of the project is to limit unauthorized access and provide better security during message transmission. To meet the requirements, we use the simple and basics approach of </a:t>
            </a:r>
            <a:r>
              <a:rPr lang="en-US" sz="2000" dirty="0" err="1" smtClean="0"/>
              <a:t>staganography</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type of steganography uses a cover image in which data is to be embedded, personal information to be transmitted, and encryption decryption algorithms to embed the message into image</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a:t>
            </a:r>
            <a:r>
              <a:rPr lang="en-US" sz="2000" dirty="0" smtClean="0"/>
              <a:t>he </a:t>
            </a:r>
            <a:r>
              <a:rPr lang="en-US" sz="2000" dirty="0"/>
              <a:t>proposed approach finds the suitable algorithm for embedding the data in an image using steganography which provides the better security pattern for sending messages through a </a:t>
            </a:r>
            <a:r>
              <a:rPr lang="en-US" sz="2000" dirty="0" smtClean="0"/>
              <a:t>network.</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14400"/>
            <a:ext cx="7162800" cy="646331"/>
          </a:xfrm>
          <a:prstGeom prst="rect">
            <a:avLst/>
          </a:prstGeom>
          <a:noFill/>
        </p:spPr>
        <p:txBody>
          <a:bodyPr wrap="square" rtlCol="0">
            <a:spAutoFit/>
          </a:bodyPr>
          <a:lstStyle/>
          <a:p>
            <a:r>
              <a:rPr lang="en-US" sz="3600" b="1" u="sng" dirty="0" smtClean="0">
                <a:solidFill>
                  <a:srgbClr val="FFC000"/>
                </a:solidFill>
              </a:rPr>
              <a:t>Types of steganography</a:t>
            </a:r>
            <a:endParaRPr lang="en-US" sz="3600" b="1" u="sng" dirty="0">
              <a:solidFill>
                <a:srgbClr val="FFC000"/>
              </a:solidFill>
            </a:endParaRPr>
          </a:p>
        </p:txBody>
      </p:sp>
      <p:sp>
        <p:nvSpPr>
          <p:cNvPr id="3" name="TextBox 2"/>
          <p:cNvSpPr txBox="1"/>
          <p:nvPr/>
        </p:nvSpPr>
        <p:spPr>
          <a:xfrm>
            <a:off x="1524000" y="2057400"/>
            <a:ext cx="6705600" cy="2862322"/>
          </a:xfrm>
          <a:prstGeom prst="rect">
            <a:avLst/>
          </a:prstGeom>
          <a:noFill/>
        </p:spPr>
        <p:txBody>
          <a:bodyPr wrap="square" rtlCol="0">
            <a:spAutoFit/>
          </a:bodyPr>
          <a:lstStyle/>
          <a:p>
            <a:r>
              <a:rPr lang="en-US" sz="2000" dirty="0" smtClean="0"/>
              <a:t>There are many types of  Steganography.</a:t>
            </a:r>
          </a:p>
          <a:p>
            <a:endParaRPr lang="en-US" sz="2000" dirty="0"/>
          </a:p>
          <a:p>
            <a:pPr marL="742950" lvl="1" indent="-285750">
              <a:buFont typeface="Wingdings" panose="05000000000000000000" pitchFamily="2" charset="2"/>
              <a:buChar char="Ø"/>
            </a:pPr>
            <a:r>
              <a:rPr lang="en-US" sz="2000" dirty="0" smtClean="0"/>
              <a:t>Image steganography</a:t>
            </a:r>
          </a:p>
          <a:p>
            <a:pPr lvl="1"/>
            <a:endParaRPr lang="en-US" sz="2000" dirty="0" smtClean="0"/>
          </a:p>
          <a:p>
            <a:pPr marL="742950" lvl="1" indent="-285750">
              <a:buFont typeface="Wingdings" panose="05000000000000000000" pitchFamily="2" charset="2"/>
              <a:buChar char="Ø"/>
            </a:pPr>
            <a:r>
              <a:rPr lang="en-US" sz="2000" dirty="0" smtClean="0"/>
              <a:t>Audio steganography</a:t>
            </a:r>
          </a:p>
          <a:p>
            <a:pPr lvl="1"/>
            <a:endParaRPr lang="en-US" sz="2000" dirty="0" smtClean="0"/>
          </a:p>
          <a:p>
            <a:pPr marL="742950" lvl="1" indent="-285750">
              <a:buFont typeface="Wingdings" panose="05000000000000000000" pitchFamily="2" charset="2"/>
              <a:buChar char="Ø"/>
            </a:pPr>
            <a:r>
              <a:rPr lang="en-US" sz="2000" dirty="0" smtClean="0"/>
              <a:t>Video steganography</a:t>
            </a:r>
          </a:p>
          <a:p>
            <a:pPr lvl="1"/>
            <a:endParaRPr lang="en-US" sz="2000" dirty="0" smtClean="0"/>
          </a:p>
          <a:p>
            <a:pPr marL="742950" lvl="1" indent="-285750">
              <a:buFont typeface="Wingdings" panose="05000000000000000000" pitchFamily="2" charset="2"/>
              <a:buChar char="Ø"/>
            </a:pPr>
            <a:r>
              <a:rPr lang="en-US" sz="2000" dirty="0" smtClean="0"/>
              <a:t>Text/documents steganography.</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4400"/>
            <a:ext cx="6019800" cy="646331"/>
          </a:xfrm>
          <a:prstGeom prst="rect">
            <a:avLst/>
          </a:prstGeom>
          <a:noFill/>
        </p:spPr>
        <p:txBody>
          <a:bodyPr wrap="square" rtlCol="0">
            <a:spAutoFit/>
          </a:bodyPr>
          <a:lstStyle/>
          <a:p>
            <a:r>
              <a:rPr lang="en-US" sz="3600" b="1" u="sng" dirty="0" smtClean="0">
                <a:solidFill>
                  <a:srgbClr val="FFC000"/>
                </a:solidFill>
              </a:rPr>
              <a:t>Steganography Techniques</a:t>
            </a:r>
            <a:endParaRPr lang="en-US" sz="3600" b="1" u="sng" dirty="0">
              <a:solidFill>
                <a:srgbClr val="FFC000"/>
              </a:solidFill>
            </a:endParaRPr>
          </a:p>
        </p:txBody>
      </p:sp>
      <p:sp>
        <p:nvSpPr>
          <p:cNvPr id="3" name="TextBox 2"/>
          <p:cNvSpPr txBox="1"/>
          <p:nvPr/>
        </p:nvSpPr>
        <p:spPr>
          <a:xfrm>
            <a:off x="990600" y="1752600"/>
            <a:ext cx="7315200" cy="2862322"/>
          </a:xfrm>
          <a:prstGeom prst="rect">
            <a:avLst/>
          </a:prstGeom>
          <a:noFill/>
        </p:spPr>
        <p:txBody>
          <a:bodyPr wrap="square" rtlCol="0">
            <a:spAutoFit/>
          </a:bodyPr>
          <a:lstStyle/>
          <a:p>
            <a:r>
              <a:rPr lang="en-US" sz="2400" b="1" dirty="0" smtClean="0">
                <a:solidFill>
                  <a:srgbClr val="FF6600"/>
                </a:solidFill>
              </a:rPr>
              <a:t>Pure steganography:  </a:t>
            </a:r>
            <a:r>
              <a:rPr lang="en-US" sz="2000" dirty="0" smtClean="0"/>
              <a:t>Pure steganography is the process of </a:t>
            </a:r>
            <a:r>
              <a:rPr lang="en-US" sz="2000" dirty="0" err="1" smtClean="0"/>
              <a:t>embadding</a:t>
            </a:r>
            <a:r>
              <a:rPr lang="en-US" sz="2000" dirty="0" smtClean="0"/>
              <a:t> the data into the object without using any private keys. This type of steganography entirely depends on the secrecy. This type of steganography uses a cover image in which data is to be embedded, personal information to be transmitted and encryption, decryption algorithms to embed the message into image</a:t>
            </a:r>
            <a:r>
              <a:rPr lang="en-US" dirty="0" smtClean="0"/>
              <a:t>. </a:t>
            </a:r>
          </a:p>
          <a:p>
            <a:endParaRPr lang="en-US" dirty="0"/>
          </a:p>
          <a:p>
            <a:r>
              <a:rPr lang="en-US" dirty="0" smtClean="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000" t="50000" r="50900" b="34534"/>
          <a:stretch>
            <a:fillRect/>
          </a:stretch>
        </p:blipFill>
        <p:spPr>
          <a:xfrm>
            <a:off x="2176272" y="4419600"/>
            <a:ext cx="4572000" cy="167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Elemental</Template>
  <TotalTime>288</TotalTime>
  <Words>1361</Words>
  <Application>Microsoft Office PowerPoint</Application>
  <PresentationFormat>On-screen Show (4:3)</PresentationFormat>
  <Paragraphs>193</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Elemental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STAGNOGRAPHY</dc:title>
  <dc:creator>Windows User</dc:creator>
  <cp:lastModifiedBy>Windows User</cp:lastModifiedBy>
  <cp:revision>84</cp:revision>
  <dcterms:created xsi:type="dcterms:W3CDTF">2021-12-30T18:15:00Z</dcterms:created>
  <dcterms:modified xsi:type="dcterms:W3CDTF">2022-06-16T16:40:15Z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E1B41871F9A943EF9E84089DFE8AA702</vt:lpwstr>
  </property>
  <property fmtid="{D5CDD505-2E9C-101B-9397-08002B2CF9AE}" pid="3" name="KSOProductBuildVer">
    <vt:lpwstr>1033-11.2.0.10351</vt:lpwstr>
  </property>
</Properties>
</file>