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4AA7CA-26C4-414F-865C-5B63F2CC6779}">
  <a:tblStyle styleId="{FF4AA7CA-26C4-414F-865C-5B63F2CC677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Gothic-regular.fntdata"/><Relationship Id="rId25" Type="http://schemas.openxmlformats.org/officeDocument/2006/relationships/font" Target="fonts/Lato-boldItalic.fntdata"/><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enturyGothic-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acd36bb4a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acd36bb4a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acd36bb4a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acd36bb4a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abc7578aa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abc7578aa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acd36bb4a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acd36bb4a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acd36bb4a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acd36bb4a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acd36bb4a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acd36bb4a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acd36bb4a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acd36bb4a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acd36bb4a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acd36bb4a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acd36bb4a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acd36bb4a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acd36bb4a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acd36bb4a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Mushroom Classification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4157675" y="3157300"/>
            <a:ext cx="3470700" cy="506100"/>
          </a:xfrm>
          <a:prstGeom prst="rect">
            <a:avLst/>
          </a:prstGeom>
        </p:spPr>
        <p:txBody>
          <a:bodyPr anchorCtr="0" anchor="t" bIns="91425" lIns="91425" spcFirstLastPara="1" rIns="91425" wrap="square" tIns="91425">
            <a:normAutofit fontScale="85000" lnSpcReduction="20000"/>
          </a:bodyPr>
          <a:lstStyle/>
          <a:p>
            <a:pPr indent="0" lvl="0" marL="0" marR="292735" rtl="0" algn="l">
              <a:spcBef>
                <a:spcPts val="0"/>
              </a:spcBef>
              <a:spcAft>
                <a:spcPts val="0"/>
              </a:spcAft>
              <a:buClr>
                <a:srgbClr val="7E7E7E"/>
              </a:buClr>
              <a:buSzPct val="100000"/>
              <a:buFont typeface="Verdana"/>
              <a:buNone/>
            </a:pPr>
            <a:r>
              <a:rPr lang="en" sz="1800">
                <a:solidFill>
                  <a:schemeClr val="dk2"/>
                </a:solidFill>
                <a:latin typeface="Verdana"/>
                <a:ea typeface="Verdana"/>
                <a:cs typeface="Verdana"/>
                <a:sym typeface="Verdana"/>
              </a:rPr>
              <a:t>Detailed Project Report</a:t>
            </a:r>
            <a:endParaRPr sz="1800">
              <a:solidFill>
                <a:schemeClr val="dk2"/>
              </a:solidFill>
              <a:latin typeface="Verdana"/>
              <a:ea typeface="Verdana"/>
              <a:cs typeface="Verdana"/>
              <a:sym typeface="Verdana"/>
            </a:endParaRPr>
          </a:p>
          <a:p>
            <a:pPr indent="0" lvl="0" marL="0" rtl="0" algn="l">
              <a:spcBef>
                <a:spcPts val="0"/>
              </a:spcBef>
              <a:spcAft>
                <a:spcPts val="0"/>
              </a:spcAft>
              <a:buNone/>
            </a:pPr>
            <a:r>
              <a:t/>
            </a:r>
            <a:endParaRPr/>
          </a:p>
        </p:txBody>
      </p:sp>
      <p:sp>
        <p:nvSpPr>
          <p:cNvPr id="136" name="Google Shape;136;p13"/>
          <p:cNvSpPr txBox="1"/>
          <p:nvPr/>
        </p:nvSpPr>
        <p:spPr>
          <a:xfrm>
            <a:off x="8260100" y="4743300"/>
            <a:ext cx="3000000" cy="4002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lang="en">
                <a:solidFill>
                  <a:srgbClr val="BEBEBE"/>
                </a:solidFill>
                <a:latin typeface="Verdana"/>
                <a:ea typeface="Verdana"/>
                <a:cs typeface="Verdana"/>
                <a:sym typeface="Verdana"/>
              </a:rPr>
              <a:t>iNeuron</a:t>
            </a:r>
            <a:endParaRPr>
              <a:solidFill>
                <a:schemeClr val="lt1"/>
              </a:solidFill>
              <a:latin typeface="Verdana"/>
              <a:ea typeface="Verdana"/>
              <a:cs typeface="Verdana"/>
              <a:sym typeface="Verdana"/>
            </a:endParaRPr>
          </a:p>
        </p:txBody>
      </p:sp>
      <p:sp>
        <p:nvSpPr>
          <p:cNvPr id="137" name="Google Shape;137;p13"/>
          <p:cNvSpPr txBox="1"/>
          <p:nvPr/>
        </p:nvSpPr>
        <p:spPr>
          <a:xfrm>
            <a:off x="5078125" y="3999275"/>
            <a:ext cx="37923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999999"/>
              </a:buClr>
              <a:buSzPts val="1400"/>
              <a:buFont typeface="Lato"/>
              <a:buChar char="●"/>
            </a:pPr>
            <a:r>
              <a:rPr lang="en">
                <a:solidFill>
                  <a:srgbClr val="999999"/>
                </a:solidFill>
                <a:latin typeface="Lato"/>
                <a:ea typeface="Lato"/>
                <a:cs typeface="Lato"/>
                <a:sym typeface="Lato"/>
              </a:rPr>
              <a:t>Varun Salunkhe</a:t>
            </a:r>
            <a:endParaRPr>
              <a:solidFill>
                <a:srgbClr val="999999"/>
              </a:solidFill>
              <a:latin typeface="Lato"/>
              <a:ea typeface="Lato"/>
              <a:cs typeface="Lato"/>
              <a:sym typeface="Lato"/>
            </a:endParaRPr>
          </a:p>
          <a:p>
            <a:pPr indent="-317500" lvl="0" marL="457200" rtl="0" algn="l">
              <a:spcBef>
                <a:spcPts val="0"/>
              </a:spcBef>
              <a:spcAft>
                <a:spcPts val="0"/>
              </a:spcAft>
              <a:buClr>
                <a:srgbClr val="999999"/>
              </a:buClr>
              <a:buSzPts val="1400"/>
              <a:buFont typeface="Lato"/>
              <a:buChar char="●"/>
            </a:pPr>
            <a:r>
              <a:rPr lang="en">
                <a:solidFill>
                  <a:srgbClr val="999999"/>
                </a:solidFill>
                <a:latin typeface="Lato"/>
                <a:ea typeface="Lato"/>
                <a:cs typeface="Lato"/>
                <a:sym typeface="Lato"/>
              </a:rPr>
              <a:t>Sourabh Hawale</a:t>
            </a:r>
            <a:endParaRPr>
              <a:solidFill>
                <a:srgbClr val="999999"/>
              </a:solidFill>
              <a:latin typeface="Lato"/>
              <a:ea typeface="Lato"/>
              <a:cs typeface="Lato"/>
              <a:sym typeface="Lato"/>
            </a:endParaRPr>
          </a:p>
          <a:p>
            <a:pPr indent="-317500" lvl="0" marL="457200" rtl="0" algn="l">
              <a:spcBef>
                <a:spcPts val="0"/>
              </a:spcBef>
              <a:spcAft>
                <a:spcPts val="0"/>
              </a:spcAft>
              <a:buClr>
                <a:srgbClr val="999999"/>
              </a:buClr>
              <a:buSzPts val="1400"/>
              <a:buFont typeface="Lato"/>
              <a:buChar char="●"/>
            </a:pPr>
            <a:r>
              <a:rPr lang="en">
                <a:solidFill>
                  <a:srgbClr val="999999"/>
                </a:solidFill>
                <a:latin typeface="Lato"/>
                <a:ea typeface="Lato"/>
                <a:cs typeface="Lato"/>
                <a:sym typeface="Lato"/>
              </a:rPr>
              <a:t>Saurabh Jumnalkar</a:t>
            </a:r>
            <a:endParaRPr>
              <a:solidFill>
                <a:srgbClr val="999999"/>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12700" rtl="0" algn="l">
              <a:spcBef>
                <a:spcPts val="0"/>
              </a:spcBef>
              <a:spcAft>
                <a:spcPts val="0"/>
              </a:spcAft>
              <a:buNone/>
            </a:pPr>
            <a:r>
              <a:rPr b="1" lang="en" sz="3600">
                <a:solidFill>
                  <a:srgbClr val="EBEBEB"/>
                </a:solidFill>
                <a:latin typeface="Century Gothic"/>
                <a:ea typeface="Century Gothic"/>
                <a:cs typeface="Century Gothic"/>
                <a:sym typeface="Century Gothic"/>
              </a:rPr>
              <a:t>CONCLUSION</a:t>
            </a:r>
            <a:endParaRPr/>
          </a:p>
          <a:p>
            <a:pPr indent="0" lvl="0" marL="0" rtl="0" algn="l">
              <a:spcBef>
                <a:spcPts val="0"/>
              </a:spcBef>
              <a:spcAft>
                <a:spcPts val="0"/>
              </a:spcAft>
              <a:buNone/>
            </a:pPr>
            <a:r>
              <a:t/>
            </a:r>
            <a:endParaRPr/>
          </a:p>
        </p:txBody>
      </p:sp>
      <p:sp>
        <p:nvSpPr>
          <p:cNvPr id="194" name="Google Shape;194;p22"/>
          <p:cNvSpPr txBox="1"/>
          <p:nvPr>
            <p:ph idx="1" type="body"/>
          </p:nvPr>
        </p:nvSpPr>
        <p:spPr>
          <a:xfrm>
            <a:off x="1052550" y="1824100"/>
            <a:ext cx="7038900" cy="223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latin typeface="Droid Serif"/>
                <a:ea typeface="Droid Serif"/>
                <a:cs typeface="Droid Serif"/>
                <a:sym typeface="Droid Serif"/>
              </a:rPr>
              <a:t>This project is about the methods of pre-processing, steps to identify the key attributes that help in the better classification of edible and poisonous mushrooms, and also a comparison between the attribute selection methods in order to find whether both methods produce the same output.</a:t>
            </a:r>
            <a:endParaRPr sz="1800">
              <a:latin typeface="Droid Serif"/>
              <a:ea typeface="Droid Serif"/>
              <a:cs typeface="Droid Serif"/>
              <a:sym typeface="Droid Serif"/>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nvSpPr>
        <p:spPr>
          <a:xfrm>
            <a:off x="2171250" y="2202300"/>
            <a:ext cx="4801500" cy="738900"/>
          </a:xfrm>
          <a:prstGeom prst="rect">
            <a:avLst/>
          </a:prstGeom>
          <a:noFill/>
          <a:ln>
            <a:noFill/>
          </a:ln>
        </p:spPr>
        <p:txBody>
          <a:bodyPr anchorCtr="0" anchor="t" bIns="91425" lIns="91425" spcFirstLastPara="1" rIns="91425" wrap="square" tIns="91425">
            <a:spAutoFit/>
          </a:bodyPr>
          <a:lstStyle/>
          <a:p>
            <a:pPr indent="0" lvl="0" marL="12700" rtl="0" algn="ctr">
              <a:spcBef>
                <a:spcPts val="0"/>
              </a:spcBef>
              <a:spcAft>
                <a:spcPts val="0"/>
              </a:spcAft>
              <a:buNone/>
            </a:pPr>
            <a:r>
              <a:rPr b="1" lang="en" sz="3600">
                <a:solidFill>
                  <a:srgbClr val="EBEBEB"/>
                </a:solidFill>
                <a:latin typeface="Century Gothic"/>
                <a:ea typeface="Century Gothic"/>
                <a:cs typeface="Century Gothic"/>
                <a:sym typeface="Century Gothic"/>
              </a:rPr>
              <a:t>THANK YOU</a:t>
            </a:r>
            <a:endParaRPr sz="2400">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12700" rtl="0" algn="l">
              <a:spcBef>
                <a:spcPts val="0"/>
              </a:spcBef>
              <a:spcAft>
                <a:spcPts val="0"/>
              </a:spcAft>
              <a:buClr>
                <a:srgbClr val="EBEBEB"/>
              </a:buClr>
              <a:buSzPct val="100000"/>
              <a:buFont typeface="Century Gothic"/>
              <a:buNone/>
            </a:pPr>
            <a:r>
              <a:rPr b="1" lang="en" sz="3600">
                <a:solidFill>
                  <a:srgbClr val="EBEBEB"/>
                </a:solidFill>
                <a:latin typeface="Century Gothic"/>
                <a:ea typeface="Century Gothic"/>
                <a:cs typeface="Century Gothic"/>
                <a:sym typeface="Century Gothic"/>
              </a:rPr>
              <a:t>PROJECT DETAIL</a:t>
            </a:r>
            <a:endParaRPr b="1" sz="3600">
              <a:solidFill>
                <a:srgbClr val="FEFEFE"/>
              </a:solidFill>
              <a:latin typeface="Century Gothic"/>
              <a:ea typeface="Century Gothic"/>
              <a:cs typeface="Century Gothic"/>
              <a:sym typeface="Century Gothic"/>
            </a:endParaRPr>
          </a:p>
          <a:p>
            <a:pPr indent="0" lvl="0" marL="0" rtl="0" algn="l">
              <a:spcBef>
                <a:spcPts val="0"/>
              </a:spcBef>
              <a:spcAft>
                <a:spcPts val="0"/>
              </a:spcAft>
              <a:buNone/>
            </a:pPr>
            <a:r>
              <a:t/>
            </a:r>
            <a:endParaRPr/>
          </a:p>
        </p:txBody>
      </p:sp>
      <p:sp>
        <p:nvSpPr>
          <p:cNvPr id="143" name="Google Shape;143;p14"/>
          <p:cNvSpPr txBox="1"/>
          <p:nvPr>
            <p:ph idx="1" type="body"/>
          </p:nvPr>
        </p:nvSpPr>
        <p:spPr>
          <a:xfrm>
            <a:off x="952500" y="1428750"/>
            <a:ext cx="7239000" cy="2434500"/>
          </a:xfrm>
          <a:prstGeom prst="rect">
            <a:avLst/>
          </a:prstGeom>
          <a:solidFill>
            <a:srgbClr val="EFEFEF"/>
          </a:solidFill>
          <a:ln cap="flat" cmpd="sng" w="9525">
            <a:solidFill>
              <a:srgbClr val="7E7E7E"/>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44" name="Google Shape;144;p14"/>
          <p:cNvGraphicFramePr/>
          <p:nvPr/>
        </p:nvGraphicFramePr>
        <p:xfrm>
          <a:off x="952500" y="1428750"/>
          <a:ext cx="3000000" cy="3000000"/>
        </p:xfrm>
        <a:graphic>
          <a:graphicData uri="http://schemas.openxmlformats.org/drawingml/2006/table">
            <a:tbl>
              <a:tblPr>
                <a:noFill/>
                <a:tableStyleId>{FF4AA7CA-26C4-414F-865C-5B63F2CC6779}</a:tableStyleId>
              </a:tblPr>
              <a:tblGrid>
                <a:gridCol w="3619500"/>
                <a:gridCol w="3619500"/>
              </a:tblGrid>
              <a:tr h="381000">
                <a:tc>
                  <a:txBody>
                    <a:bodyPr/>
                    <a:lstStyle/>
                    <a:p>
                      <a:pPr indent="0" lvl="0" marL="0" marR="83820" rtl="0" algn="r">
                        <a:lnSpc>
                          <a:spcPct val="100000"/>
                        </a:lnSpc>
                        <a:spcBef>
                          <a:spcPts val="0"/>
                        </a:spcBef>
                        <a:spcAft>
                          <a:spcPts val="0"/>
                        </a:spcAft>
                        <a:buNone/>
                      </a:pPr>
                      <a:r>
                        <a:rPr b="1" lang="en" sz="1700" u="none" cap="none" strike="noStrike">
                          <a:solidFill>
                            <a:schemeClr val="dk1"/>
                          </a:solidFill>
                          <a:latin typeface="Droid Serif"/>
                          <a:ea typeface="Droid Serif"/>
                          <a:cs typeface="Droid Serif"/>
                          <a:sym typeface="Droid Serif"/>
                        </a:rPr>
                        <a:t>Project Title</a:t>
                      </a:r>
                      <a:endParaRPr sz="1700" u="none" cap="none" strike="noStrike">
                        <a:solidFill>
                          <a:schemeClr val="dk1"/>
                        </a:solidFill>
                        <a:latin typeface="Droid Serif"/>
                        <a:ea typeface="Droid Serif"/>
                        <a:cs typeface="Droid Serif"/>
                        <a:sym typeface="Droid Serif"/>
                      </a:endParaRPr>
                    </a:p>
                  </a:txBody>
                  <a:tcPr marT="41275" marB="0" marR="0" marL="0">
                    <a:lnL cap="flat" cmpd="sng" w="12700">
                      <a:solidFill>
                        <a:srgbClr val="7E7E7E"/>
                      </a:solidFill>
                      <a:prstDash val="solid"/>
                      <a:round/>
                      <a:headEnd len="sm" w="sm" type="none"/>
                      <a:tailEnd len="sm" w="sm" type="none"/>
                    </a:lnL>
                    <a:lnR cap="flat" cmpd="sng" w="12700">
                      <a:solidFill>
                        <a:srgbClr val="7E7E7E"/>
                      </a:solidFill>
                      <a:prstDash val="solid"/>
                      <a:round/>
                      <a:headEnd len="sm" w="sm" type="none"/>
                      <a:tailEnd len="sm" w="sm" type="none"/>
                    </a:lnR>
                    <a:lnT cap="flat" cmpd="sng" w="12700">
                      <a:solidFill>
                        <a:srgbClr val="7E7E7E"/>
                      </a:solidFill>
                      <a:prstDash val="solid"/>
                      <a:round/>
                      <a:headEnd len="sm" w="sm" type="none"/>
                      <a:tailEnd len="sm" w="sm" type="none"/>
                    </a:lnT>
                    <a:lnB cap="flat" cmpd="sng" w="9525">
                      <a:solidFill>
                        <a:srgbClr val="7E7E7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700">
                          <a:solidFill>
                            <a:schemeClr val="dk1"/>
                          </a:solidFill>
                          <a:latin typeface="Droid Serif"/>
                          <a:ea typeface="Droid Serif"/>
                          <a:cs typeface="Droid Serif"/>
                          <a:sym typeface="Droid Serif"/>
                        </a:rPr>
                        <a:t>  </a:t>
                      </a:r>
                      <a:r>
                        <a:rPr lang="en" sz="1700">
                          <a:solidFill>
                            <a:schemeClr val="dk1"/>
                          </a:solidFill>
                          <a:latin typeface="Droid Serif"/>
                          <a:ea typeface="Droid Serif"/>
                          <a:cs typeface="Droid Serif"/>
                          <a:sym typeface="Droid Serif"/>
                        </a:rPr>
                        <a:t>Mushroom Classification</a:t>
                      </a:r>
                      <a:endParaRPr sz="1700" u="none" cap="none" strike="noStrike">
                        <a:solidFill>
                          <a:schemeClr val="dk1"/>
                        </a:solidFill>
                        <a:latin typeface="Droid Serif"/>
                        <a:ea typeface="Droid Serif"/>
                        <a:cs typeface="Droid Serif"/>
                        <a:sym typeface="Droid Serif"/>
                      </a:endParaRPr>
                    </a:p>
                  </a:txBody>
                  <a:tcPr marT="41275" marB="0" marR="0" marL="0">
                    <a:lnL cap="flat" cmpd="sng" w="12700">
                      <a:solidFill>
                        <a:srgbClr val="7E7E7E"/>
                      </a:solidFill>
                      <a:prstDash val="solid"/>
                      <a:round/>
                      <a:headEnd len="sm" w="sm" type="none"/>
                      <a:tailEnd len="sm" w="sm" type="none"/>
                    </a:lnL>
                    <a:lnR cap="flat" cmpd="sng" w="12700">
                      <a:solidFill>
                        <a:srgbClr val="7E7E7E"/>
                      </a:solidFill>
                      <a:prstDash val="solid"/>
                      <a:round/>
                      <a:headEnd len="sm" w="sm" type="none"/>
                      <a:tailEnd len="sm" w="sm" type="none"/>
                    </a:lnR>
                    <a:lnT cap="flat" cmpd="sng" w="12700">
                      <a:solidFill>
                        <a:srgbClr val="7E7E7E"/>
                      </a:solidFill>
                      <a:prstDash val="solid"/>
                      <a:round/>
                      <a:headEnd len="sm" w="sm" type="none"/>
                      <a:tailEnd len="sm" w="sm" type="none"/>
                    </a:lnT>
                    <a:lnB cap="flat" cmpd="sng" w="9525">
                      <a:solidFill>
                        <a:srgbClr val="7E7E7E"/>
                      </a:solidFill>
                      <a:prstDash val="solid"/>
                      <a:round/>
                      <a:headEnd len="sm" w="sm" type="none"/>
                      <a:tailEnd len="sm" w="sm" type="none"/>
                    </a:lnB>
                    <a:solidFill>
                      <a:srgbClr val="EFEFEF"/>
                    </a:solidFill>
                  </a:tcPr>
                </a:tc>
              </a:tr>
              <a:tr h="381000">
                <a:tc>
                  <a:txBody>
                    <a:bodyPr/>
                    <a:lstStyle/>
                    <a:p>
                      <a:pPr indent="0" lvl="0" marL="0" marR="83185" rtl="0" algn="r">
                        <a:lnSpc>
                          <a:spcPct val="100000"/>
                        </a:lnSpc>
                        <a:spcBef>
                          <a:spcPts val="0"/>
                        </a:spcBef>
                        <a:spcAft>
                          <a:spcPts val="0"/>
                        </a:spcAft>
                        <a:buNone/>
                      </a:pPr>
                      <a:r>
                        <a:rPr b="1" lang="en" sz="1700" u="none" cap="none" strike="noStrike">
                          <a:solidFill>
                            <a:schemeClr val="dk1"/>
                          </a:solidFill>
                          <a:latin typeface="Droid Serif"/>
                          <a:ea typeface="Droid Serif"/>
                          <a:cs typeface="Droid Serif"/>
                          <a:sym typeface="Droid Serif"/>
                        </a:rPr>
                        <a:t>Technology</a:t>
                      </a:r>
                      <a:endParaRPr sz="1700" u="none" cap="none" strike="noStrike">
                        <a:solidFill>
                          <a:schemeClr val="dk1"/>
                        </a:solidFill>
                        <a:latin typeface="Droid Serif"/>
                        <a:ea typeface="Droid Serif"/>
                        <a:cs typeface="Droid Serif"/>
                        <a:sym typeface="Droid Serif"/>
                      </a:endParaRPr>
                    </a:p>
                  </a:txBody>
                  <a:tcPr marT="41900" marB="0" marR="0" marL="0">
                    <a:lnL cap="flat" cmpd="sng" w="12700">
                      <a:solidFill>
                        <a:srgbClr val="7E7E7E"/>
                      </a:solidFill>
                      <a:prstDash val="solid"/>
                      <a:round/>
                      <a:headEnd len="sm" w="sm" type="none"/>
                      <a:tailEnd len="sm" w="sm" type="none"/>
                    </a:lnL>
                    <a:lnR cap="flat" cmpd="sng" w="12700">
                      <a:solidFill>
                        <a:srgbClr val="7E7E7E"/>
                      </a:solidFill>
                      <a:prstDash val="solid"/>
                      <a:round/>
                      <a:headEnd len="sm" w="sm" type="none"/>
                      <a:tailEnd len="sm" w="sm" type="none"/>
                    </a:lnR>
                    <a:lnT cap="flat" cmpd="sng" w="9525">
                      <a:solidFill>
                        <a:srgbClr val="7E7E7E"/>
                      </a:solidFill>
                      <a:prstDash val="solid"/>
                      <a:round/>
                      <a:headEnd len="sm" w="sm" type="none"/>
                      <a:tailEnd len="sm" w="sm" type="none"/>
                    </a:lnT>
                    <a:lnB cap="flat" cmpd="sng" w="12700">
                      <a:solidFill>
                        <a:srgbClr val="7E7E7E"/>
                      </a:solidFill>
                      <a:prstDash val="solid"/>
                      <a:round/>
                      <a:headEnd len="sm" w="sm" type="none"/>
                      <a:tailEnd len="sm" w="sm" type="none"/>
                    </a:lnB>
                    <a:solidFill>
                      <a:srgbClr val="EFEFEF"/>
                    </a:solidFill>
                  </a:tcPr>
                </a:tc>
                <a:tc>
                  <a:txBody>
                    <a:bodyPr/>
                    <a:lstStyle/>
                    <a:p>
                      <a:pPr indent="0" lvl="0" marL="92075" marR="0" rtl="0" algn="l">
                        <a:lnSpc>
                          <a:spcPct val="100000"/>
                        </a:lnSpc>
                        <a:spcBef>
                          <a:spcPts val="0"/>
                        </a:spcBef>
                        <a:spcAft>
                          <a:spcPts val="0"/>
                        </a:spcAft>
                        <a:buNone/>
                      </a:pPr>
                      <a:r>
                        <a:rPr lang="en" sz="1700">
                          <a:solidFill>
                            <a:schemeClr val="dk1"/>
                          </a:solidFill>
                          <a:latin typeface="Droid Serif"/>
                          <a:ea typeface="Droid Serif"/>
                          <a:cs typeface="Droid Serif"/>
                          <a:sym typeface="Droid Serif"/>
                        </a:rPr>
                        <a:t>Machine Learning Technology</a:t>
                      </a:r>
                      <a:endParaRPr sz="1700" u="none" cap="none" strike="noStrike">
                        <a:solidFill>
                          <a:schemeClr val="dk1"/>
                        </a:solidFill>
                        <a:latin typeface="Droid Serif"/>
                        <a:ea typeface="Droid Serif"/>
                        <a:cs typeface="Droid Serif"/>
                        <a:sym typeface="Droid Serif"/>
                      </a:endParaRPr>
                    </a:p>
                  </a:txBody>
                  <a:tcPr marT="41900" marB="0" marR="0" marL="0">
                    <a:lnL cap="flat" cmpd="sng" w="12700">
                      <a:solidFill>
                        <a:srgbClr val="7E7E7E"/>
                      </a:solidFill>
                      <a:prstDash val="solid"/>
                      <a:round/>
                      <a:headEnd len="sm" w="sm" type="none"/>
                      <a:tailEnd len="sm" w="sm" type="none"/>
                    </a:lnL>
                    <a:lnR cap="flat" cmpd="sng" w="12700">
                      <a:solidFill>
                        <a:srgbClr val="7E7E7E"/>
                      </a:solidFill>
                      <a:prstDash val="solid"/>
                      <a:round/>
                      <a:headEnd len="sm" w="sm" type="none"/>
                      <a:tailEnd len="sm" w="sm" type="none"/>
                    </a:lnR>
                    <a:lnT cap="flat" cmpd="sng" w="9525">
                      <a:solidFill>
                        <a:srgbClr val="7E7E7E"/>
                      </a:solidFill>
                      <a:prstDash val="solid"/>
                      <a:round/>
                      <a:headEnd len="sm" w="sm" type="none"/>
                      <a:tailEnd len="sm" w="sm" type="none"/>
                    </a:lnT>
                    <a:lnB cap="flat" cmpd="sng" w="12700">
                      <a:solidFill>
                        <a:srgbClr val="7E7E7E"/>
                      </a:solidFill>
                      <a:prstDash val="solid"/>
                      <a:round/>
                      <a:headEnd len="sm" w="sm" type="none"/>
                      <a:tailEnd len="sm" w="sm" type="none"/>
                    </a:lnB>
                    <a:solidFill>
                      <a:srgbClr val="EFEFEF"/>
                    </a:solidFill>
                  </a:tcPr>
                </a:tc>
              </a:tr>
              <a:tr h="381000">
                <a:tc>
                  <a:txBody>
                    <a:bodyPr/>
                    <a:lstStyle/>
                    <a:p>
                      <a:pPr indent="0" lvl="0" marL="0" marR="83820" rtl="0" algn="r">
                        <a:lnSpc>
                          <a:spcPct val="100000"/>
                        </a:lnSpc>
                        <a:spcBef>
                          <a:spcPts val="0"/>
                        </a:spcBef>
                        <a:spcAft>
                          <a:spcPts val="0"/>
                        </a:spcAft>
                        <a:buNone/>
                      </a:pPr>
                      <a:r>
                        <a:rPr b="1" lang="en" sz="1700" u="none" cap="none" strike="noStrike">
                          <a:solidFill>
                            <a:schemeClr val="dk1"/>
                          </a:solidFill>
                          <a:latin typeface="Droid Serif"/>
                          <a:ea typeface="Droid Serif"/>
                          <a:cs typeface="Droid Serif"/>
                          <a:sym typeface="Droid Serif"/>
                        </a:rPr>
                        <a:t>Domain</a:t>
                      </a:r>
                      <a:endParaRPr sz="1700" u="none" cap="none" strike="noStrike">
                        <a:solidFill>
                          <a:schemeClr val="dk1"/>
                        </a:solidFill>
                        <a:latin typeface="Droid Serif"/>
                        <a:ea typeface="Droid Serif"/>
                        <a:cs typeface="Droid Serif"/>
                        <a:sym typeface="Droid Serif"/>
                      </a:endParaRPr>
                    </a:p>
                  </a:txBody>
                  <a:tcPr marT="41900" marB="0" marR="0" marL="0">
                    <a:lnL cap="flat" cmpd="sng" w="12700">
                      <a:solidFill>
                        <a:srgbClr val="7E7E7E"/>
                      </a:solidFill>
                      <a:prstDash val="solid"/>
                      <a:round/>
                      <a:headEnd len="sm" w="sm" type="none"/>
                      <a:tailEnd len="sm" w="sm" type="none"/>
                    </a:lnL>
                    <a:lnR cap="flat" cmpd="sng" w="12700">
                      <a:solidFill>
                        <a:srgbClr val="7E7E7E"/>
                      </a:solidFill>
                      <a:prstDash val="solid"/>
                      <a:round/>
                      <a:headEnd len="sm" w="sm" type="none"/>
                      <a:tailEnd len="sm" w="sm" type="none"/>
                    </a:lnR>
                    <a:lnT cap="flat" cmpd="sng" w="12700">
                      <a:solidFill>
                        <a:srgbClr val="7E7E7E"/>
                      </a:solidFill>
                      <a:prstDash val="solid"/>
                      <a:round/>
                      <a:headEnd len="sm" w="sm" type="none"/>
                      <a:tailEnd len="sm" w="sm" type="none"/>
                    </a:lnT>
                    <a:lnB cap="flat" cmpd="sng" w="12700">
                      <a:solidFill>
                        <a:srgbClr val="7E7E7E"/>
                      </a:solidFill>
                      <a:prstDash val="solid"/>
                      <a:round/>
                      <a:headEnd len="sm" w="sm" type="none"/>
                      <a:tailEnd len="sm" w="sm" type="none"/>
                    </a:lnB>
                    <a:solidFill>
                      <a:srgbClr val="EFEFEF"/>
                    </a:solidFill>
                  </a:tcPr>
                </a:tc>
                <a:tc>
                  <a:txBody>
                    <a:bodyPr/>
                    <a:lstStyle/>
                    <a:p>
                      <a:pPr indent="0" lvl="0" marL="92075" marR="0" rtl="0" algn="l">
                        <a:lnSpc>
                          <a:spcPct val="100000"/>
                        </a:lnSpc>
                        <a:spcBef>
                          <a:spcPts val="0"/>
                        </a:spcBef>
                        <a:spcAft>
                          <a:spcPts val="0"/>
                        </a:spcAft>
                        <a:buNone/>
                      </a:pPr>
                      <a:r>
                        <a:rPr lang="en" sz="1700">
                          <a:solidFill>
                            <a:schemeClr val="dk1"/>
                          </a:solidFill>
                          <a:latin typeface="Droid Serif"/>
                          <a:ea typeface="Droid Serif"/>
                          <a:cs typeface="Droid Serif"/>
                          <a:sym typeface="Droid Serif"/>
                        </a:rPr>
                        <a:t>Agriculture</a:t>
                      </a:r>
                      <a:endParaRPr sz="1700" u="none" cap="none" strike="noStrike">
                        <a:solidFill>
                          <a:schemeClr val="dk1"/>
                        </a:solidFill>
                        <a:latin typeface="Droid Serif"/>
                        <a:ea typeface="Droid Serif"/>
                        <a:cs typeface="Droid Serif"/>
                        <a:sym typeface="Droid Serif"/>
                      </a:endParaRPr>
                    </a:p>
                  </a:txBody>
                  <a:tcPr marT="41900" marB="0" marR="0" marL="0">
                    <a:lnL cap="flat" cmpd="sng" w="12700">
                      <a:solidFill>
                        <a:srgbClr val="7E7E7E"/>
                      </a:solidFill>
                      <a:prstDash val="solid"/>
                      <a:round/>
                      <a:headEnd len="sm" w="sm" type="none"/>
                      <a:tailEnd len="sm" w="sm" type="none"/>
                    </a:lnL>
                    <a:lnR cap="flat" cmpd="sng" w="12700">
                      <a:solidFill>
                        <a:srgbClr val="7E7E7E"/>
                      </a:solidFill>
                      <a:prstDash val="solid"/>
                      <a:round/>
                      <a:headEnd len="sm" w="sm" type="none"/>
                      <a:tailEnd len="sm" w="sm" type="none"/>
                    </a:lnR>
                    <a:lnT cap="flat" cmpd="sng" w="12700">
                      <a:solidFill>
                        <a:srgbClr val="7E7E7E"/>
                      </a:solidFill>
                      <a:prstDash val="solid"/>
                      <a:round/>
                      <a:headEnd len="sm" w="sm" type="none"/>
                      <a:tailEnd len="sm" w="sm" type="none"/>
                    </a:lnT>
                    <a:lnB cap="flat" cmpd="sng" w="12700">
                      <a:solidFill>
                        <a:srgbClr val="7E7E7E"/>
                      </a:solidFill>
                      <a:prstDash val="solid"/>
                      <a:round/>
                      <a:headEnd len="sm" w="sm" type="none"/>
                      <a:tailEnd len="sm" w="sm" type="none"/>
                    </a:lnB>
                    <a:solidFill>
                      <a:srgbClr val="EFEFEF"/>
                    </a:solidFill>
                  </a:tcPr>
                </a:tc>
              </a:tr>
              <a:tr h="381000">
                <a:tc>
                  <a:txBody>
                    <a:bodyPr/>
                    <a:lstStyle/>
                    <a:p>
                      <a:pPr indent="0" lvl="0" marL="0" marR="85725" rtl="0" algn="r">
                        <a:lnSpc>
                          <a:spcPct val="100000"/>
                        </a:lnSpc>
                        <a:spcBef>
                          <a:spcPts val="0"/>
                        </a:spcBef>
                        <a:spcAft>
                          <a:spcPts val="0"/>
                        </a:spcAft>
                        <a:buNone/>
                      </a:pPr>
                      <a:r>
                        <a:rPr b="1" lang="en" sz="1700" u="none" cap="none" strike="noStrike">
                          <a:solidFill>
                            <a:schemeClr val="dk1"/>
                          </a:solidFill>
                          <a:latin typeface="Droid Serif"/>
                          <a:ea typeface="Droid Serif"/>
                          <a:cs typeface="Droid Serif"/>
                          <a:sym typeface="Droid Serif"/>
                        </a:rPr>
                        <a:t>Project Difficulty level</a:t>
                      </a:r>
                      <a:endParaRPr sz="1700" u="none" cap="none" strike="noStrike">
                        <a:solidFill>
                          <a:schemeClr val="dk1"/>
                        </a:solidFill>
                        <a:latin typeface="Droid Serif"/>
                        <a:ea typeface="Droid Serif"/>
                        <a:cs typeface="Droid Serif"/>
                        <a:sym typeface="Droid Serif"/>
                      </a:endParaRPr>
                    </a:p>
                  </a:txBody>
                  <a:tcPr marT="41900" marB="0" marR="0" marL="0">
                    <a:lnL cap="flat" cmpd="sng" w="12700">
                      <a:solidFill>
                        <a:srgbClr val="7E7E7E"/>
                      </a:solidFill>
                      <a:prstDash val="solid"/>
                      <a:round/>
                      <a:headEnd len="sm" w="sm" type="none"/>
                      <a:tailEnd len="sm" w="sm" type="none"/>
                    </a:lnL>
                    <a:lnR cap="flat" cmpd="sng" w="12700">
                      <a:solidFill>
                        <a:srgbClr val="7E7E7E"/>
                      </a:solidFill>
                      <a:prstDash val="solid"/>
                      <a:round/>
                      <a:headEnd len="sm" w="sm" type="none"/>
                      <a:tailEnd len="sm" w="sm" type="none"/>
                    </a:lnR>
                    <a:lnT cap="flat" cmpd="sng" w="12700">
                      <a:solidFill>
                        <a:srgbClr val="7E7E7E"/>
                      </a:solidFill>
                      <a:prstDash val="solid"/>
                      <a:round/>
                      <a:headEnd len="sm" w="sm" type="none"/>
                      <a:tailEnd len="sm" w="sm" type="none"/>
                    </a:lnT>
                    <a:lnB cap="flat" cmpd="sng" w="12700">
                      <a:solidFill>
                        <a:srgbClr val="7E7E7E"/>
                      </a:solidFill>
                      <a:prstDash val="solid"/>
                      <a:round/>
                      <a:headEnd len="sm" w="sm" type="none"/>
                      <a:tailEnd len="sm" w="sm" type="none"/>
                    </a:lnB>
                    <a:solidFill>
                      <a:srgbClr val="EFEFEF"/>
                    </a:solidFill>
                  </a:tcPr>
                </a:tc>
                <a:tc>
                  <a:txBody>
                    <a:bodyPr/>
                    <a:lstStyle/>
                    <a:p>
                      <a:pPr indent="0" lvl="0" marL="92075" marR="0" rtl="0" algn="l">
                        <a:lnSpc>
                          <a:spcPct val="100000"/>
                        </a:lnSpc>
                        <a:spcBef>
                          <a:spcPts val="0"/>
                        </a:spcBef>
                        <a:spcAft>
                          <a:spcPts val="0"/>
                        </a:spcAft>
                        <a:buNone/>
                      </a:pPr>
                      <a:r>
                        <a:rPr lang="en" sz="1700">
                          <a:solidFill>
                            <a:schemeClr val="dk1"/>
                          </a:solidFill>
                          <a:latin typeface="Droid Serif"/>
                          <a:ea typeface="Droid Serif"/>
                          <a:cs typeface="Droid Serif"/>
                          <a:sym typeface="Droid Serif"/>
                        </a:rPr>
                        <a:t>Intermediate</a:t>
                      </a:r>
                      <a:endParaRPr sz="1700" u="none" cap="none" strike="noStrike">
                        <a:solidFill>
                          <a:schemeClr val="dk1"/>
                        </a:solidFill>
                        <a:latin typeface="Droid Serif"/>
                        <a:ea typeface="Droid Serif"/>
                        <a:cs typeface="Droid Serif"/>
                        <a:sym typeface="Droid Serif"/>
                      </a:endParaRPr>
                    </a:p>
                  </a:txBody>
                  <a:tcPr marT="41900" marB="0" marR="0" marL="0">
                    <a:lnL cap="flat" cmpd="sng" w="12700">
                      <a:solidFill>
                        <a:srgbClr val="7E7E7E"/>
                      </a:solidFill>
                      <a:prstDash val="solid"/>
                      <a:round/>
                      <a:headEnd len="sm" w="sm" type="none"/>
                      <a:tailEnd len="sm" w="sm" type="none"/>
                    </a:lnL>
                    <a:lnR cap="flat" cmpd="sng" w="12700">
                      <a:solidFill>
                        <a:srgbClr val="7E7E7E"/>
                      </a:solidFill>
                      <a:prstDash val="solid"/>
                      <a:round/>
                      <a:headEnd len="sm" w="sm" type="none"/>
                      <a:tailEnd len="sm" w="sm" type="none"/>
                    </a:lnR>
                    <a:lnT cap="flat" cmpd="sng" w="12700">
                      <a:solidFill>
                        <a:srgbClr val="7E7E7E"/>
                      </a:solidFill>
                      <a:prstDash val="solid"/>
                      <a:round/>
                      <a:headEnd len="sm" w="sm" type="none"/>
                      <a:tailEnd len="sm" w="sm" type="none"/>
                    </a:lnT>
                    <a:lnB cap="flat" cmpd="sng" w="12700">
                      <a:solidFill>
                        <a:srgbClr val="7E7E7E"/>
                      </a:solidFill>
                      <a:prstDash val="solid"/>
                      <a:round/>
                      <a:headEnd len="sm" w="sm" type="none"/>
                      <a:tailEnd len="sm" w="sm" type="none"/>
                    </a:lnB>
                    <a:solidFill>
                      <a:srgbClr val="EFEFEF"/>
                    </a:solidFill>
                  </a:tcPr>
                </a:tc>
              </a:tr>
              <a:tr h="381000">
                <a:tc>
                  <a:txBody>
                    <a:bodyPr/>
                    <a:lstStyle/>
                    <a:p>
                      <a:pPr indent="0" lvl="0" marL="0" marR="83820" rtl="0" algn="r">
                        <a:lnSpc>
                          <a:spcPct val="100000"/>
                        </a:lnSpc>
                        <a:spcBef>
                          <a:spcPts val="0"/>
                        </a:spcBef>
                        <a:spcAft>
                          <a:spcPts val="0"/>
                        </a:spcAft>
                        <a:buNone/>
                      </a:pPr>
                      <a:r>
                        <a:rPr b="1" lang="en" sz="1700" u="none" cap="none" strike="noStrike">
                          <a:solidFill>
                            <a:schemeClr val="dk1"/>
                          </a:solidFill>
                          <a:latin typeface="Droid Serif"/>
                          <a:ea typeface="Droid Serif"/>
                          <a:cs typeface="Droid Serif"/>
                          <a:sym typeface="Droid Serif"/>
                        </a:rPr>
                        <a:t>Programming Language Used</a:t>
                      </a:r>
                      <a:endParaRPr sz="1700" u="none" cap="none" strike="noStrike">
                        <a:solidFill>
                          <a:schemeClr val="dk1"/>
                        </a:solidFill>
                        <a:latin typeface="Droid Serif"/>
                        <a:ea typeface="Droid Serif"/>
                        <a:cs typeface="Droid Serif"/>
                        <a:sym typeface="Droid Serif"/>
                      </a:endParaRPr>
                    </a:p>
                  </a:txBody>
                  <a:tcPr marT="41900" marB="0" marR="0" marL="0">
                    <a:lnL cap="flat" cmpd="sng" w="12700">
                      <a:solidFill>
                        <a:srgbClr val="7E7E7E"/>
                      </a:solidFill>
                      <a:prstDash val="solid"/>
                      <a:round/>
                      <a:headEnd len="sm" w="sm" type="none"/>
                      <a:tailEnd len="sm" w="sm" type="none"/>
                    </a:lnL>
                    <a:lnR cap="flat" cmpd="sng" w="12700">
                      <a:solidFill>
                        <a:srgbClr val="7E7E7E"/>
                      </a:solidFill>
                      <a:prstDash val="solid"/>
                      <a:round/>
                      <a:headEnd len="sm" w="sm" type="none"/>
                      <a:tailEnd len="sm" w="sm" type="none"/>
                    </a:lnR>
                    <a:lnT cap="flat" cmpd="sng" w="12700">
                      <a:solidFill>
                        <a:srgbClr val="7E7E7E"/>
                      </a:solidFill>
                      <a:prstDash val="solid"/>
                      <a:round/>
                      <a:headEnd len="sm" w="sm" type="none"/>
                      <a:tailEnd len="sm" w="sm" type="none"/>
                    </a:lnT>
                    <a:lnB cap="flat" cmpd="sng" w="12700">
                      <a:solidFill>
                        <a:srgbClr val="7E7E7E"/>
                      </a:solidFill>
                      <a:prstDash val="solid"/>
                      <a:round/>
                      <a:headEnd len="sm" w="sm" type="none"/>
                      <a:tailEnd len="sm" w="sm" type="none"/>
                    </a:lnB>
                    <a:solidFill>
                      <a:srgbClr val="EFEFEF"/>
                    </a:solidFill>
                  </a:tcPr>
                </a:tc>
                <a:tc>
                  <a:txBody>
                    <a:bodyPr/>
                    <a:lstStyle/>
                    <a:p>
                      <a:pPr indent="0" lvl="0" marL="92075" marR="0" rtl="0" algn="l">
                        <a:lnSpc>
                          <a:spcPct val="100000"/>
                        </a:lnSpc>
                        <a:spcBef>
                          <a:spcPts val="0"/>
                        </a:spcBef>
                        <a:spcAft>
                          <a:spcPts val="0"/>
                        </a:spcAft>
                        <a:buNone/>
                      </a:pPr>
                      <a:r>
                        <a:rPr lang="en" sz="1700" u="none" cap="none" strike="noStrike">
                          <a:solidFill>
                            <a:schemeClr val="dk1"/>
                          </a:solidFill>
                          <a:latin typeface="Droid Serif"/>
                          <a:ea typeface="Droid Serif"/>
                          <a:cs typeface="Droid Serif"/>
                          <a:sym typeface="Droid Serif"/>
                        </a:rPr>
                        <a:t>Python</a:t>
                      </a:r>
                      <a:endParaRPr sz="1700" u="none" cap="none" strike="noStrike">
                        <a:solidFill>
                          <a:schemeClr val="dk1"/>
                        </a:solidFill>
                        <a:latin typeface="Droid Serif"/>
                        <a:ea typeface="Droid Serif"/>
                        <a:cs typeface="Droid Serif"/>
                        <a:sym typeface="Droid Serif"/>
                      </a:endParaRPr>
                    </a:p>
                  </a:txBody>
                  <a:tcPr marT="41900" marB="0" marR="0" marL="0">
                    <a:lnL cap="flat" cmpd="sng" w="12700">
                      <a:solidFill>
                        <a:srgbClr val="7E7E7E"/>
                      </a:solidFill>
                      <a:prstDash val="solid"/>
                      <a:round/>
                      <a:headEnd len="sm" w="sm" type="none"/>
                      <a:tailEnd len="sm" w="sm" type="none"/>
                    </a:lnL>
                    <a:lnR cap="flat" cmpd="sng" w="12700">
                      <a:solidFill>
                        <a:srgbClr val="7E7E7E"/>
                      </a:solidFill>
                      <a:prstDash val="solid"/>
                      <a:round/>
                      <a:headEnd len="sm" w="sm" type="none"/>
                      <a:tailEnd len="sm" w="sm" type="none"/>
                    </a:lnR>
                    <a:lnT cap="flat" cmpd="sng" w="12700">
                      <a:solidFill>
                        <a:srgbClr val="7E7E7E"/>
                      </a:solidFill>
                      <a:prstDash val="solid"/>
                      <a:round/>
                      <a:headEnd len="sm" w="sm" type="none"/>
                      <a:tailEnd len="sm" w="sm" type="none"/>
                    </a:lnT>
                    <a:lnB cap="flat" cmpd="sng" w="12700">
                      <a:solidFill>
                        <a:srgbClr val="7E7E7E"/>
                      </a:solidFill>
                      <a:prstDash val="solid"/>
                      <a:round/>
                      <a:headEnd len="sm" w="sm" type="none"/>
                      <a:tailEnd len="sm" w="sm" type="none"/>
                    </a:lnB>
                    <a:solidFill>
                      <a:srgbClr val="EFEFEF"/>
                    </a:solidFill>
                  </a:tcPr>
                </a:tc>
              </a:tr>
              <a:tr h="381000">
                <a:tc>
                  <a:txBody>
                    <a:bodyPr/>
                    <a:lstStyle/>
                    <a:p>
                      <a:pPr indent="0" lvl="0" marL="0" marR="83185" rtl="0" algn="r">
                        <a:lnSpc>
                          <a:spcPct val="100000"/>
                        </a:lnSpc>
                        <a:spcBef>
                          <a:spcPts val="0"/>
                        </a:spcBef>
                        <a:spcAft>
                          <a:spcPts val="0"/>
                        </a:spcAft>
                        <a:buNone/>
                      </a:pPr>
                      <a:r>
                        <a:rPr b="1" lang="en" sz="1700" u="none" cap="none" strike="noStrike">
                          <a:solidFill>
                            <a:schemeClr val="dk1"/>
                          </a:solidFill>
                          <a:latin typeface="Droid Serif"/>
                          <a:ea typeface="Droid Serif"/>
                          <a:cs typeface="Droid Serif"/>
                          <a:sym typeface="Droid Serif"/>
                        </a:rPr>
                        <a:t>Tools Used</a:t>
                      </a:r>
                      <a:endParaRPr sz="1700" u="none" cap="none" strike="noStrike">
                        <a:solidFill>
                          <a:schemeClr val="dk1"/>
                        </a:solidFill>
                        <a:latin typeface="Droid Serif"/>
                        <a:ea typeface="Droid Serif"/>
                        <a:cs typeface="Droid Serif"/>
                        <a:sym typeface="Droid Serif"/>
                      </a:endParaRPr>
                    </a:p>
                  </a:txBody>
                  <a:tcPr marT="41900" marB="0" marR="0" marL="0">
                    <a:lnL cap="flat" cmpd="sng" w="12700">
                      <a:solidFill>
                        <a:srgbClr val="7E7E7E"/>
                      </a:solidFill>
                      <a:prstDash val="solid"/>
                      <a:round/>
                      <a:headEnd len="sm" w="sm" type="none"/>
                      <a:tailEnd len="sm" w="sm" type="none"/>
                    </a:lnL>
                    <a:lnR cap="flat" cmpd="sng" w="12700">
                      <a:solidFill>
                        <a:srgbClr val="7E7E7E"/>
                      </a:solidFill>
                      <a:prstDash val="solid"/>
                      <a:round/>
                      <a:headEnd len="sm" w="sm" type="none"/>
                      <a:tailEnd len="sm" w="sm" type="none"/>
                    </a:lnR>
                    <a:lnT cap="flat" cmpd="sng" w="12700">
                      <a:solidFill>
                        <a:srgbClr val="7E7E7E"/>
                      </a:solidFill>
                      <a:prstDash val="solid"/>
                      <a:round/>
                      <a:headEnd len="sm" w="sm" type="none"/>
                      <a:tailEnd len="sm" w="sm" type="none"/>
                    </a:lnT>
                    <a:lnB cap="flat" cmpd="sng" w="12700">
                      <a:solidFill>
                        <a:srgbClr val="7E7E7E"/>
                      </a:solidFill>
                      <a:prstDash val="solid"/>
                      <a:round/>
                      <a:headEnd len="sm" w="sm" type="none"/>
                      <a:tailEnd len="sm" w="sm" type="none"/>
                    </a:lnB>
                    <a:solidFill>
                      <a:srgbClr val="EFEFEF"/>
                    </a:solidFill>
                  </a:tcPr>
                </a:tc>
                <a:tc>
                  <a:txBody>
                    <a:bodyPr/>
                    <a:lstStyle/>
                    <a:p>
                      <a:pPr indent="0" lvl="0" marL="92075" marR="0" rtl="0" algn="l">
                        <a:lnSpc>
                          <a:spcPct val="100000"/>
                        </a:lnSpc>
                        <a:spcBef>
                          <a:spcPts val="0"/>
                        </a:spcBef>
                        <a:spcAft>
                          <a:spcPts val="0"/>
                        </a:spcAft>
                        <a:buNone/>
                      </a:pPr>
                      <a:r>
                        <a:rPr lang="en" sz="1700" u="none" cap="none" strike="noStrike">
                          <a:solidFill>
                            <a:schemeClr val="dk1"/>
                          </a:solidFill>
                          <a:latin typeface="Droid Serif"/>
                          <a:ea typeface="Droid Serif"/>
                          <a:cs typeface="Droid Serif"/>
                          <a:sym typeface="Droid Serif"/>
                        </a:rPr>
                        <a:t>Jupyter Notebook, </a:t>
                      </a:r>
                      <a:r>
                        <a:rPr lang="en" sz="1700">
                          <a:solidFill>
                            <a:schemeClr val="dk1"/>
                          </a:solidFill>
                          <a:latin typeface="Droid Serif"/>
                          <a:ea typeface="Droid Serif"/>
                          <a:cs typeface="Droid Serif"/>
                          <a:sym typeface="Droid Serif"/>
                        </a:rPr>
                        <a:t>Vscode</a:t>
                      </a:r>
                      <a:r>
                        <a:rPr lang="en" sz="1700" u="none" cap="none" strike="noStrike">
                          <a:solidFill>
                            <a:schemeClr val="dk1"/>
                          </a:solidFill>
                          <a:latin typeface="Droid Serif"/>
                          <a:ea typeface="Droid Serif"/>
                          <a:cs typeface="Droid Serif"/>
                          <a:sym typeface="Droid Serif"/>
                        </a:rPr>
                        <a:t>, </a:t>
                      </a:r>
                      <a:r>
                        <a:rPr lang="en" sz="1700">
                          <a:solidFill>
                            <a:schemeClr val="dk1"/>
                          </a:solidFill>
                          <a:latin typeface="Droid Serif"/>
                          <a:ea typeface="Droid Serif"/>
                          <a:cs typeface="Droid Serif"/>
                          <a:sym typeface="Droid Serif"/>
                        </a:rPr>
                        <a:t>GitHub,MongoDB compass</a:t>
                      </a:r>
                      <a:endParaRPr sz="1700" u="none" cap="none" strike="noStrike">
                        <a:solidFill>
                          <a:schemeClr val="dk1"/>
                        </a:solidFill>
                        <a:latin typeface="Droid Serif"/>
                        <a:ea typeface="Droid Serif"/>
                        <a:cs typeface="Droid Serif"/>
                        <a:sym typeface="Droid Serif"/>
                      </a:endParaRPr>
                    </a:p>
                  </a:txBody>
                  <a:tcPr marT="41900" marB="0" marR="0" marL="0">
                    <a:lnL cap="flat" cmpd="sng" w="12700">
                      <a:solidFill>
                        <a:srgbClr val="7E7E7E"/>
                      </a:solidFill>
                      <a:prstDash val="solid"/>
                      <a:round/>
                      <a:headEnd len="sm" w="sm" type="none"/>
                      <a:tailEnd len="sm" w="sm" type="none"/>
                    </a:lnL>
                    <a:lnR cap="flat" cmpd="sng" w="12700">
                      <a:solidFill>
                        <a:srgbClr val="7E7E7E"/>
                      </a:solidFill>
                      <a:prstDash val="solid"/>
                      <a:round/>
                      <a:headEnd len="sm" w="sm" type="none"/>
                      <a:tailEnd len="sm" w="sm" type="none"/>
                    </a:lnR>
                    <a:lnT cap="flat" cmpd="sng" w="12700">
                      <a:solidFill>
                        <a:srgbClr val="7E7E7E"/>
                      </a:solidFill>
                      <a:prstDash val="solid"/>
                      <a:round/>
                      <a:headEnd len="sm" w="sm" type="none"/>
                      <a:tailEnd len="sm" w="sm" type="none"/>
                    </a:lnT>
                    <a:lnB cap="flat" cmpd="sng" w="12700">
                      <a:solidFill>
                        <a:srgbClr val="7E7E7E"/>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469950"/>
            <a:ext cx="7038900" cy="914100"/>
          </a:xfrm>
          <a:prstGeom prst="rect">
            <a:avLst/>
          </a:prstGeom>
        </p:spPr>
        <p:txBody>
          <a:bodyPr anchorCtr="0" anchor="t" bIns="91425" lIns="91425" spcFirstLastPara="1" rIns="91425" wrap="square" tIns="91425">
            <a:normAutofit/>
          </a:bodyPr>
          <a:lstStyle/>
          <a:p>
            <a:pPr indent="0" lvl="0" marL="12700" rtl="0" algn="l">
              <a:spcBef>
                <a:spcPts val="0"/>
              </a:spcBef>
              <a:spcAft>
                <a:spcPts val="0"/>
              </a:spcAft>
              <a:buNone/>
            </a:pPr>
            <a:r>
              <a:rPr b="1" lang="en" sz="3600">
                <a:solidFill>
                  <a:srgbClr val="EBEBEB"/>
                </a:solidFill>
                <a:latin typeface="Verdana"/>
                <a:ea typeface="Verdana"/>
                <a:cs typeface="Verdana"/>
                <a:sym typeface="Verdana"/>
              </a:rPr>
              <a:t>OBJECTIVE</a:t>
            </a:r>
            <a:endParaRPr/>
          </a:p>
        </p:txBody>
      </p:sp>
      <p:sp>
        <p:nvSpPr>
          <p:cNvPr id="150" name="Google Shape;150;p15"/>
          <p:cNvSpPr txBox="1"/>
          <p:nvPr>
            <p:ph idx="1" type="body"/>
          </p:nvPr>
        </p:nvSpPr>
        <p:spPr>
          <a:xfrm>
            <a:off x="1052550" y="2078250"/>
            <a:ext cx="7038900" cy="9870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rgbClr val="BEBEBE"/>
              </a:buClr>
              <a:buSzPts val="2400"/>
              <a:buFont typeface="Droid Serif"/>
              <a:buChar char="●"/>
            </a:pPr>
            <a:r>
              <a:rPr lang="en" sz="2400">
                <a:solidFill>
                  <a:srgbClr val="BEBEBE"/>
                </a:solidFill>
                <a:latin typeface="Droid Serif"/>
                <a:ea typeface="Droid Serif"/>
                <a:cs typeface="Droid Serif"/>
                <a:sym typeface="Droid Serif"/>
              </a:rPr>
              <a:t>The main goal is to predict which mushroom is poisonous &amp; which is edible.</a:t>
            </a:r>
            <a:endParaRPr sz="2400">
              <a:solidFill>
                <a:srgbClr val="BEBEBE"/>
              </a:solidFill>
              <a:latin typeface="Droid Serif"/>
              <a:ea typeface="Droid Serif"/>
              <a:cs typeface="Droid Serif"/>
              <a:sym typeface="Droid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12700" rtl="0" algn="l">
              <a:spcBef>
                <a:spcPts val="0"/>
              </a:spcBef>
              <a:spcAft>
                <a:spcPts val="0"/>
              </a:spcAft>
              <a:buNone/>
            </a:pPr>
            <a:r>
              <a:rPr b="1" lang="en" sz="3600">
                <a:solidFill>
                  <a:srgbClr val="EBEBEB"/>
                </a:solidFill>
                <a:latin typeface="Century Gothic"/>
                <a:ea typeface="Century Gothic"/>
                <a:cs typeface="Century Gothic"/>
                <a:sym typeface="Century Gothic"/>
              </a:rPr>
              <a:t>PROBLEM STATEMENT</a:t>
            </a:r>
            <a:endParaRPr/>
          </a:p>
        </p:txBody>
      </p:sp>
      <p:sp>
        <p:nvSpPr>
          <p:cNvPr id="156" name="Google Shape;156;p16"/>
          <p:cNvSpPr txBox="1"/>
          <p:nvPr>
            <p:ph idx="1" type="body"/>
          </p:nvPr>
        </p:nvSpPr>
        <p:spPr>
          <a:xfrm>
            <a:off x="518250" y="1748200"/>
            <a:ext cx="8107500" cy="2911200"/>
          </a:xfrm>
          <a:prstGeom prst="rect">
            <a:avLst/>
          </a:prstGeom>
        </p:spPr>
        <p:txBody>
          <a:bodyPr anchorCtr="0" anchor="t" bIns="91425" lIns="91425" spcFirstLastPara="1" rIns="91425" wrap="square" tIns="91425">
            <a:normAutofit fontScale="92500" lnSpcReduction="10000"/>
          </a:bodyPr>
          <a:lstStyle/>
          <a:p>
            <a:pPr indent="-334327" lvl="0" marL="457200" rtl="0" algn="just">
              <a:lnSpc>
                <a:spcPct val="115000"/>
              </a:lnSpc>
              <a:spcBef>
                <a:spcPts val="0"/>
              </a:spcBef>
              <a:spcAft>
                <a:spcPts val="0"/>
              </a:spcAft>
              <a:buSzPct val="100000"/>
              <a:buFont typeface="Droid Serif"/>
              <a:buChar char="●"/>
            </a:pPr>
            <a:r>
              <a:rPr lang="en" sz="1800">
                <a:latin typeface="Droid Serif"/>
                <a:ea typeface="Droid Serif"/>
                <a:cs typeface="Droid Serif"/>
                <a:sym typeface="Droid Serif"/>
              </a:rPr>
              <a:t>The Audubon Society Field Guide to North American Mushrooms contains descriptions of hypothetical samples corresponding to 23 species of gilled mushrooms in the Agaricus and Lepiota Family Mushroom (1981). Each species is labelled as either definitely edible, definitely poisonous, or maybe edible but not recommended. This last category was merged with the toxic category. The Guide asserts unequivocally that there is no simple rule for judging a mushroom's edibility, such as "leaflets three, leave it be" for Poisonous Oak and Ivy.</a:t>
            </a:r>
            <a:endParaRPr sz="1800">
              <a:latin typeface="Droid Serif"/>
              <a:ea typeface="Droid Serif"/>
              <a:cs typeface="Droid Serif"/>
              <a:sym typeface="Droid Serif"/>
            </a:endParaRPr>
          </a:p>
          <a:p>
            <a:pPr indent="0" lvl="0" marL="0" rtl="0" algn="just">
              <a:lnSpc>
                <a:spcPct val="100000"/>
              </a:lnSpc>
              <a:spcBef>
                <a:spcPts val="100"/>
              </a:spcBef>
              <a:spcAft>
                <a:spcPts val="0"/>
              </a:spcAft>
              <a:buNone/>
            </a:pPr>
            <a:r>
              <a:t/>
            </a:r>
            <a:endParaRPr sz="1800">
              <a:latin typeface="Droid Serif"/>
              <a:ea typeface="Droid Serif"/>
              <a:cs typeface="Droid Serif"/>
              <a:sym typeface="Droid Serif"/>
            </a:endParaRPr>
          </a:p>
          <a:p>
            <a:pPr indent="0" lvl="0" marL="0" rtl="0" algn="just">
              <a:spcBef>
                <a:spcPts val="1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12700" rtl="0" algn="l">
              <a:spcBef>
                <a:spcPts val="0"/>
              </a:spcBef>
              <a:spcAft>
                <a:spcPts val="0"/>
              </a:spcAft>
              <a:buNone/>
            </a:pPr>
            <a:r>
              <a:rPr b="1" lang="en" sz="3600">
                <a:solidFill>
                  <a:srgbClr val="666666"/>
                </a:solidFill>
                <a:latin typeface="Century Gothic"/>
                <a:ea typeface="Century Gothic"/>
                <a:cs typeface="Century Gothic"/>
                <a:sym typeface="Century Gothic"/>
              </a:rPr>
              <a:t>ARCHITECTURE</a:t>
            </a:r>
            <a:endParaRPr>
              <a:solidFill>
                <a:srgbClr val="666666"/>
              </a:solidFill>
            </a:endParaRPr>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17"/>
          <p:cNvPicPr preferRelativeResize="0"/>
          <p:nvPr/>
        </p:nvPicPr>
        <p:blipFill>
          <a:blip r:embed="rId3">
            <a:alphaModFix/>
          </a:blip>
          <a:stretch>
            <a:fillRect/>
          </a:stretch>
        </p:blipFill>
        <p:spPr>
          <a:xfrm>
            <a:off x="1751775" y="1380450"/>
            <a:ext cx="5226175" cy="3763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12700" rtl="0" algn="l">
              <a:spcBef>
                <a:spcPts val="0"/>
              </a:spcBef>
              <a:spcAft>
                <a:spcPts val="0"/>
              </a:spcAft>
              <a:buNone/>
            </a:pPr>
            <a:r>
              <a:rPr lang="en" sz="3600">
                <a:solidFill>
                  <a:srgbClr val="EBEBEB"/>
                </a:solidFill>
                <a:latin typeface="Verdana"/>
                <a:ea typeface="Verdana"/>
                <a:cs typeface="Verdana"/>
                <a:sym typeface="Verdana"/>
              </a:rPr>
              <a:t>DATASET INFORMATION</a:t>
            </a:r>
            <a:endParaRPr/>
          </a:p>
        </p:txBody>
      </p:sp>
      <p:sp>
        <p:nvSpPr>
          <p:cNvPr id="169" name="Google Shape;169;p18"/>
          <p:cNvSpPr txBox="1"/>
          <p:nvPr>
            <p:ph idx="1" type="body"/>
          </p:nvPr>
        </p:nvSpPr>
        <p:spPr>
          <a:xfrm>
            <a:off x="1297500" y="1249900"/>
            <a:ext cx="7038900" cy="291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chemeClr val="dk2"/>
                </a:solidFill>
                <a:latin typeface="Droid Serif"/>
                <a:ea typeface="Droid Serif"/>
                <a:cs typeface="Droid Serif"/>
                <a:sym typeface="Droid Serif"/>
              </a:rPr>
              <a:t>Attribute Information: (classes: edible=e, poisonous=p)</a:t>
            </a:r>
            <a:endParaRPr sz="1400">
              <a:solidFill>
                <a:schemeClr val="dk2"/>
              </a:solidFill>
              <a:latin typeface="Droid Serif"/>
              <a:ea typeface="Droid Serif"/>
              <a:cs typeface="Droid Serif"/>
              <a:sym typeface="Droid Serif"/>
            </a:endParaRPr>
          </a:p>
          <a:p>
            <a:pPr indent="-304800" lvl="0" marL="533400" rtl="0" algn="l">
              <a:spcBef>
                <a:spcPts val="1500"/>
              </a:spcBef>
              <a:spcAft>
                <a:spcPts val="0"/>
              </a:spcAft>
              <a:buClr>
                <a:schemeClr val="dk2"/>
              </a:buClr>
              <a:buSzPts val="1200"/>
              <a:buFont typeface="Droid Serif"/>
              <a:buChar char="●"/>
            </a:pPr>
            <a:r>
              <a:rPr lang="en" sz="1200">
                <a:solidFill>
                  <a:schemeClr val="dk2"/>
                </a:solidFill>
                <a:latin typeface="Droid Serif"/>
                <a:ea typeface="Droid Serif"/>
                <a:cs typeface="Droid Serif"/>
                <a:sym typeface="Droid Serif"/>
              </a:rPr>
              <a:t>cap-shape: bell=b,conical=c,convex=x,flat=f, knobbed=k,sunken=s</a:t>
            </a:r>
            <a:endParaRPr sz="1200">
              <a:solidFill>
                <a:schemeClr val="dk2"/>
              </a:solidFill>
              <a:latin typeface="Droid Serif"/>
              <a:ea typeface="Droid Serif"/>
              <a:cs typeface="Droid Serif"/>
              <a:sym typeface="Droid Serif"/>
            </a:endParaRPr>
          </a:p>
          <a:p>
            <a:pPr indent="-304800" lvl="0" marL="533400" rtl="0" algn="l">
              <a:spcBef>
                <a:spcPts val="0"/>
              </a:spcBef>
              <a:spcAft>
                <a:spcPts val="0"/>
              </a:spcAft>
              <a:buClr>
                <a:schemeClr val="dk2"/>
              </a:buClr>
              <a:buSzPts val="1200"/>
              <a:buFont typeface="Droid Serif"/>
              <a:buChar char="●"/>
            </a:pPr>
            <a:r>
              <a:rPr lang="en" sz="1200">
                <a:solidFill>
                  <a:schemeClr val="dk2"/>
                </a:solidFill>
                <a:latin typeface="Droid Serif"/>
                <a:ea typeface="Droid Serif"/>
                <a:cs typeface="Droid Serif"/>
                <a:sym typeface="Droid Serif"/>
              </a:rPr>
              <a:t>cap-surface: fibrous=f,grooves=g,scaly=y,smooth=s</a:t>
            </a:r>
            <a:endParaRPr sz="1200">
              <a:solidFill>
                <a:schemeClr val="dk2"/>
              </a:solidFill>
              <a:latin typeface="Droid Serif"/>
              <a:ea typeface="Droid Serif"/>
              <a:cs typeface="Droid Serif"/>
              <a:sym typeface="Droid Serif"/>
            </a:endParaRPr>
          </a:p>
          <a:p>
            <a:pPr indent="-304800" lvl="0" marL="533400" rtl="0" algn="l">
              <a:spcBef>
                <a:spcPts val="0"/>
              </a:spcBef>
              <a:spcAft>
                <a:spcPts val="0"/>
              </a:spcAft>
              <a:buClr>
                <a:schemeClr val="dk2"/>
              </a:buClr>
              <a:buSzPts val="1200"/>
              <a:buFont typeface="Droid Serif"/>
              <a:buChar char="●"/>
            </a:pPr>
            <a:r>
              <a:rPr lang="en" sz="1200">
                <a:solidFill>
                  <a:schemeClr val="dk2"/>
                </a:solidFill>
                <a:latin typeface="Droid Serif"/>
                <a:ea typeface="Droid Serif"/>
                <a:cs typeface="Droid Serif"/>
                <a:sym typeface="Droid Serif"/>
              </a:rPr>
              <a:t>cap-color: brown=n,buff=b,cinnamon=c,gray=g,green=r,pink=p,purple=u,red=e,white=w,yellow=y</a:t>
            </a:r>
            <a:endParaRPr sz="1200">
              <a:solidFill>
                <a:schemeClr val="dk2"/>
              </a:solidFill>
              <a:latin typeface="Droid Serif"/>
              <a:ea typeface="Droid Serif"/>
              <a:cs typeface="Droid Serif"/>
              <a:sym typeface="Droid Serif"/>
            </a:endParaRPr>
          </a:p>
          <a:p>
            <a:pPr indent="-304800" lvl="0" marL="533400" rtl="0" algn="l">
              <a:spcBef>
                <a:spcPts val="0"/>
              </a:spcBef>
              <a:spcAft>
                <a:spcPts val="0"/>
              </a:spcAft>
              <a:buClr>
                <a:schemeClr val="dk2"/>
              </a:buClr>
              <a:buSzPts val="1200"/>
              <a:buFont typeface="Droid Serif"/>
              <a:buChar char="●"/>
            </a:pPr>
            <a:r>
              <a:rPr lang="en" sz="1200">
                <a:solidFill>
                  <a:schemeClr val="dk2"/>
                </a:solidFill>
                <a:latin typeface="Droid Serif"/>
                <a:ea typeface="Droid Serif"/>
                <a:cs typeface="Droid Serif"/>
                <a:sym typeface="Droid Serif"/>
              </a:rPr>
              <a:t>bruises: bruises=t,no=f</a:t>
            </a:r>
            <a:endParaRPr sz="1200">
              <a:solidFill>
                <a:schemeClr val="dk2"/>
              </a:solidFill>
              <a:latin typeface="Droid Serif"/>
              <a:ea typeface="Droid Serif"/>
              <a:cs typeface="Droid Serif"/>
              <a:sym typeface="Droid Serif"/>
            </a:endParaRPr>
          </a:p>
          <a:p>
            <a:pPr indent="-304800" lvl="0" marL="533400" rtl="0" algn="l">
              <a:spcBef>
                <a:spcPts val="0"/>
              </a:spcBef>
              <a:spcAft>
                <a:spcPts val="0"/>
              </a:spcAft>
              <a:buClr>
                <a:schemeClr val="dk2"/>
              </a:buClr>
              <a:buSzPts val="1200"/>
              <a:buFont typeface="Droid Serif"/>
              <a:buChar char="●"/>
            </a:pPr>
            <a:r>
              <a:rPr lang="en" sz="1200">
                <a:solidFill>
                  <a:schemeClr val="dk2"/>
                </a:solidFill>
                <a:latin typeface="Droid Serif"/>
                <a:ea typeface="Droid Serif"/>
                <a:cs typeface="Droid Serif"/>
                <a:sym typeface="Droid Serif"/>
              </a:rPr>
              <a:t>odor: almond=a,anise=l,creosote=c,fishy=y,foul=f,musty=m,none=n,pungent=p,spicy=s</a:t>
            </a:r>
            <a:endParaRPr sz="1200">
              <a:solidFill>
                <a:schemeClr val="dk2"/>
              </a:solidFill>
              <a:latin typeface="Droid Serif"/>
              <a:ea typeface="Droid Serif"/>
              <a:cs typeface="Droid Serif"/>
              <a:sym typeface="Droid Serif"/>
            </a:endParaRPr>
          </a:p>
          <a:p>
            <a:pPr indent="-304800" lvl="0" marL="457200" rtl="0" algn="l">
              <a:spcBef>
                <a:spcPts val="0"/>
              </a:spcBef>
              <a:spcAft>
                <a:spcPts val="0"/>
              </a:spcAft>
              <a:buClr>
                <a:schemeClr val="dk2"/>
              </a:buClr>
              <a:buSzPts val="1200"/>
              <a:buFont typeface="Droid Serif"/>
              <a:buChar char="●"/>
            </a:pPr>
            <a:r>
              <a:rPr lang="en" sz="1200">
                <a:solidFill>
                  <a:schemeClr val="dk2"/>
                </a:solidFill>
                <a:latin typeface="Droid Serif"/>
                <a:ea typeface="Droid Serif"/>
                <a:cs typeface="Droid Serif"/>
                <a:sym typeface="Droid Serif"/>
              </a:rPr>
              <a:t>gill-attachment: attached=a,descending=d,free=f,notched=n</a:t>
            </a:r>
            <a:endParaRPr sz="1200">
              <a:solidFill>
                <a:schemeClr val="dk2"/>
              </a:solidFill>
              <a:latin typeface="Droid Serif"/>
              <a:ea typeface="Droid Serif"/>
              <a:cs typeface="Droid Serif"/>
              <a:sym typeface="Droid Serif"/>
            </a:endParaRPr>
          </a:p>
          <a:p>
            <a:pPr indent="-304800" lvl="0" marL="457200" rtl="0" algn="l">
              <a:spcBef>
                <a:spcPts val="0"/>
              </a:spcBef>
              <a:spcAft>
                <a:spcPts val="0"/>
              </a:spcAft>
              <a:buClr>
                <a:schemeClr val="dk2"/>
              </a:buClr>
              <a:buSzPts val="1200"/>
              <a:buFont typeface="Droid Serif"/>
              <a:buChar char="●"/>
            </a:pPr>
            <a:r>
              <a:rPr lang="en" sz="1200">
                <a:solidFill>
                  <a:schemeClr val="dk2"/>
                </a:solidFill>
                <a:latin typeface="Droid Serif"/>
                <a:ea typeface="Droid Serif"/>
                <a:cs typeface="Droid Serif"/>
                <a:sym typeface="Droid Serif"/>
              </a:rPr>
              <a:t>gill-spacing: close=c,crowded=w,distant=d</a:t>
            </a:r>
            <a:endParaRPr sz="1200">
              <a:solidFill>
                <a:schemeClr val="dk2"/>
              </a:solidFill>
              <a:latin typeface="Droid Serif"/>
              <a:ea typeface="Droid Serif"/>
              <a:cs typeface="Droid Serif"/>
              <a:sym typeface="Droid Serif"/>
            </a:endParaRPr>
          </a:p>
          <a:p>
            <a:pPr indent="-304800" lvl="0" marL="457200" rtl="0" algn="l">
              <a:spcBef>
                <a:spcPts val="0"/>
              </a:spcBef>
              <a:spcAft>
                <a:spcPts val="0"/>
              </a:spcAft>
              <a:buClr>
                <a:schemeClr val="dk2"/>
              </a:buClr>
              <a:buSzPts val="1200"/>
              <a:buFont typeface="Droid Serif"/>
              <a:buChar char="●"/>
            </a:pPr>
            <a:r>
              <a:rPr lang="en" sz="1200">
                <a:solidFill>
                  <a:schemeClr val="dk2"/>
                </a:solidFill>
                <a:latin typeface="Droid Serif"/>
                <a:ea typeface="Droid Serif"/>
                <a:cs typeface="Droid Serif"/>
                <a:sym typeface="Droid Serif"/>
              </a:rPr>
              <a:t>gill-size: broad=b,narrow=n</a:t>
            </a:r>
            <a:endParaRPr sz="1200">
              <a:solidFill>
                <a:schemeClr val="dk2"/>
              </a:solidFill>
              <a:latin typeface="Droid Serif"/>
              <a:ea typeface="Droid Serif"/>
              <a:cs typeface="Droid Serif"/>
              <a:sym typeface="Droid Serif"/>
            </a:endParaRPr>
          </a:p>
          <a:p>
            <a:pPr indent="-304800" lvl="0" marL="457200" rtl="0" algn="l">
              <a:spcBef>
                <a:spcPts val="0"/>
              </a:spcBef>
              <a:spcAft>
                <a:spcPts val="0"/>
              </a:spcAft>
              <a:buClr>
                <a:schemeClr val="dk2"/>
              </a:buClr>
              <a:buSzPts val="1200"/>
              <a:buFont typeface="Droid Serif"/>
              <a:buChar char="●"/>
            </a:pPr>
            <a:r>
              <a:rPr lang="en" sz="1200">
                <a:solidFill>
                  <a:schemeClr val="dk2"/>
                </a:solidFill>
                <a:latin typeface="Droid Serif"/>
                <a:ea typeface="Droid Serif"/>
                <a:cs typeface="Droid Serif"/>
                <a:sym typeface="Droid Serif"/>
              </a:rPr>
              <a:t>gill-color: black=k,brown=n,buff=b,chocolate=h,gray=g, green=r,orange=o,pink=p,purple=u,red=e,white=w,yellow=y</a:t>
            </a:r>
            <a:endParaRPr sz="1200">
              <a:solidFill>
                <a:schemeClr val="dk2"/>
              </a:solidFill>
              <a:latin typeface="Droid Serif"/>
              <a:ea typeface="Droid Serif"/>
              <a:cs typeface="Droid Serif"/>
              <a:sym typeface="Droid Serif"/>
            </a:endParaRPr>
          </a:p>
          <a:p>
            <a:pPr indent="0" lvl="0" marL="0" rtl="0" algn="l">
              <a:spcBef>
                <a:spcPts val="300"/>
              </a:spcBef>
              <a:spcAft>
                <a:spcPts val="0"/>
              </a:spcAft>
              <a:buNone/>
            </a:pPr>
            <a:r>
              <a:t/>
            </a:r>
            <a:endParaRPr sz="1200">
              <a:latin typeface="Droid Serif"/>
              <a:ea typeface="Droid Serif"/>
              <a:cs typeface="Droid Serif"/>
              <a:sym typeface="Droid Serif"/>
            </a:endParaRPr>
          </a:p>
          <a:p>
            <a:pPr indent="-304800" lvl="0" marL="533400" rtl="0" algn="l">
              <a:spcBef>
                <a:spcPts val="1500"/>
              </a:spcBef>
              <a:spcAft>
                <a:spcPts val="0"/>
              </a:spcAft>
              <a:buClr>
                <a:schemeClr val="dk2"/>
              </a:buClr>
              <a:buSzPts val="1200"/>
              <a:buFont typeface="Droid Serif"/>
              <a:buChar char="●"/>
            </a:pPr>
            <a:r>
              <a:t/>
            </a:r>
            <a:endParaRPr sz="1200">
              <a:solidFill>
                <a:schemeClr val="dk2"/>
              </a:solidFill>
              <a:latin typeface="Droid Serif"/>
              <a:ea typeface="Droid Serif"/>
              <a:cs typeface="Droid Serif"/>
              <a:sym typeface="Droid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5" name="Google Shape;175;p19"/>
          <p:cNvSpPr txBox="1"/>
          <p:nvPr>
            <p:ph idx="1" type="body"/>
          </p:nvPr>
        </p:nvSpPr>
        <p:spPr>
          <a:xfrm>
            <a:off x="1210800" y="1114175"/>
            <a:ext cx="7212300" cy="2744100"/>
          </a:xfrm>
          <a:prstGeom prst="rect">
            <a:avLst/>
          </a:prstGeom>
        </p:spPr>
        <p:txBody>
          <a:bodyPr anchorCtr="0" anchor="t" bIns="91425" lIns="91425" spcFirstLastPara="1" rIns="91425" wrap="square" tIns="91425">
            <a:noAutofit/>
          </a:bodyPr>
          <a:lstStyle/>
          <a:p>
            <a:pPr indent="-304800" lvl="0" marL="457200" rtl="0" algn="l">
              <a:spcBef>
                <a:spcPts val="1500"/>
              </a:spcBef>
              <a:spcAft>
                <a:spcPts val="0"/>
              </a:spcAft>
              <a:buClr>
                <a:schemeClr val="dk2"/>
              </a:buClr>
              <a:buSzPts val="1200"/>
              <a:buFont typeface="Droid Serif"/>
              <a:buChar char="●"/>
            </a:pPr>
            <a:r>
              <a:rPr lang="en" sz="1200">
                <a:solidFill>
                  <a:schemeClr val="dk2"/>
                </a:solidFill>
                <a:latin typeface="Droid Serif"/>
                <a:ea typeface="Droid Serif"/>
                <a:cs typeface="Droid Serif"/>
                <a:sym typeface="Droid Serif"/>
              </a:rPr>
              <a:t>stalk-shape: enlarging=e,tapering=t</a:t>
            </a:r>
            <a:endParaRPr sz="1200">
              <a:solidFill>
                <a:schemeClr val="dk2"/>
              </a:solidFill>
              <a:latin typeface="Droid Serif"/>
              <a:ea typeface="Droid Serif"/>
              <a:cs typeface="Droid Serif"/>
              <a:sym typeface="Droid Serif"/>
            </a:endParaRPr>
          </a:p>
          <a:p>
            <a:pPr indent="-304800" lvl="0" marL="457200" rtl="0" algn="l">
              <a:spcBef>
                <a:spcPts val="0"/>
              </a:spcBef>
              <a:spcAft>
                <a:spcPts val="0"/>
              </a:spcAft>
              <a:buClr>
                <a:schemeClr val="dk2"/>
              </a:buClr>
              <a:buSzPts val="1200"/>
              <a:buFont typeface="Droid Serif"/>
              <a:buChar char="●"/>
            </a:pPr>
            <a:r>
              <a:rPr lang="en" sz="1200">
                <a:solidFill>
                  <a:schemeClr val="dk2"/>
                </a:solidFill>
                <a:latin typeface="Droid Serif"/>
                <a:ea typeface="Droid Serif"/>
                <a:cs typeface="Droid Serif"/>
                <a:sym typeface="Droid Serif"/>
              </a:rPr>
              <a:t>stalk-root: bulbous=b,club=c,cup=u,equal=e,rhizomorphs=z,rooted=r,missing=?</a:t>
            </a:r>
            <a:endParaRPr sz="1200">
              <a:solidFill>
                <a:schemeClr val="dk2"/>
              </a:solidFill>
              <a:latin typeface="Droid Serif"/>
              <a:ea typeface="Droid Serif"/>
              <a:cs typeface="Droid Serif"/>
              <a:sym typeface="Droid Serif"/>
            </a:endParaRPr>
          </a:p>
          <a:p>
            <a:pPr indent="-304800" lvl="0" marL="457200" rtl="0" algn="l">
              <a:spcBef>
                <a:spcPts val="0"/>
              </a:spcBef>
              <a:spcAft>
                <a:spcPts val="0"/>
              </a:spcAft>
              <a:buClr>
                <a:schemeClr val="dk2"/>
              </a:buClr>
              <a:buSzPts val="1200"/>
              <a:buFont typeface="Droid Serif"/>
              <a:buChar char="●"/>
            </a:pPr>
            <a:r>
              <a:rPr lang="en" sz="1200">
                <a:solidFill>
                  <a:schemeClr val="dk2"/>
                </a:solidFill>
                <a:latin typeface="Droid Serif"/>
                <a:ea typeface="Droid Serif"/>
                <a:cs typeface="Droid Serif"/>
                <a:sym typeface="Droid Serif"/>
              </a:rPr>
              <a:t>stalk-surface-above-ring: fibrous=f,scaly=y,silky=k,smooth=s</a:t>
            </a:r>
            <a:endParaRPr sz="1200">
              <a:solidFill>
                <a:schemeClr val="dk2"/>
              </a:solidFill>
              <a:latin typeface="Droid Serif"/>
              <a:ea typeface="Droid Serif"/>
              <a:cs typeface="Droid Serif"/>
              <a:sym typeface="Droid Serif"/>
            </a:endParaRPr>
          </a:p>
          <a:p>
            <a:pPr indent="-304800" lvl="0" marL="457200" rtl="0" algn="l">
              <a:spcBef>
                <a:spcPts val="0"/>
              </a:spcBef>
              <a:spcAft>
                <a:spcPts val="0"/>
              </a:spcAft>
              <a:buClr>
                <a:schemeClr val="dk2"/>
              </a:buClr>
              <a:buSzPts val="1200"/>
              <a:buFont typeface="Droid Serif"/>
              <a:buChar char="●"/>
            </a:pPr>
            <a:r>
              <a:rPr lang="en" sz="1200">
                <a:solidFill>
                  <a:schemeClr val="dk2"/>
                </a:solidFill>
                <a:latin typeface="Droid Serif"/>
                <a:ea typeface="Droid Serif"/>
                <a:cs typeface="Droid Serif"/>
                <a:sym typeface="Droid Serif"/>
              </a:rPr>
              <a:t>stalk-surface-below-ring: fibrous=f,scaly=y,silky=k,smooth=s</a:t>
            </a:r>
            <a:endParaRPr sz="1200">
              <a:solidFill>
                <a:schemeClr val="dk2"/>
              </a:solidFill>
              <a:latin typeface="Droid Serif"/>
              <a:ea typeface="Droid Serif"/>
              <a:cs typeface="Droid Serif"/>
              <a:sym typeface="Droid Serif"/>
            </a:endParaRPr>
          </a:p>
          <a:p>
            <a:pPr indent="-304800" lvl="0" marL="457200" rtl="0" algn="l">
              <a:spcBef>
                <a:spcPts val="0"/>
              </a:spcBef>
              <a:spcAft>
                <a:spcPts val="0"/>
              </a:spcAft>
              <a:buClr>
                <a:schemeClr val="dk2"/>
              </a:buClr>
              <a:buSzPts val="1200"/>
              <a:buFont typeface="Droid Serif"/>
              <a:buChar char="●"/>
            </a:pPr>
            <a:r>
              <a:rPr lang="en" sz="1200">
                <a:solidFill>
                  <a:schemeClr val="dk2"/>
                </a:solidFill>
                <a:latin typeface="Droid Serif"/>
                <a:ea typeface="Droid Serif"/>
                <a:cs typeface="Droid Serif"/>
                <a:sym typeface="Droid Serif"/>
              </a:rPr>
              <a:t>stalk-color-above-ring: brown=n,buff=b,cinnamon=c,gray=g,orange=o,pink=p,red=e,white=w,yellow=y</a:t>
            </a:r>
            <a:endParaRPr sz="1200">
              <a:solidFill>
                <a:schemeClr val="dk2"/>
              </a:solidFill>
              <a:latin typeface="Droid Serif"/>
              <a:ea typeface="Droid Serif"/>
              <a:cs typeface="Droid Serif"/>
              <a:sym typeface="Droid Serif"/>
            </a:endParaRPr>
          </a:p>
          <a:p>
            <a:pPr indent="-304800" lvl="0" marL="457200" rtl="0" algn="l">
              <a:spcBef>
                <a:spcPts val="0"/>
              </a:spcBef>
              <a:spcAft>
                <a:spcPts val="0"/>
              </a:spcAft>
              <a:buClr>
                <a:schemeClr val="dk2"/>
              </a:buClr>
              <a:buSzPts val="1200"/>
              <a:buFont typeface="Droid Serif"/>
              <a:buChar char="●"/>
            </a:pPr>
            <a:r>
              <a:rPr lang="en" sz="1200">
                <a:solidFill>
                  <a:schemeClr val="dk2"/>
                </a:solidFill>
                <a:latin typeface="Droid Serif"/>
                <a:ea typeface="Droid Serif"/>
                <a:cs typeface="Droid Serif"/>
                <a:sym typeface="Droid Serif"/>
              </a:rPr>
              <a:t>stalk-color-below-ring: brown=n,buff=b,cinnamon=c,gray=g,orange=o,pink=p,red=e,white=w,yellow=y</a:t>
            </a:r>
            <a:endParaRPr sz="1200">
              <a:solidFill>
                <a:schemeClr val="dk2"/>
              </a:solidFill>
              <a:latin typeface="Droid Serif"/>
              <a:ea typeface="Droid Serif"/>
              <a:cs typeface="Droid Serif"/>
              <a:sym typeface="Droid Serif"/>
            </a:endParaRPr>
          </a:p>
          <a:p>
            <a:pPr indent="-304800" lvl="0" marL="457200" rtl="0" algn="l">
              <a:spcBef>
                <a:spcPts val="0"/>
              </a:spcBef>
              <a:spcAft>
                <a:spcPts val="0"/>
              </a:spcAft>
              <a:buClr>
                <a:schemeClr val="dk2"/>
              </a:buClr>
              <a:buSzPts val="1200"/>
              <a:buFont typeface="Droid Serif"/>
              <a:buChar char="●"/>
            </a:pPr>
            <a:r>
              <a:rPr lang="en" sz="1200">
                <a:solidFill>
                  <a:schemeClr val="dk2"/>
                </a:solidFill>
                <a:latin typeface="Droid Serif"/>
                <a:ea typeface="Droid Serif"/>
                <a:cs typeface="Droid Serif"/>
                <a:sym typeface="Droid Serif"/>
              </a:rPr>
              <a:t>veil-type: partial=p,universal=u</a:t>
            </a:r>
            <a:endParaRPr sz="1200">
              <a:solidFill>
                <a:schemeClr val="dk2"/>
              </a:solidFill>
              <a:latin typeface="Droid Serif"/>
              <a:ea typeface="Droid Serif"/>
              <a:cs typeface="Droid Serif"/>
              <a:sym typeface="Droid Serif"/>
            </a:endParaRPr>
          </a:p>
          <a:p>
            <a:pPr indent="-304800" lvl="0" marL="457200" rtl="0" algn="l">
              <a:spcBef>
                <a:spcPts val="0"/>
              </a:spcBef>
              <a:spcAft>
                <a:spcPts val="0"/>
              </a:spcAft>
              <a:buClr>
                <a:schemeClr val="dk2"/>
              </a:buClr>
              <a:buSzPts val="1200"/>
              <a:buFont typeface="Droid Serif"/>
              <a:buChar char="●"/>
            </a:pPr>
            <a:r>
              <a:rPr lang="en" sz="1200">
                <a:solidFill>
                  <a:schemeClr val="dk2"/>
                </a:solidFill>
                <a:latin typeface="Droid Serif"/>
                <a:ea typeface="Droid Serif"/>
                <a:cs typeface="Droid Serif"/>
                <a:sym typeface="Droid Serif"/>
              </a:rPr>
              <a:t>veil-color: brown=n,orange=o,white=w,yellow=y</a:t>
            </a:r>
            <a:endParaRPr sz="1200">
              <a:solidFill>
                <a:schemeClr val="dk2"/>
              </a:solidFill>
              <a:latin typeface="Droid Serif"/>
              <a:ea typeface="Droid Serif"/>
              <a:cs typeface="Droid Serif"/>
              <a:sym typeface="Droid Serif"/>
            </a:endParaRPr>
          </a:p>
          <a:p>
            <a:pPr indent="-304800" lvl="0" marL="457200" rtl="0" algn="l">
              <a:spcBef>
                <a:spcPts val="0"/>
              </a:spcBef>
              <a:spcAft>
                <a:spcPts val="0"/>
              </a:spcAft>
              <a:buClr>
                <a:schemeClr val="dk2"/>
              </a:buClr>
              <a:buSzPts val="1200"/>
              <a:buFont typeface="Droid Serif"/>
              <a:buChar char="●"/>
            </a:pPr>
            <a:r>
              <a:rPr lang="en" sz="1200">
                <a:solidFill>
                  <a:schemeClr val="dk2"/>
                </a:solidFill>
                <a:latin typeface="Droid Serif"/>
                <a:ea typeface="Droid Serif"/>
                <a:cs typeface="Droid Serif"/>
                <a:sym typeface="Droid Serif"/>
              </a:rPr>
              <a:t>ring-number: none=n,one=o,two=t</a:t>
            </a:r>
            <a:endParaRPr sz="1200">
              <a:solidFill>
                <a:schemeClr val="dk2"/>
              </a:solidFill>
              <a:latin typeface="Droid Serif"/>
              <a:ea typeface="Droid Serif"/>
              <a:cs typeface="Droid Serif"/>
              <a:sym typeface="Droid Serif"/>
            </a:endParaRPr>
          </a:p>
          <a:p>
            <a:pPr indent="-304800" lvl="0" marL="457200" rtl="0" algn="l">
              <a:spcBef>
                <a:spcPts val="0"/>
              </a:spcBef>
              <a:spcAft>
                <a:spcPts val="0"/>
              </a:spcAft>
              <a:buClr>
                <a:schemeClr val="dk2"/>
              </a:buClr>
              <a:buSzPts val="1200"/>
              <a:buFont typeface="Droid Serif"/>
              <a:buChar char="●"/>
            </a:pPr>
            <a:r>
              <a:rPr lang="en" sz="1200">
                <a:solidFill>
                  <a:schemeClr val="dk2"/>
                </a:solidFill>
                <a:latin typeface="Droid Serif"/>
                <a:ea typeface="Droid Serif"/>
                <a:cs typeface="Droid Serif"/>
                <a:sym typeface="Droid Serif"/>
              </a:rPr>
              <a:t>ring-type: cobwebby=c,evanescent=e,flaring=f,large=l,none=n,pendant=p,sheathing=s,zone=z</a:t>
            </a:r>
            <a:endParaRPr sz="1200">
              <a:solidFill>
                <a:schemeClr val="dk2"/>
              </a:solidFill>
              <a:latin typeface="Droid Serif"/>
              <a:ea typeface="Droid Serif"/>
              <a:cs typeface="Droid Serif"/>
              <a:sym typeface="Droid Serif"/>
            </a:endParaRPr>
          </a:p>
          <a:p>
            <a:pPr indent="-304800" lvl="0" marL="457200" rtl="0" algn="l">
              <a:spcBef>
                <a:spcPts val="0"/>
              </a:spcBef>
              <a:spcAft>
                <a:spcPts val="0"/>
              </a:spcAft>
              <a:buClr>
                <a:schemeClr val="dk2"/>
              </a:buClr>
              <a:buSzPts val="1200"/>
              <a:buFont typeface="Droid Serif"/>
              <a:buChar char="●"/>
            </a:pPr>
            <a:r>
              <a:rPr lang="en" sz="1200">
                <a:solidFill>
                  <a:schemeClr val="dk2"/>
                </a:solidFill>
                <a:latin typeface="Droid Serif"/>
                <a:ea typeface="Droid Serif"/>
                <a:cs typeface="Droid Serif"/>
                <a:sym typeface="Droid Serif"/>
              </a:rPr>
              <a:t>spore-print-color: black=k,brown=n,buff=b,chocolate=h,green=r,orange=o,purple=u,white=w,yellow=y</a:t>
            </a:r>
            <a:endParaRPr sz="1200">
              <a:solidFill>
                <a:schemeClr val="dk2"/>
              </a:solidFill>
              <a:latin typeface="Droid Serif"/>
              <a:ea typeface="Droid Serif"/>
              <a:cs typeface="Droid Serif"/>
              <a:sym typeface="Droid Serif"/>
            </a:endParaRPr>
          </a:p>
          <a:p>
            <a:pPr indent="-304800" lvl="0" marL="457200" rtl="0" algn="l">
              <a:spcBef>
                <a:spcPts val="0"/>
              </a:spcBef>
              <a:spcAft>
                <a:spcPts val="0"/>
              </a:spcAft>
              <a:buClr>
                <a:schemeClr val="dk2"/>
              </a:buClr>
              <a:buSzPts val="1200"/>
              <a:buFont typeface="Droid Serif"/>
              <a:buChar char="●"/>
            </a:pPr>
            <a:r>
              <a:rPr lang="en" sz="1200">
                <a:solidFill>
                  <a:schemeClr val="dk2"/>
                </a:solidFill>
                <a:latin typeface="Droid Serif"/>
                <a:ea typeface="Droid Serif"/>
                <a:cs typeface="Droid Serif"/>
                <a:sym typeface="Droid Serif"/>
              </a:rPr>
              <a:t>population: abundant=a,clustered=c,numerous=n,scattered=s,several=v,solitary=y</a:t>
            </a:r>
            <a:endParaRPr sz="1200">
              <a:solidFill>
                <a:schemeClr val="dk2"/>
              </a:solidFill>
              <a:latin typeface="Droid Serif"/>
              <a:ea typeface="Droid Serif"/>
              <a:cs typeface="Droid Serif"/>
              <a:sym typeface="Droid Serif"/>
            </a:endParaRPr>
          </a:p>
          <a:p>
            <a:pPr indent="-304800" lvl="0" marL="457200" rtl="0" algn="l">
              <a:spcBef>
                <a:spcPts val="0"/>
              </a:spcBef>
              <a:spcAft>
                <a:spcPts val="0"/>
              </a:spcAft>
              <a:buClr>
                <a:schemeClr val="dk2"/>
              </a:buClr>
              <a:buSzPts val="1200"/>
              <a:buFont typeface="Droid Serif"/>
              <a:buChar char="●"/>
            </a:pPr>
            <a:r>
              <a:rPr lang="en" sz="1200">
                <a:solidFill>
                  <a:schemeClr val="dk2"/>
                </a:solidFill>
                <a:latin typeface="Droid Serif"/>
                <a:ea typeface="Droid Serif"/>
                <a:cs typeface="Droid Serif"/>
                <a:sym typeface="Droid Serif"/>
              </a:rPr>
              <a:t>habitat: grasses=g,leaves=l,meadows=m,paths=p,urban=u,waste=w,woods=d</a:t>
            </a:r>
            <a:endParaRPr sz="1200">
              <a:solidFill>
                <a:schemeClr val="dk2"/>
              </a:solidFill>
              <a:latin typeface="Droid Serif"/>
              <a:ea typeface="Droid Serif"/>
              <a:cs typeface="Droid Serif"/>
              <a:sym typeface="Droid Serif"/>
            </a:endParaRPr>
          </a:p>
          <a:p>
            <a:pPr indent="0" lvl="0" marL="0" rtl="0" algn="l">
              <a:spcBef>
                <a:spcPts val="300"/>
              </a:spcBef>
              <a:spcAft>
                <a:spcPts val="1200"/>
              </a:spcAft>
              <a:buNone/>
            </a:pPr>
            <a:r>
              <a:t/>
            </a:r>
            <a:endParaRPr sz="1200">
              <a:latin typeface="Droid Serif"/>
              <a:ea typeface="Droid Serif"/>
              <a:cs typeface="Droid Serif"/>
              <a:sym typeface="Droid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12700" rtl="0" algn="l">
              <a:spcBef>
                <a:spcPts val="0"/>
              </a:spcBef>
              <a:spcAft>
                <a:spcPts val="0"/>
              </a:spcAft>
              <a:buNone/>
            </a:pPr>
            <a:r>
              <a:rPr b="1" lang="en" sz="3600">
                <a:solidFill>
                  <a:srgbClr val="EBEBEB"/>
                </a:solidFill>
                <a:latin typeface="Century Gothic"/>
                <a:ea typeface="Century Gothic"/>
                <a:cs typeface="Century Gothic"/>
                <a:sym typeface="Century Gothic"/>
              </a:rPr>
              <a:t>KEY PERFORMANCE INDICATOR (KPI)</a:t>
            </a:r>
            <a:endParaRPr/>
          </a:p>
        </p:txBody>
      </p:sp>
      <p:sp>
        <p:nvSpPr>
          <p:cNvPr id="181" name="Google Shape;181;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Droid Serif"/>
              <a:buChar char="●"/>
            </a:pPr>
            <a:r>
              <a:rPr lang="en">
                <a:latin typeface="Droid Serif"/>
                <a:ea typeface="Droid Serif"/>
                <a:cs typeface="Droid Serif"/>
                <a:sym typeface="Droid Serif"/>
              </a:rPr>
              <a:t>By using the Wrapper method and Filter method, the Key Attributes that contributed to the better classification of mushrooms are identified. </a:t>
            </a:r>
            <a:endParaRPr>
              <a:latin typeface="Droid Serif"/>
              <a:ea typeface="Droid Serif"/>
              <a:cs typeface="Droid Serif"/>
              <a:sym typeface="Droid Serif"/>
            </a:endParaRPr>
          </a:p>
          <a:p>
            <a:pPr indent="-311150" lvl="0" marL="457200" rtl="0" algn="l">
              <a:spcBef>
                <a:spcPts val="0"/>
              </a:spcBef>
              <a:spcAft>
                <a:spcPts val="0"/>
              </a:spcAft>
              <a:buSzPts val="1300"/>
              <a:buFont typeface="Droid Serif"/>
              <a:buChar char="●"/>
            </a:pPr>
            <a:r>
              <a:rPr lang="en">
                <a:latin typeface="Droid Serif"/>
                <a:ea typeface="Droid Serif"/>
                <a:cs typeface="Droid Serif"/>
                <a:sym typeface="Droid Serif"/>
              </a:rPr>
              <a:t>The attributes that have been found to be the best ones from both the attribute selection methods are compared. </a:t>
            </a:r>
            <a:endParaRPr>
              <a:latin typeface="Droid Serif"/>
              <a:ea typeface="Droid Serif"/>
              <a:cs typeface="Droid Serif"/>
              <a:sym typeface="Droid Serif"/>
            </a:endParaRPr>
          </a:p>
          <a:p>
            <a:pPr indent="-311150" lvl="0" marL="457200" rtl="0" algn="l">
              <a:spcBef>
                <a:spcPts val="0"/>
              </a:spcBef>
              <a:spcAft>
                <a:spcPts val="0"/>
              </a:spcAft>
              <a:buSzPts val="1300"/>
              <a:buFont typeface="Droid Serif"/>
              <a:buChar char="●"/>
            </a:pPr>
            <a:r>
              <a:rPr lang="en">
                <a:latin typeface="Droid Serif"/>
                <a:ea typeface="Droid Serif"/>
                <a:cs typeface="Droid Serif"/>
                <a:sym typeface="Droid Serif"/>
              </a:rPr>
              <a:t>It is found that both the attribute selection methods almost gave the same results as the output. Hence by using these attributes as the key attributes, there will be better accuracy in the classification of mushrooms as edible or poisonous. </a:t>
            </a:r>
            <a:endParaRPr>
              <a:latin typeface="Droid Serif"/>
              <a:ea typeface="Droid Serif"/>
              <a:cs typeface="Droid Serif"/>
              <a:sym typeface="Droid Serif"/>
            </a:endParaRPr>
          </a:p>
          <a:p>
            <a:pPr indent="-311150" lvl="0" marL="457200" rtl="0" algn="l">
              <a:spcBef>
                <a:spcPts val="0"/>
              </a:spcBef>
              <a:spcAft>
                <a:spcPts val="0"/>
              </a:spcAft>
              <a:buSzPts val="1300"/>
              <a:buFont typeface="Droid Serif"/>
              <a:buChar char="●"/>
            </a:pPr>
            <a:r>
              <a:rPr lang="en">
                <a:latin typeface="Droid Serif"/>
                <a:ea typeface="Droid Serif"/>
                <a:cs typeface="Droid Serif"/>
                <a:sym typeface="Droid Serif"/>
              </a:rPr>
              <a:t>The key attributes were also found to have good Precision, Recall, and F-Measure values.</a:t>
            </a:r>
            <a:endParaRPr>
              <a:latin typeface="Droid Serif"/>
              <a:ea typeface="Droid Serif"/>
              <a:cs typeface="Droid Serif"/>
              <a:sym typeface="Droid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12700" rtl="0" algn="l">
              <a:spcBef>
                <a:spcPts val="0"/>
              </a:spcBef>
              <a:spcAft>
                <a:spcPts val="0"/>
              </a:spcAft>
              <a:buNone/>
            </a:pPr>
            <a:r>
              <a:rPr b="1" lang="en" sz="3600">
                <a:solidFill>
                  <a:srgbClr val="EBEBEB"/>
                </a:solidFill>
                <a:latin typeface="Century Gothic"/>
                <a:ea typeface="Century Gothic"/>
                <a:cs typeface="Century Gothic"/>
                <a:sym typeface="Century Gothic"/>
              </a:rPr>
              <a:t>PERFORMANCE</a:t>
            </a:r>
            <a:endParaRPr/>
          </a:p>
          <a:p>
            <a:pPr indent="-365760" lvl="0" marL="457200" rtl="0" algn="l">
              <a:spcBef>
                <a:spcPts val="0"/>
              </a:spcBef>
              <a:spcAft>
                <a:spcPts val="0"/>
              </a:spcAft>
              <a:buSzPct val="100000"/>
              <a:buChar char="●"/>
            </a:pPr>
            <a:r>
              <a:rPr lang="en"/>
              <a:t>Precision score</a:t>
            </a:r>
            <a:endParaRPr/>
          </a:p>
        </p:txBody>
      </p:sp>
      <p:sp>
        <p:nvSpPr>
          <p:cNvPr id="187" name="Google Shape;187;p21"/>
          <p:cNvSpPr txBox="1"/>
          <p:nvPr>
            <p:ph idx="1" type="body"/>
          </p:nvPr>
        </p:nvSpPr>
        <p:spPr>
          <a:xfrm>
            <a:off x="207700" y="1892775"/>
            <a:ext cx="4740300" cy="25191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Font typeface="Droid Serif"/>
              <a:buChar char="●"/>
            </a:pPr>
            <a:r>
              <a:rPr lang="en">
                <a:latin typeface="Droid Serif"/>
                <a:ea typeface="Droid Serif"/>
                <a:cs typeface="Droid Serif"/>
                <a:sym typeface="Droid Serif"/>
              </a:rPr>
              <a:t>A much better way to evaluate the performance of a classifier is to look at the confusion matrix. The general idea is to count the number of times instances of class A are classified as class B. </a:t>
            </a:r>
            <a:endParaRPr>
              <a:latin typeface="Droid Serif"/>
              <a:ea typeface="Droid Serif"/>
              <a:cs typeface="Droid Serif"/>
              <a:sym typeface="Droid Serif"/>
            </a:endParaRPr>
          </a:p>
          <a:p>
            <a:pPr indent="-311150" lvl="0" marL="457200" rtl="0" algn="just">
              <a:spcBef>
                <a:spcPts val="0"/>
              </a:spcBef>
              <a:spcAft>
                <a:spcPts val="0"/>
              </a:spcAft>
              <a:buSzPts val="1300"/>
              <a:buFont typeface="Droid Serif"/>
              <a:buChar char="●"/>
            </a:pPr>
            <a:r>
              <a:rPr lang="en">
                <a:latin typeface="Droid Serif"/>
                <a:ea typeface="Droid Serif"/>
                <a:cs typeface="Droid Serif"/>
                <a:sym typeface="Droid Serif"/>
              </a:rPr>
              <a:t>For example, to know the number of times the classifier confused images of 5s with 3s, you would look in the 5th row and 3rd column of the confusion matrix.</a:t>
            </a:r>
            <a:endParaRPr>
              <a:latin typeface="Droid Serif"/>
              <a:ea typeface="Droid Serif"/>
              <a:cs typeface="Droid Serif"/>
              <a:sym typeface="Droid Serif"/>
            </a:endParaRPr>
          </a:p>
        </p:txBody>
      </p:sp>
      <p:pic>
        <p:nvPicPr>
          <p:cNvPr id="188" name="Google Shape;188;p21"/>
          <p:cNvPicPr preferRelativeResize="0"/>
          <p:nvPr/>
        </p:nvPicPr>
        <p:blipFill>
          <a:blip r:embed="rId3">
            <a:alphaModFix/>
          </a:blip>
          <a:stretch>
            <a:fillRect/>
          </a:stretch>
        </p:blipFill>
        <p:spPr>
          <a:xfrm>
            <a:off x="5359963" y="1933125"/>
            <a:ext cx="3476625" cy="2438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