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14"/>
  </p:notesMasterIdLst>
  <p:sldIdLst>
    <p:sldId id="260" r:id="rId2"/>
    <p:sldId id="311" r:id="rId3"/>
    <p:sldId id="321" r:id="rId4"/>
    <p:sldId id="306" r:id="rId5"/>
    <p:sldId id="312" r:id="rId6"/>
    <p:sldId id="313" r:id="rId7"/>
    <p:sldId id="314" r:id="rId8"/>
    <p:sldId id="315" r:id="rId9"/>
    <p:sldId id="316" r:id="rId10"/>
    <p:sldId id="318" r:id="rId11"/>
    <p:sldId id="272" r:id="rId12"/>
    <p:sldId id="30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="" xmlns:p14="http://schemas.microsoft.com/office/powerpoint/2010/main">
        <p14:section name="ParkUp" id="{4DC8A592-ACD6-4753-8DBD-73C818B98486}">
          <p14:sldIdLst>
            <p14:sldId id="260"/>
            <p14:sldId id="311"/>
            <p14:sldId id="321"/>
            <p14:sldId id="306"/>
            <p14:sldId id="312"/>
            <p14:sldId id="313"/>
            <p14:sldId id="314"/>
            <p14:sldId id="315"/>
            <p14:sldId id="316"/>
            <p14:sldId id="318"/>
            <p14:sldId id="272"/>
            <p14:sldId id="30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0F4C81"/>
    <a:srgbClr val="FFA7A7"/>
    <a:srgbClr val="CCE7AB"/>
    <a:srgbClr val="E9F5DB"/>
    <a:srgbClr val="FFEBEB"/>
    <a:srgbClr val="434343"/>
    <a:srgbClr val="98BEE0"/>
    <a:srgbClr val="C5D8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89598-E550-BD40-B963-0D367B52393E}" v="31" dt="2023-12-01T16:34:04.977"/>
    <p1510:client id="{35420C1F-3BB2-4E40-9CB2-156CD74218D5}" v="11" dt="2023-12-01T15:59:58.705"/>
    <p1510:client id="{46274586-2833-4877-A434-077071AF99AA}" v="537" dt="2023-12-01T16:51:15.063"/>
  </p1510:revLst>
</p1510:revInfo>
</file>

<file path=ppt/tableStyles.xml><?xml version="1.0" encoding="utf-8"?>
<a:tblStyleLst xmlns:a="http://schemas.openxmlformats.org/drawingml/2006/main" def="{75845D55-697E-470E-812B-10AB9DE328BA}">
  <a:tblStyle styleId="{75845D55-697E-470E-812B-10AB9DE32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75e30e62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75e30e62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Vikram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15896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1041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adf007b87c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adf007b87c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984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adf007b87c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adf007b87c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69514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620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711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8516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0599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15052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6531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28125" y="63706"/>
            <a:ext cx="3478500" cy="30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28300" y="3934875"/>
            <a:ext cx="38040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12" name="Google Shape;12;p2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ooter Placeholder 4">
            <a:extLst>
              <a:ext uri="{FF2B5EF4-FFF2-40B4-BE49-F238E27FC236}">
                <a16:creationId xmlns="" xmlns:a16="http://schemas.microsoft.com/office/drawing/2014/main" id="{8926E544-8FF3-4DA8-EFDF-761B9D8ED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265" y="4838337"/>
            <a:ext cx="4114800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434343"/>
                </a:solidFill>
                <a:latin typeface="Anaheim"/>
              </a:defRPr>
            </a:lvl1pPr>
          </a:lstStyle>
          <a:p>
            <a:r>
              <a:rPr lang="en-US"/>
              <a:t>Team 1 | MIS 6382 – OOPS in Python | Fall 2023</a:t>
            </a:r>
            <a:endParaRPr lang="nl-NL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33262F5F-6D3B-8D9C-C948-8C90DD901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17335" y="4838337"/>
            <a:ext cx="660400" cy="187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434343"/>
                </a:solidFill>
                <a:latin typeface="Anaheim"/>
              </a:defRPr>
            </a:lvl1pPr>
          </a:lstStyle>
          <a:p>
            <a:pPr algn="ctr"/>
            <a:fld id="{CD8C79DE-888E-4CE9-8E6F-9DA7664FE19C}" type="slidenum">
              <a:rPr lang="en-IN" smtClean="0"/>
              <a:pPr algn="ctr"/>
              <a:t>‹#›</a:t>
            </a:fld>
            <a:r>
              <a:rPr lang="en-IN"/>
              <a:t> of 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3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7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360" name="Google Shape;360;p37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ooter Placeholder 4">
            <a:extLst>
              <a:ext uri="{FF2B5EF4-FFF2-40B4-BE49-F238E27FC236}">
                <a16:creationId xmlns="" xmlns:a16="http://schemas.microsoft.com/office/drawing/2014/main" id="{A8758CF0-2AA3-6BF3-EA1E-D70DDA267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6265" y="4838337"/>
            <a:ext cx="4114800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434343"/>
                </a:solidFill>
                <a:latin typeface="Anaheim"/>
              </a:defRPr>
            </a:lvl1pPr>
          </a:lstStyle>
          <a:p>
            <a:r>
              <a:rPr lang="en-US"/>
              <a:t>Team 1 | MIS 6382 – OOPS in Python | Fall 2023</a:t>
            </a:r>
            <a:endParaRPr lang="nl-NL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D075DFB0-1ECE-183A-721E-6842828B1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17335" y="4838337"/>
            <a:ext cx="660400" cy="187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434343"/>
                </a:solidFill>
                <a:latin typeface="Anaheim"/>
              </a:defRPr>
            </a:lvl1pPr>
          </a:lstStyle>
          <a:p>
            <a:pPr algn="ctr"/>
            <a:fld id="{CD8C79DE-888E-4CE9-8E6F-9DA7664FE19C}" type="slidenum">
              <a:rPr lang="en-IN" smtClean="0"/>
              <a:pPr algn="ctr"/>
              <a:t>‹#›</a:t>
            </a:fld>
            <a:r>
              <a:rPr lang="en-IN"/>
              <a:t> of 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/>
          <p:nvPr/>
        </p:nvSpPr>
        <p:spPr>
          <a:xfrm>
            <a:off x="4572000" y="0"/>
            <a:ext cx="4648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728750" y="1098725"/>
            <a:ext cx="279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728732" y="574925"/>
            <a:ext cx="250800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2"/>
          </p:nvPr>
        </p:nvSpPr>
        <p:spPr>
          <a:xfrm>
            <a:off x="5623797" y="3070400"/>
            <a:ext cx="2798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title" idx="3"/>
          </p:nvPr>
        </p:nvSpPr>
        <p:spPr>
          <a:xfrm>
            <a:off x="5913894" y="4249500"/>
            <a:ext cx="2508000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14" name="Google Shape;214;p25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215" name="Google Shape;215;p25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ooter Placeholder 4">
            <a:extLst>
              <a:ext uri="{FF2B5EF4-FFF2-40B4-BE49-F238E27FC236}">
                <a16:creationId xmlns="" xmlns:a16="http://schemas.microsoft.com/office/drawing/2014/main" id="{D367C124-57B3-843F-6490-8414C1FB00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6265" y="4838337"/>
            <a:ext cx="4114800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434343"/>
                </a:solidFill>
                <a:latin typeface="Anaheim"/>
              </a:defRPr>
            </a:lvl1pPr>
          </a:lstStyle>
          <a:p>
            <a:r>
              <a:rPr lang="en-US"/>
              <a:t>Team 1 | MIS 6382 – OOPS in Python | Fall 2023</a:t>
            </a:r>
            <a:endParaRPr lang="nl-NL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89362A9-7300-4CD1-0601-D6336D0B8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17335" y="4838337"/>
            <a:ext cx="660400" cy="187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Anaheim"/>
              </a:defRPr>
            </a:lvl1pPr>
          </a:lstStyle>
          <a:p>
            <a:pPr algn="ctr"/>
            <a:fld id="{CD8C79DE-888E-4CE9-8E6F-9DA7664FE19C}" type="slidenum">
              <a:rPr lang="en-IN" smtClean="0"/>
              <a:pPr algn="ctr"/>
              <a:t>‹#›</a:t>
            </a:fld>
            <a:r>
              <a:rPr lang="en-IN"/>
              <a:t> of 10</a:t>
            </a:r>
          </a:p>
        </p:txBody>
      </p:sp>
    </p:spTree>
    <p:extLst>
      <p:ext uri="{BB962C8B-B14F-4D97-AF65-F5344CB8AC3E}">
        <p14:creationId xmlns="" xmlns:p14="http://schemas.microsoft.com/office/powerpoint/2010/main" val="12510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3" r:id="rId2"/>
    <p:sldLayoutId id="2147483688" r:id="rId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>
            <a:spLocks noGrp="1"/>
          </p:cNvSpPr>
          <p:nvPr>
            <p:ph type="ctrTitle"/>
          </p:nvPr>
        </p:nvSpPr>
        <p:spPr>
          <a:xfrm flipH="1">
            <a:off x="415317" y="1836419"/>
            <a:ext cx="4114799" cy="2765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 b="0">
                <a:solidFill>
                  <a:schemeClr val="lt1"/>
                </a:solidFill>
                <a:highlight>
                  <a:schemeClr val="lt2"/>
                </a:highlight>
                <a:latin typeface="Anton"/>
                <a:ea typeface="Anton"/>
                <a:cs typeface="Anton"/>
                <a:sym typeface="Anton"/>
              </a:rPr>
              <a:t>Exploring School Applications Data –</a:t>
            </a:r>
            <a:br>
              <a:rPr lang="en-US" sz="3150" b="0">
                <a:solidFill>
                  <a:schemeClr val="lt1"/>
                </a:solidFill>
                <a:highlight>
                  <a:schemeClr val="lt2"/>
                </a:highlight>
                <a:latin typeface="Anton"/>
                <a:ea typeface="Anton"/>
                <a:cs typeface="Anton"/>
                <a:sym typeface="Anton"/>
              </a:rPr>
            </a:br>
            <a:r>
              <a:rPr lang="en" sz="3150">
                <a:solidFill>
                  <a:schemeClr val="lt1"/>
                </a:solidFill>
                <a:highlight>
                  <a:schemeClr val="lt2"/>
                </a:highlight>
                <a:latin typeface="Anton"/>
                <a:ea typeface="Anton"/>
                <a:cs typeface="Anton"/>
                <a:sym typeface="Anton"/>
              </a:rPr>
              <a:t>Trend Analysis</a:t>
            </a:r>
            <a:endParaRPr sz="3150">
              <a:solidFill>
                <a:schemeClr val="lt1"/>
              </a:solidFill>
              <a:highlight>
                <a:schemeClr val="lt2"/>
              </a:highlight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9" name="Google Shape;389;p42"/>
          <p:cNvSpPr/>
          <p:nvPr/>
        </p:nvSpPr>
        <p:spPr>
          <a:xfrm>
            <a:off x="7253911" y="1327596"/>
            <a:ext cx="198000" cy="1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7580361" y="1327596"/>
            <a:ext cx="198000" cy="1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2"/>
          <p:cNvSpPr/>
          <p:nvPr/>
        </p:nvSpPr>
        <p:spPr>
          <a:xfrm>
            <a:off x="7906811" y="1327596"/>
            <a:ext cx="198000" cy="19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3" name="Google Shape;393;p42"/>
          <p:cNvPicPr preferRelativeResize="0"/>
          <p:nvPr/>
        </p:nvPicPr>
        <p:blipFill rotWithShape="1">
          <a:blip r:embed="rId3">
            <a:alphaModFix/>
          </a:blip>
          <a:srcRect l="42779" t="6693" r="44094" b="81710"/>
          <a:stretch/>
        </p:blipFill>
        <p:spPr>
          <a:xfrm rot="10800000" flipH="1">
            <a:off x="4657963" y="889263"/>
            <a:ext cx="574401" cy="507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6C9BF01-433E-EA98-8766-7118B55AA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1 | MIS 6382 – OOPS in Python | Fall 2023</a:t>
            </a:r>
            <a:endParaRPr lang="nl-NL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68C84FD5-5B0D-8D10-924F-D66E37B06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D8C79DE-888E-4CE9-8E6F-9DA7664FE19C}" type="slidenum">
              <a:rPr lang="en-IN" smtClean="0"/>
              <a:pPr algn="ctr"/>
              <a:t>1</a:t>
            </a:fld>
            <a:r>
              <a:rPr lang="en-IN"/>
              <a:t> of 10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F0740376-FE50-A59C-371C-3CA1623AC666}"/>
              </a:ext>
            </a:extLst>
          </p:cNvPr>
          <p:cNvSpPr/>
          <p:nvPr/>
        </p:nvSpPr>
        <p:spPr>
          <a:xfrm>
            <a:off x="4657963" y="1836420"/>
            <a:ext cx="3757912" cy="2765580"/>
          </a:xfrm>
          <a:prstGeom prst="roundRect">
            <a:avLst>
              <a:gd name="adj" fmla="val 5840"/>
            </a:avLst>
          </a:prstGeom>
          <a:solidFill>
            <a:schemeClr val="tx1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tIns="0" bIns="0" rtlCol="0" anchor="t"/>
          <a:lstStyle/>
          <a:p>
            <a:pPr>
              <a:buClrTx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naheim"/>
              </a:rPr>
              <a:t>Our Team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naheim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3663F026-C917-F0E7-81A1-E98C005F2112}"/>
              </a:ext>
            </a:extLst>
          </p:cNvPr>
          <p:cNvSpPr/>
          <p:nvPr/>
        </p:nvSpPr>
        <p:spPr>
          <a:xfrm>
            <a:off x="6592143" y="4176851"/>
            <a:ext cx="1395654" cy="259789"/>
          </a:xfrm>
          <a:prstGeom prst="rect">
            <a:avLst/>
          </a:prstGeom>
          <a:solidFill>
            <a:srgbClr val="FDFDF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aheim"/>
                <a:ea typeface="Verdana" panose="020B0604030504040204" pitchFamily="34" charset="0"/>
                <a:cs typeface="Angsana New"/>
              </a:rPr>
              <a:t>Adithyaa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aheim"/>
                <a:ea typeface="Verdana" panose="020B0604030504040204" pitchFamily="34" charset="0"/>
                <a:cs typeface="Angsana New"/>
              </a:rPr>
              <a:t>Mugandagiri Anand</a:t>
            </a: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aheim"/>
              <a:ea typeface="Verdana" panose="020B0604030504040204" pitchFamily="34" charset="0"/>
              <a:cs typeface="Angsana New" panose="020B0502040204020203" pitchFamily="18" charset="-34"/>
            </a:endParaRPr>
          </a:p>
        </p:txBody>
      </p:sp>
      <p:pic>
        <p:nvPicPr>
          <p:cNvPr id="10" name="Picture 8" descr="profile image">
            <a:extLst>
              <a:ext uri="{FF2B5EF4-FFF2-40B4-BE49-F238E27FC236}">
                <a16:creationId xmlns="" xmlns:a16="http://schemas.microsoft.com/office/drawing/2014/main" id="{5C4CA3F3-798B-0C97-6AD5-4068B18C5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81" y="3344842"/>
            <a:ext cx="756498" cy="756498"/>
          </a:xfrm>
          <a:prstGeom prst="roundRect">
            <a:avLst>
              <a:gd name="adj" fmla="val 5000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E43C60C-CFEE-FE79-D0FD-7B3D306457E8}"/>
              </a:ext>
            </a:extLst>
          </p:cNvPr>
          <p:cNvSpPr/>
          <p:nvPr/>
        </p:nvSpPr>
        <p:spPr>
          <a:xfrm>
            <a:off x="5086041" y="4176851"/>
            <a:ext cx="1395654" cy="259789"/>
          </a:xfrm>
          <a:prstGeom prst="rect">
            <a:avLst/>
          </a:prstGeom>
          <a:solidFill>
            <a:srgbClr val="FDFDF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buClrTx/>
              <a:defRPr/>
            </a:pPr>
            <a:r>
              <a:rPr lang="en-IN" sz="900" kern="1200">
                <a:latin typeface="Anaheim"/>
                <a:ea typeface="Verdana"/>
                <a:cs typeface="Angsana New"/>
              </a:rPr>
              <a:t>Vikram Ramanathan</a:t>
            </a:r>
            <a:endParaRPr lang="en-US" sz="900">
              <a:latin typeface="Anaheim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69C38833-58EC-FD2F-7A52-6C36D4B47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525" t="20345" r="40105" b="53882"/>
          <a:stretch/>
        </p:blipFill>
        <p:spPr bwMode="auto">
          <a:xfrm>
            <a:off x="5408326" y="3344842"/>
            <a:ext cx="753380" cy="753261"/>
          </a:xfrm>
          <a:prstGeom prst="roundRect">
            <a:avLst>
              <a:gd name="adj" fmla="val 5000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F1A7C55-A212-D8C0-B1F3-61B92772D0E1}"/>
              </a:ext>
            </a:extLst>
          </p:cNvPr>
          <p:cNvSpPr/>
          <p:nvPr/>
        </p:nvSpPr>
        <p:spPr>
          <a:xfrm>
            <a:off x="5086041" y="2965606"/>
            <a:ext cx="1395654" cy="259789"/>
          </a:xfrm>
          <a:prstGeom prst="rect">
            <a:avLst/>
          </a:prstGeom>
          <a:solidFill>
            <a:srgbClr val="FDFDF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rtlCol="0" anchor="ctr"/>
          <a:lstStyle/>
          <a:p>
            <a:pPr algn="ctr">
              <a:buClrTx/>
              <a:defRPr/>
            </a:pPr>
            <a:r>
              <a:rPr lang="en-IN" sz="900" kern="1200">
                <a:latin typeface="Anaheim"/>
                <a:ea typeface="Verdana"/>
                <a:cs typeface="Angsana New"/>
              </a:rPr>
              <a:t>Saurabh </a:t>
            </a:r>
            <a:r>
              <a:rPr lang="en-IN" sz="900" kern="1200" err="1">
                <a:latin typeface="Anaheim"/>
                <a:ea typeface="Verdana"/>
                <a:cs typeface="Angsana New"/>
              </a:rPr>
              <a:t>Kahulkar</a:t>
            </a:r>
            <a:endParaRPr lang="en-US" sz="900">
              <a:latin typeface="Anaheim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1D751584-ECF1-F0AA-73ED-562952118B6F}"/>
              </a:ext>
            </a:extLst>
          </p:cNvPr>
          <p:cNvSpPr/>
          <p:nvPr/>
        </p:nvSpPr>
        <p:spPr>
          <a:xfrm>
            <a:off x="5408326" y="2133598"/>
            <a:ext cx="758952" cy="758952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5" name="Google Shape;395;p42"/>
          <p:cNvPicPr preferRelativeResize="0"/>
          <p:nvPr/>
        </p:nvPicPr>
        <p:blipFill rotWithShape="1">
          <a:blip r:embed="rId3">
            <a:alphaModFix/>
          </a:blip>
          <a:srcRect l="47142" t="6693" r="44094" b="81710"/>
          <a:stretch/>
        </p:blipFill>
        <p:spPr>
          <a:xfrm rot="10800000" flipH="1">
            <a:off x="7279123" y="2020951"/>
            <a:ext cx="383475" cy="5074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6CC843F-546A-78E9-EE91-E66B92F717F0}"/>
              </a:ext>
            </a:extLst>
          </p:cNvPr>
          <p:cNvSpPr/>
          <p:nvPr/>
        </p:nvSpPr>
        <p:spPr>
          <a:xfrm>
            <a:off x="6591700" y="2965606"/>
            <a:ext cx="1395654" cy="259789"/>
          </a:xfrm>
          <a:prstGeom prst="rect">
            <a:avLst/>
          </a:prstGeom>
          <a:solidFill>
            <a:srgbClr val="FDFDF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aheim"/>
                <a:ea typeface="Verdana" panose="020B0604030504040204" pitchFamily="34" charset="0"/>
                <a:cs typeface="Angsana New"/>
              </a:rPr>
              <a:t>Veenasree</a:t>
            </a:r>
            <a:r>
              <a:rPr kumimoji="0" lang="en-I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aheim"/>
                <a:ea typeface="Verdana" panose="020B0604030504040204" pitchFamily="34" charset="0"/>
                <a:cs typeface="Angsana New"/>
              </a:rPr>
              <a:t> </a:t>
            </a:r>
            <a:r>
              <a:rPr kumimoji="0" lang="en-IN" sz="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aheim"/>
                <a:ea typeface="Verdana" panose="020B0604030504040204" pitchFamily="34" charset="0"/>
                <a:cs typeface="Angsana New"/>
              </a:rPr>
              <a:t>Ramisetty</a:t>
            </a: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aheim"/>
              <a:ea typeface="Verdana" panose="020B0604030504040204" pitchFamily="34" charset="0"/>
              <a:cs typeface="Angsana New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158D4C1-C268-A7FB-DF66-B3FA9566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81" y="2133598"/>
            <a:ext cx="758952" cy="758952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bject Oriented Programming With Python - AYC Logic">
            <a:extLst>
              <a:ext uri="{FF2B5EF4-FFF2-40B4-BE49-F238E27FC236}">
                <a16:creationId xmlns="" xmlns:a16="http://schemas.microsoft.com/office/drawing/2014/main" id="{3395D9C9-4632-AC03-4040-83376F48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9" y="589473"/>
            <a:ext cx="2999070" cy="1112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630612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98;p58">
            <a:extLst>
              <a:ext uri="{FF2B5EF4-FFF2-40B4-BE49-F238E27FC236}">
                <a16:creationId xmlns="" xmlns:a16="http://schemas.microsoft.com/office/drawing/2014/main" id="{23531C03-70D4-EEC1-B184-13E7F6BD7CF1}"/>
              </a:ext>
            </a:extLst>
          </p:cNvPr>
          <p:cNvSpPr txBox="1">
            <a:spLocks/>
          </p:cNvSpPr>
          <p:nvPr/>
        </p:nvSpPr>
        <p:spPr>
          <a:xfrm>
            <a:off x="344483" y="162775"/>
            <a:ext cx="382170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dirty="0" err="1"/>
              <a:t>Viz</a:t>
            </a:r>
            <a:r>
              <a:rPr lang="en-IN" dirty="0"/>
              <a:t> </a:t>
            </a:r>
            <a:r>
              <a:rPr lang="en-IN" dirty="0" smtClean="0"/>
              <a:t>07-Box Plots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5906738-325B-9BFF-D5E5-EF9139A2D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1 | MIS 6382 – OOPS in Python | Fall 2023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3D34953-02E1-660A-01F1-DC6107E5C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D8C79DE-888E-4CE9-8E6F-9DA7664FE19C}" type="slidenum">
              <a:rPr lang="en-IN" smtClean="0"/>
              <a:pPr algn="ctr"/>
              <a:t>10</a:t>
            </a:fld>
            <a:r>
              <a:rPr lang="en-IN"/>
              <a:t> of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B026E78-51FB-10BF-968A-8A6DE17CD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6" y="1108710"/>
            <a:ext cx="5459637" cy="29260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9D10C0A-9752-C7BD-B458-5C933E285BDA}"/>
              </a:ext>
            </a:extLst>
          </p:cNvPr>
          <p:cNvSpPr/>
          <p:nvPr/>
        </p:nvSpPr>
        <p:spPr>
          <a:xfrm>
            <a:off x="6010031" y="782810"/>
            <a:ext cx="2789486" cy="37900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The boxplot highlights varied tuition fees across schools, with Caltech having the highest median, and Wharton and Yale showing similar median fees.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The interquartile range (IQR) is wide for all, indicating substantial fee diversity within each school.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Caltech exhibits numerous outliers, emphasizing extreme fee variations for some students.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In summary, the boxplot underscores significant tuition fee variability, especially in STEM schools like Caltech, with noteworthy variations within each school.</a:t>
            </a:r>
          </a:p>
        </p:txBody>
      </p:sp>
    </p:spTree>
    <p:extLst>
      <p:ext uri="{BB962C8B-B14F-4D97-AF65-F5344CB8AC3E}">
        <p14:creationId xmlns="" xmlns:p14="http://schemas.microsoft.com/office/powerpoint/2010/main" val="3494288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8"/>
          <p:cNvSpPr txBox="1">
            <a:spLocks noGrp="1"/>
          </p:cNvSpPr>
          <p:nvPr>
            <p:ph type="title"/>
          </p:nvPr>
        </p:nvSpPr>
        <p:spPr>
          <a:xfrm>
            <a:off x="344483" y="162775"/>
            <a:ext cx="3821704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4C81"/>
                </a:solidFill>
                <a:latin typeface="Anton" pitchFamily="2" charset="0"/>
              </a:rPr>
              <a:t>Conclusion</a:t>
            </a:r>
            <a:endParaRPr>
              <a:solidFill>
                <a:srgbClr val="0F4C81"/>
              </a:solidFill>
              <a:latin typeface="Anton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0481F8BD-9416-7411-927D-5F283788DD37}"/>
              </a:ext>
            </a:extLst>
          </p:cNvPr>
          <p:cNvSpPr/>
          <p:nvPr/>
        </p:nvSpPr>
        <p:spPr>
          <a:xfrm>
            <a:off x="508000" y="638366"/>
            <a:ext cx="8128000" cy="3866768"/>
          </a:xfrm>
          <a:prstGeom prst="rect">
            <a:avLst/>
          </a:prstGeom>
          <a:solidFill>
            <a:schemeClr val="accent2">
              <a:lumMod val="9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The dataset indicates consistent high ratings across schools, with varying tuition fees (higher for Wharton, lower for Yale) and generally higher acceptance rates.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Trends in tuition fees suggest a more pronounced decrease in Stem schools.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Additionally, higher acceptance rates are observed in non-STEM schools, particularly Yale, while Wharton remains highly selective.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Most applications prefer non-Stem types, favoring Yale or Wharton.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Overall, the findings offer valuable insights into school characteristics and user preferences.</a:t>
            </a:r>
            <a:endParaRPr kumimoji="0" lang="en-US" sz="120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naheim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D46F62F-2E6B-44A3-7EA8-FA646A2379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Team 1 | MIS 6382 – OOPS in Python | Fall 2023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8BDF41-5C55-9B72-D7CF-5A77181F0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D8C79DE-888E-4CE9-8E6F-9DA7664FE19C}" type="slidenum">
              <a:rPr lang="en-IN" smtClean="0"/>
              <a:pPr algn="ctr"/>
              <a:t>11</a:t>
            </a:fld>
            <a:r>
              <a:rPr lang="en-IN" dirty="0"/>
              <a:t> of </a:t>
            </a:r>
            <a:r>
              <a:rPr lang="en-IN" dirty="0" smtClean="0"/>
              <a:t>12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8;p58">
            <a:extLst>
              <a:ext uri="{FF2B5EF4-FFF2-40B4-BE49-F238E27FC236}">
                <a16:creationId xmlns="" xmlns:a16="http://schemas.microsoft.com/office/drawing/2014/main" id="{D0E53F56-B783-9758-30D9-E8BC07235D07}"/>
              </a:ext>
            </a:extLst>
          </p:cNvPr>
          <p:cNvSpPr txBox="1">
            <a:spLocks/>
          </p:cNvSpPr>
          <p:nvPr/>
        </p:nvSpPr>
        <p:spPr>
          <a:xfrm>
            <a:off x="2661148" y="2144114"/>
            <a:ext cx="3821704" cy="85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IN" sz="4800"/>
              <a:t>Thank you!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3B306AA-228D-35B7-B286-2DB18BD7E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1 | MIS 6382 – OOPS in Python | Fall 2023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A72C6D7-AAC1-2808-F114-00A89DDAF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D8C79DE-888E-4CE9-8E6F-9DA7664FE19C}" type="slidenum">
              <a:rPr lang="en-IN" smtClean="0"/>
              <a:pPr algn="ctr"/>
              <a:t>12</a:t>
            </a:fld>
            <a:r>
              <a:rPr lang="en-IN"/>
              <a:t> of </a:t>
            </a:r>
            <a:r>
              <a:rPr lang="en-IN" smtClean="0"/>
              <a:t>12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54059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98;p58">
            <a:extLst>
              <a:ext uri="{FF2B5EF4-FFF2-40B4-BE49-F238E27FC236}">
                <a16:creationId xmlns="" xmlns:a16="http://schemas.microsoft.com/office/drawing/2014/main" id="{23531C03-70D4-EEC1-B184-13E7F6BD7CF1}"/>
              </a:ext>
            </a:extLst>
          </p:cNvPr>
          <p:cNvSpPr txBox="1">
            <a:spLocks/>
          </p:cNvSpPr>
          <p:nvPr/>
        </p:nvSpPr>
        <p:spPr>
          <a:xfrm>
            <a:off x="344483" y="162775"/>
            <a:ext cx="382170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/>
              <a:t>Agenda</a:t>
            </a:r>
          </a:p>
        </p:txBody>
      </p:sp>
      <p:sp>
        <p:nvSpPr>
          <p:cNvPr id="2" name="Google Shape;431;p45">
            <a:extLst>
              <a:ext uri="{FF2B5EF4-FFF2-40B4-BE49-F238E27FC236}">
                <a16:creationId xmlns="" xmlns:a16="http://schemas.microsoft.com/office/drawing/2014/main" id="{D3DAD101-26B3-1099-1F10-4100ECA51DC8}"/>
              </a:ext>
            </a:extLst>
          </p:cNvPr>
          <p:cNvSpPr txBox="1">
            <a:spLocks/>
          </p:cNvSpPr>
          <p:nvPr/>
        </p:nvSpPr>
        <p:spPr>
          <a:xfrm>
            <a:off x="1935661" y="1028008"/>
            <a:ext cx="6743520" cy="963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>
                <a:solidFill>
                  <a:schemeClr val="tx1">
                    <a:lumMod val="25000"/>
                  </a:schemeClr>
                </a:solidFill>
                <a:latin typeface="Anaheim"/>
              </a:rPr>
              <a:t>Project Overview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DC49E4A8-ECA0-13DD-3A22-231553C66556}"/>
              </a:ext>
            </a:extLst>
          </p:cNvPr>
          <p:cNvCxnSpPr>
            <a:cxnSpLocks/>
          </p:cNvCxnSpPr>
          <p:nvPr/>
        </p:nvCxnSpPr>
        <p:spPr>
          <a:xfrm>
            <a:off x="465001" y="2126046"/>
            <a:ext cx="8213999" cy="0"/>
          </a:xfrm>
          <a:prstGeom prst="line">
            <a:avLst/>
          </a:prstGeom>
          <a:ln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431;p45">
            <a:extLst>
              <a:ext uri="{FF2B5EF4-FFF2-40B4-BE49-F238E27FC236}">
                <a16:creationId xmlns="" xmlns:a16="http://schemas.microsoft.com/office/drawing/2014/main" id="{5A6DE3A1-2D45-C760-F7D6-58B45665EFDE}"/>
              </a:ext>
            </a:extLst>
          </p:cNvPr>
          <p:cNvSpPr txBox="1">
            <a:spLocks/>
          </p:cNvSpPr>
          <p:nvPr/>
        </p:nvSpPr>
        <p:spPr>
          <a:xfrm>
            <a:off x="1935480" y="2257180"/>
            <a:ext cx="6743520" cy="963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3F3F3">
                    <a:lumMod val="25000"/>
                  </a:srgbClr>
                </a:solidFill>
                <a:effectLst/>
                <a:uLnTx/>
                <a:uFillTx/>
                <a:latin typeface="Anaheim"/>
                <a:sym typeface="Arial"/>
              </a:rPr>
              <a:t>Trend in the data and visualization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3F3F3">
                  <a:lumMod val="25000"/>
                </a:srgbClr>
              </a:solidFill>
              <a:effectLst/>
              <a:uLnTx/>
              <a:uFillTx/>
              <a:latin typeface="Anaheim"/>
              <a:sym typeface="Arial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B7B24D2-8BC9-28F9-4043-B98D177BF00E}"/>
              </a:ext>
            </a:extLst>
          </p:cNvPr>
          <p:cNvCxnSpPr>
            <a:cxnSpLocks/>
          </p:cNvCxnSpPr>
          <p:nvPr/>
        </p:nvCxnSpPr>
        <p:spPr>
          <a:xfrm>
            <a:off x="465001" y="3361038"/>
            <a:ext cx="8213999" cy="0"/>
          </a:xfrm>
          <a:prstGeom prst="line">
            <a:avLst/>
          </a:prstGeom>
          <a:ln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431;p45">
            <a:extLst>
              <a:ext uri="{FF2B5EF4-FFF2-40B4-BE49-F238E27FC236}">
                <a16:creationId xmlns="" xmlns:a16="http://schemas.microsoft.com/office/drawing/2014/main" id="{211659EA-E521-0EF2-63E5-A35C1DBDFA54}"/>
              </a:ext>
            </a:extLst>
          </p:cNvPr>
          <p:cNvSpPr txBox="1">
            <a:spLocks/>
          </p:cNvSpPr>
          <p:nvPr/>
        </p:nvSpPr>
        <p:spPr>
          <a:xfrm>
            <a:off x="1935480" y="3492172"/>
            <a:ext cx="6743520" cy="9636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>
                <a:solidFill>
                  <a:schemeClr val="tx1">
                    <a:lumMod val="25000"/>
                  </a:schemeClr>
                </a:solidFill>
                <a:latin typeface="Anaheim"/>
              </a:rPr>
              <a:t>Conclusion</a:t>
            </a:r>
          </a:p>
        </p:txBody>
      </p:sp>
      <p:sp>
        <p:nvSpPr>
          <p:cNvPr id="38" name="Google Shape;464;p45">
            <a:extLst>
              <a:ext uri="{FF2B5EF4-FFF2-40B4-BE49-F238E27FC236}">
                <a16:creationId xmlns="" xmlns:a16="http://schemas.microsoft.com/office/drawing/2014/main" id="{9F6BABB3-428D-A152-1D93-93EC3D3C1A5F}"/>
              </a:ext>
            </a:extLst>
          </p:cNvPr>
          <p:cNvSpPr txBox="1">
            <a:spLocks/>
          </p:cNvSpPr>
          <p:nvPr/>
        </p:nvSpPr>
        <p:spPr>
          <a:xfrm>
            <a:off x="465236" y="1038880"/>
            <a:ext cx="1317844" cy="95275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rgbClr val="FFFFFF"/>
                </a:solidFill>
                <a:latin typeface="Anahe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01</a:t>
            </a:r>
          </a:p>
        </p:txBody>
      </p:sp>
      <p:sp>
        <p:nvSpPr>
          <p:cNvPr id="12" name="Google Shape;464;p45">
            <a:extLst>
              <a:ext uri="{FF2B5EF4-FFF2-40B4-BE49-F238E27FC236}">
                <a16:creationId xmlns="" xmlns:a16="http://schemas.microsoft.com/office/drawing/2014/main" id="{64C80FBE-79D5-CD88-604F-31E3B85F9323}"/>
              </a:ext>
            </a:extLst>
          </p:cNvPr>
          <p:cNvSpPr txBox="1">
            <a:spLocks/>
          </p:cNvSpPr>
          <p:nvPr/>
        </p:nvSpPr>
        <p:spPr>
          <a:xfrm>
            <a:off x="464821" y="2268052"/>
            <a:ext cx="1317844" cy="95275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rgbClr val="FFFFFF"/>
                </a:solidFill>
                <a:latin typeface="Anahe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16" name="Google Shape;464;p45">
            <a:extLst>
              <a:ext uri="{FF2B5EF4-FFF2-40B4-BE49-F238E27FC236}">
                <a16:creationId xmlns="" xmlns:a16="http://schemas.microsoft.com/office/drawing/2014/main" id="{8511ECFA-08D9-AD73-4413-3350C8931588}"/>
              </a:ext>
            </a:extLst>
          </p:cNvPr>
          <p:cNvSpPr txBox="1">
            <a:spLocks/>
          </p:cNvSpPr>
          <p:nvPr/>
        </p:nvSpPr>
        <p:spPr>
          <a:xfrm>
            <a:off x="464821" y="3503044"/>
            <a:ext cx="1317844" cy="95275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rgbClr val="FFFFFF"/>
                </a:solidFill>
                <a:latin typeface="Anahe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47311774-7945-6174-A2BE-1B51786D5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1 | MIS 6382 – OOPS in Python | Fall 2023</a:t>
            </a:r>
            <a:endParaRPr lang="nl-NL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375B3AF3-7E7A-CA73-6ABE-52E8D55DB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D8C79DE-888E-4CE9-8E6F-9DA7664FE19C}" type="slidenum">
              <a:rPr lang="en-IN" smtClean="0"/>
              <a:pPr algn="ctr"/>
              <a:t>2</a:t>
            </a:fld>
            <a:r>
              <a:rPr lang="en-IN"/>
              <a:t> of 10</a:t>
            </a:r>
          </a:p>
        </p:txBody>
      </p:sp>
    </p:spTree>
    <p:extLst>
      <p:ext uri="{BB962C8B-B14F-4D97-AF65-F5344CB8AC3E}">
        <p14:creationId xmlns="" xmlns:p14="http://schemas.microsoft.com/office/powerpoint/2010/main" val="16291744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8"/>
          <p:cNvSpPr txBox="1">
            <a:spLocks noGrp="1"/>
          </p:cNvSpPr>
          <p:nvPr>
            <p:ph type="title"/>
          </p:nvPr>
        </p:nvSpPr>
        <p:spPr>
          <a:xfrm>
            <a:off x="344483" y="162775"/>
            <a:ext cx="3821704" cy="3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4C81"/>
                </a:solidFill>
                <a:latin typeface="Anton" pitchFamily="2" charset="0"/>
              </a:rPr>
              <a:t>Project - </a:t>
            </a:r>
            <a:r>
              <a:rPr lang="en-US" sz="1600">
                <a:solidFill>
                  <a:srgbClr val="0F4C81"/>
                </a:solidFill>
                <a:latin typeface="Anton" pitchFamily="2" charset="0"/>
              </a:rPr>
              <a:t>Exploring School Applications Data</a:t>
            </a:r>
            <a:endParaRPr sz="1600">
              <a:solidFill>
                <a:srgbClr val="0F4C81"/>
              </a:solidFill>
              <a:latin typeface="Anton" pitchFamily="2" charset="0"/>
            </a:endParaRPr>
          </a:p>
        </p:txBody>
      </p:sp>
      <p:sp>
        <p:nvSpPr>
          <p:cNvPr id="52" name="Google Shape;1317;p49">
            <a:extLst>
              <a:ext uri="{FF2B5EF4-FFF2-40B4-BE49-F238E27FC236}">
                <a16:creationId xmlns="" xmlns:a16="http://schemas.microsoft.com/office/drawing/2014/main" id="{1B48CE4E-466D-3330-D86C-5C4F76FBA341}"/>
              </a:ext>
            </a:extLst>
          </p:cNvPr>
          <p:cNvSpPr/>
          <p:nvPr/>
        </p:nvSpPr>
        <p:spPr>
          <a:xfrm>
            <a:off x="5001812" y="4115938"/>
            <a:ext cx="3795463" cy="5367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ea typeface="Yeseva One"/>
                <a:cs typeface="Yeseva One"/>
                <a:sym typeface="Yeseva One"/>
              </a:rPr>
              <a:t>As we embark on this exploration, we aim to uncover interesting patterns and trends within the world of school applications. Let's dive in!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9CD20E19-64D1-1699-879B-5719358E19AF}"/>
              </a:ext>
            </a:extLst>
          </p:cNvPr>
          <p:cNvSpPr/>
          <p:nvPr/>
        </p:nvSpPr>
        <p:spPr>
          <a:xfrm>
            <a:off x="5001811" y="624244"/>
            <a:ext cx="2032651" cy="312825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Key Variables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D46F62F-2E6B-44A3-7EA8-FA646A2379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Team 1 | MIS 6382 – OOPS in Python | Fall 2023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8BDF41-5C55-9B72-D7CF-5A77181F0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D8C79DE-888E-4CE9-8E6F-9DA7664FE19C}" type="slidenum">
              <a:rPr lang="en-IN" smtClean="0"/>
              <a:pPr algn="ctr"/>
              <a:t>3</a:t>
            </a:fld>
            <a:r>
              <a:rPr lang="en-IN"/>
              <a:t> of 10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0481F8BD-9416-7411-927D-5F283788DD37}"/>
              </a:ext>
            </a:extLst>
          </p:cNvPr>
          <p:cNvSpPr/>
          <p:nvPr/>
        </p:nvSpPr>
        <p:spPr>
          <a:xfrm>
            <a:off x="1319515" y="633456"/>
            <a:ext cx="2893756" cy="853549"/>
          </a:xfrm>
          <a:prstGeom prst="rect">
            <a:avLst/>
          </a:prstGeom>
          <a:solidFill>
            <a:schemeClr val="accent2">
              <a:lumMod val="9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Implement OOPS, understand and cleanup the data to solve </a:t>
            </a: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for missing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values in the dataset for producing visualizations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naheim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DA22CBA3-934F-CD23-5247-172E0C7750E7}"/>
              </a:ext>
            </a:extLst>
          </p:cNvPr>
          <p:cNvSpPr/>
          <p:nvPr/>
        </p:nvSpPr>
        <p:spPr>
          <a:xfrm>
            <a:off x="242530" y="624244"/>
            <a:ext cx="1005840" cy="853549"/>
          </a:xfrm>
          <a:prstGeom prst="rect">
            <a:avLst/>
          </a:prstGeom>
          <a:solidFill>
            <a:srgbClr val="43434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Overview: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6281201-B766-97EE-ED6A-A59B3625DB7C}"/>
              </a:ext>
            </a:extLst>
          </p:cNvPr>
          <p:cNvSpPr/>
          <p:nvPr/>
        </p:nvSpPr>
        <p:spPr>
          <a:xfrm>
            <a:off x="1319513" y="1566774"/>
            <a:ext cx="2893756" cy="1205022"/>
          </a:xfrm>
          <a:prstGeom prst="rect">
            <a:avLst/>
          </a:prstGeom>
          <a:solidFill>
            <a:schemeClr val="accent2">
              <a:lumMod val="9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434343"/>
                </a:solidFill>
                <a:latin typeface="Anaheim"/>
              </a:rPr>
              <a:t>Understanding trends in school applications that can offer valuable insights into education.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naheim"/>
              <a:ea typeface="+mn-ea"/>
              <a:cs typeface="+mn-cs"/>
            </a:endParaRPr>
          </a:p>
          <a:p>
            <a:pPr marL="171450" lvl="0" indent="-17145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434343"/>
                </a:solidFill>
                <a:latin typeface="Anaheim"/>
              </a:rPr>
              <a:t>Understanding data and using necessary techniques to generate visualizations.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Anaheim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9D3AA2B-DD0A-E822-7DE3-A3527DD3317E}"/>
              </a:ext>
            </a:extLst>
          </p:cNvPr>
          <p:cNvSpPr/>
          <p:nvPr/>
        </p:nvSpPr>
        <p:spPr>
          <a:xfrm>
            <a:off x="249382" y="1557562"/>
            <a:ext cx="1032163" cy="1205022"/>
          </a:xfrm>
          <a:prstGeom prst="rect">
            <a:avLst/>
          </a:prstGeom>
          <a:solidFill>
            <a:srgbClr val="43434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Significance: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2415AEF-D648-E392-884F-C659D0F536D6}"/>
              </a:ext>
            </a:extLst>
          </p:cNvPr>
          <p:cNvSpPr/>
          <p:nvPr/>
        </p:nvSpPr>
        <p:spPr>
          <a:xfrm>
            <a:off x="242528" y="2805345"/>
            <a:ext cx="2286000" cy="3112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0F4C81"/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End Objective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8B402A9-1A4E-3B54-0618-C07AC7FFD7BC}"/>
              </a:ext>
            </a:extLst>
          </p:cNvPr>
          <p:cNvSpPr/>
          <p:nvPr/>
        </p:nvSpPr>
        <p:spPr>
          <a:xfrm>
            <a:off x="764346" y="3185029"/>
            <a:ext cx="3542441" cy="473004"/>
          </a:xfrm>
          <a:prstGeom prst="rect">
            <a:avLst/>
          </a:prstGeom>
          <a:solidFill>
            <a:srgbClr val="C5D8E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Base data clean up and transformation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Anaheim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EDBD4DF-DB09-76D6-BDCE-63CCCF459AB9}"/>
              </a:ext>
            </a:extLst>
          </p:cNvPr>
          <p:cNvSpPr/>
          <p:nvPr/>
        </p:nvSpPr>
        <p:spPr>
          <a:xfrm>
            <a:off x="242531" y="3176690"/>
            <a:ext cx="473497" cy="473004"/>
          </a:xfrm>
          <a:prstGeom prst="rect">
            <a:avLst/>
          </a:prstGeom>
          <a:solidFill>
            <a:srgbClr val="0F4C8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35BA8E9-A840-76A6-8423-A59D2E250A81}"/>
              </a:ext>
            </a:extLst>
          </p:cNvPr>
          <p:cNvSpPr/>
          <p:nvPr/>
        </p:nvSpPr>
        <p:spPr>
          <a:xfrm>
            <a:off x="764346" y="3740517"/>
            <a:ext cx="3542441" cy="473004"/>
          </a:xfrm>
          <a:prstGeom prst="rect">
            <a:avLst/>
          </a:prstGeom>
          <a:solidFill>
            <a:srgbClr val="C5D8E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Summarize the main findings from the visualizations.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0E2416-8E8D-2991-3142-84D23207D182}"/>
              </a:ext>
            </a:extLst>
          </p:cNvPr>
          <p:cNvSpPr/>
          <p:nvPr/>
        </p:nvSpPr>
        <p:spPr>
          <a:xfrm>
            <a:off x="242531" y="3732178"/>
            <a:ext cx="473497" cy="473004"/>
          </a:xfrm>
          <a:prstGeom prst="rect">
            <a:avLst/>
          </a:prstGeom>
          <a:solidFill>
            <a:srgbClr val="0F4C8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3D0343C-9EFC-A3C8-6EFD-45AF53CB8883}"/>
              </a:ext>
            </a:extLst>
          </p:cNvPr>
          <p:cNvSpPr/>
          <p:nvPr/>
        </p:nvSpPr>
        <p:spPr>
          <a:xfrm>
            <a:off x="764346" y="4296005"/>
            <a:ext cx="3542441" cy="473004"/>
          </a:xfrm>
          <a:prstGeom prst="rect">
            <a:avLst/>
          </a:prstGeom>
          <a:solidFill>
            <a:srgbClr val="C5D8E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Highlight any significant trends, patterns, or insights.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8A232BB-60C6-AB56-F752-8FC9D8135763}"/>
              </a:ext>
            </a:extLst>
          </p:cNvPr>
          <p:cNvSpPr/>
          <p:nvPr/>
        </p:nvSpPr>
        <p:spPr>
          <a:xfrm>
            <a:off x="242531" y="4287665"/>
            <a:ext cx="473497" cy="473004"/>
          </a:xfrm>
          <a:prstGeom prst="rect">
            <a:avLst/>
          </a:prstGeom>
          <a:solidFill>
            <a:srgbClr val="0F4C8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ea typeface="+mn-ea"/>
                <a:cs typeface="+mn-cs"/>
              </a:rPr>
              <a:t>3</a:t>
            </a:r>
          </a:p>
        </p:txBody>
      </p:sp>
      <p:sp>
        <p:nvSpPr>
          <p:cNvPr id="44" name="Google Shape;1317;p49">
            <a:extLst>
              <a:ext uri="{FF2B5EF4-FFF2-40B4-BE49-F238E27FC236}">
                <a16:creationId xmlns="" xmlns:a16="http://schemas.microsoft.com/office/drawing/2014/main" id="{E9BFED0E-AD1F-1E6E-BCE6-0A6AFC877EE0}"/>
              </a:ext>
            </a:extLst>
          </p:cNvPr>
          <p:cNvSpPr/>
          <p:nvPr/>
        </p:nvSpPr>
        <p:spPr>
          <a:xfrm>
            <a:off x="5001809" y="1041111"/>
            <a:ext cx="1005840" cy="362531"/>
          </a:xfrm>
          <a:prstGeom prst="roundRect">
            <a:avLst>
              <a:gd name="adj" fmla="val 16667"/>
            </a:avLst>
          </a:prstGeom>
          <a:solidFill>
            <a:srgbClr val="98BEE0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effectLst/>
                <a:latin typeface="-apple-system"/>
              </a:rPr>
              <a:t>Date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naheim"/>
              <a:ea typeface="Yeseva One"/>
              <a:cs typeface="Yeseva One"/>
              <a:sym typeface="Yeseva One"/>
            </a:endParaRPr>
          </a:p>
        </p:txBody>
      </p:sp>
      <p:sp>
        <p:nvSpPr>
          <p:cNvPr id="46" name="Google Shape;1317;p49">
            <a:extLst>
              <a:ext uri="{FF2B5EF4-FFF2-40B4-BE49-F238E27FC236}">
                <a16:creationId xmlns="" xmlns:a16="http://schemas.microsoft.com/office/drawing/2014/main" id="{3845426B-7B52-7090-3706-02C73E41CE36}"/>
              </a:ext>
            </a:extLst>
          </p:cNvPr>
          <p:cNvSpPr/>
          <p:nvPr/>
        </p:nvSpPr>
        <p:spPr>
          <a:xfrm>
            <a:off x="5001812" y="1465375"/>
            <a:ext cx="1005840" cy="362531"/>
          </a:xfrm>
          <a:prstGeom prst="roundRect">
            <a:avLst>
              <a:gd name="adj" fmla="val 16667"/>
            </a:avLst>
          </a:prstGeom>
          <a:solidFill>
            <a:srgbClr val="98BEE0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effectLst/>
                <a:latin typeface="-apple-system"/>
              </a:rPr>
              <a:t>Name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naheim"/>
              <a:sym typeface="Yeseva One"/>
            </a:endParaRPr>
          </a:p>
        </p:txBody>
      </p:sp>
      <p:sp>
        <p:nvSpPr>
          <p:cNvPr id="47" name="Google Shape;1317;p49">
            <a:extLst>
              <a:ext uri="{FF2B5EF4-FFF2-40B4-BE49-F238E27FC236}">
                <a16:creationId xmlns="" xmlns:a16="http://schemas.microsoft.com/office/drawing/2014/main" id="{74D28BB9-8353-837F-185F-42A34D1360BC}"/>
              </a:ext>
            </a:extLst>
          </p:cNvPr>
          <p:cNvSpPr/>
          <p:nvPr/>
        </p:nvSpPr>
        <p:spPr>
          <a:xfrm>
            <a:off x="5001813" y="1884911"/>
            <a:ext cx="1005840" cy="362531"/>
          </a:xfrm>
          <a:prstGeom prst="roundRect">
            <a:avLst>
              <a:gd name="adj" fmla="val 16667"/>
            </a:avLst>
          </a:prstGeom>
          <a:solidFill>
            <a:srgbClr val="98BEE0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effectLst/>
                <a:latin typeface="-apple-system"/>
              </a:rPr>
              <a:t>School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naheim"/>
              <a:sym typeface="Yeseva One"/>
            </a:endParaRPr>
          </a:p>
        </p:txBody>
      </p:sp>
      <p:sp>
        <p:nvSpPr>
          <p:cNvPr id="49" name="Google Shape;1317;p49">
            <a:extLst>
              <a:ext uri="{FF2B5EF4-FFF2-40B4-BE49-F238E27FC236}">
                <a16:creationId xmlns="" xmlns:a16="http://schemas.microsoft.com/office/drawing/2014/main" id="{3C0C9DE6-084D-DA2D-D279-91C920C3961E}"/>
              </a:ext>
            </a:extLst>
          </p:cNvPr>
          <p:cNvSpPr/>
          <p:nvPr/>
        </p:nvSpPr>
        <p:spPr>
          <a:xfrm>
            <a:off x="5001811" y="2304446"/>
            <a:ext cx="1005840" cy="362531"/>
          </a:xfrm>
          <a:prstGeom prst="roundRect">
            <a:avLst>
              <a:gd name="adj" fmla="val 16667"/>
            </a:avLst>
          </a:prstGeom>
          <a:solidFill>
            <a:srgbClr val="98BEE0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effectLst/>
                <a:latin typeface="-apple-system"/>
              </a:rPr>
              <a:t>Type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naheim"/>
              <a:sym typeface="Yeseva One"/>
            </a:endParaRPr>
          </a:p>
        </p:txBody>
      </p:sp>
      <p:sp>
        <p:nvSpPr>
          <p:cNvPr id="26" name="Google Shape;1317;p49">
            <a:extLst>
              <a:ext uri="{FF2B5EF4-FFF2-40B4-BE49-F238E27FC236}">
                <a16:creationId xmlns="" xmlns:a16="http://schemas.microsoft.com/office/drawing/2014/main" id="{A7AE1EAA-A538-5D6D-B7E2-D0F958640B47}"/>
              </a:ext>
            </a:extLst>
          </p:cNvPr>
          <p:cNvSpPr/>
          <p:nvPr/>
        </p:nvSpPr>
        <p:spPr>
          <a:xfrm>
            <a:off x="5001808" y="2728711"/>
            <a:ext cx="1005840" cy="362531"/>
          </a:xfrm>
          <a:prstGeom prst="roundRect">
            <a:avLst>
              <a:gd name="adj" fmla="val 16667"/>
            </a:avLst>
          </a:prstGeom>
          <a:solidFill>
            <a:srgbClr val="98BEE0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effectLst/>
                <a:latin typeface="-apple-system"/>
              </a:rPr>
              <a:t>Ratings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naheim"/>
              <a:sym typeface="Yeseva One"/>
            </a:endParaRPr>
          </a:p>
        </p:txBody>
      </p:sp>
      <p:sp>
        <p:nvSpPr>
          <p:cNvPr id="27" name="Google Shape;1317;p49">
            <a:extLst>
              <a:ext uri="{FF2B5EF4-FFF2-40B4-BE49-F238E27FC236}">
                <a16:creationId xmlns="" xmlns:a16="http://schemas.microsoft.com/office/drawing/2014/main" id="{90EA0AEF-56CC-30D2-302B-E73CD2D46BBD}"/>
              </a:ext>
            </a:extLst>
          </p:cNvPr>
          <p:cNvSpPr/>
          <p:nvPr/>
        </p:nvSpPr>
        <p:spPr>
          <a:xfrm>
            <a:off x="5001809" y="3148246"/>
            <a:ext cx="1005840" cy="362531"/>
          </a:xfrm>
          <a:prstGeom prst="roundRect">
            <a:avLst>
              <a:gd name="adj" fmla="val 16667"/>
            </a:avLst>
          </a:prstGeom>
          <a:solidFill>
            <a:srgbClr val="98BEE0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smtClean="0">
                <a:effectLst/>
                <a:latin typeface="-apple-system"/>
              </a:rPr>
              <a:t>Tuition Fee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naheim"/>
              <a:sym typeface="Yeseva One"/>
            </a:endParaRPr>
          </a:p>
        </p:txBody>
      </p:sp>
      <p:sp>
        <p:nvSpPr>
          <p:cNvPr id="28" name="Google Shape;1317;p49">
            <a:extLst>
              <a:ext uri="{FF2B5EF4-FFF2-40B4-BE49-F238E27FC236}">
                <a16:creationId xmlns="" xmlns:a16="http://schemas.microsoft.com/office/drawing/2014/main" id="{F1D4067A-E2BA-63FA-00BD-9F144D258649}"/>
              </a:ext>
            </a:extLst>
          </p:cNvPr>
          <p:cNvSpPr/>
          <p:nvPr/>
        </p:nvSpPr>
        <p:spPr>
          <a:xfrm>
            <a:off x="5001807" y="3567782"/>
            <a:ext cx="1005840" cy="362531"/>
          </a:xfrm>
          <a:prstGeom prst="roundRect">
            <a:avLst>
              <a:gd name="adj" fmla="val 16667"/>
            </a:avLst>
          </a:prstGeom>
          <a:solidFill>
            <a:srgbClr val="98BEE0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 smtClean="0">
                <a:effectLst/>
                <a:latin typeface="-apple-system"/>
              </a:rPr>
              <a:t>Acceptance Rate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naheim"/>
              <a:sym typeface="Yeseva One"/>
            </a:endParaRPr>
          </a:p>
        </p:txBody>
      </p:sp>
      <p:sp>
        <p:nvSpPr>
          <p:cNvPr id="31" name="Google Shape;1317;p49">
            <a:extLst>
              <a:ext uri="{FF2B5EF4-FFF2-40B4-BE49-F238E27FC236}">
                <a16:creationId xmlns="" xmlns:a16="http://schemas.microsoft.com/office/drawing/2014/main" id="{A0BDC341-A9BF-0320-6218-E15E75B25D3A}"/>
              </a:ext>
            </a:extLst>
          </p:cNvPr>
          <p:cNvSpPr/>
          <p:nvPr/>
        </p:nvSpPr>
        <p:spPr>
          <a:xfrm>
            <a:off x="6120058" y="1041111"/>
            <a:ext cx="2677213" cy="36253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effectLst/>
                <a:latin typeface="-apple-system"/>
              </a:rPr>
              <a:t>The application date</a:t>
            </a:r>
            <a:endParaRPr kumimoji="0" lang="en-US" sz="1100" i="0" u="none" strike="noStrike" kern="0" cap="none" spc="0" normalizeH="0" baseline="0" noProof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naheim"/>
              <a:ea typeface="Yeseva One"/>
              <a:cs typeface="Yeseva One"/>
              <a:sym typeface="Yeseva One"/>
            </a:endParaRPr>
          </a:p>
        </p:txBody>
      </p:sp>
      <p:sp>
        <p:nvSpPr>
          <p:cNvPr id="32" name="Google Shape;1317;p49">
            <a:extLst>
              <a:ext uri="{FF2B5EF4-FFF2-40B4-BE49-F238E27FC236}">
                <a16:creationId xmlns="" xmlns:a16="http://schemas.microsoft.com/office/drawing/2014/main" id="{0717B7E7-BA2C-A0A2-A14F-34B22CF6FA19}"/>
              </a:ext>
            </a:extLst>
          </p:cNvPr>
          <p:cNvSpPr/>
          <p:nvPr/>
        </p:nvSpPr>
        <p:spPr>
          <a:xfrm>
            <a:off x="6120062" y="1465375"/>
            <a:ext cx="2677214" cy="36253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effectLst/>
                <a:latin typeface="-apple-system"/>
              </a:rPr>
              <a:t>Applicant's name</a:t>
            </a:r>
            <a:endParaRPr kumimoji="0" lang="en-US" sz="1100" i="0" u="none" strike="noStrike" kern="0" cap="none" spc="0" normalizeH="0" baseline="0" noProof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naheim"/>
              <a:sym typeface="Yeseva One"/>
            </a:endParaRPr>
          </a:p>
        </p:txBody>
      </p:sp>
      <p:sp>
        <p:nvSpPr>
          <p:cNvPr id="33" name="Google Shape;1317;p49">
            <a:extLst>
              <a:ext uri="{FF2B5EF4-FFF2-40B4-BE49-F238E27FC236}">
                <a16:creationId xmlns="" xmlns:a16="http://schemas.microsoft.com/office/drawing/2014/main" id="{FB7B54C6-9F45-65E9-6B68-67F69A8669F1}"/>
              </a:ext>
            </a:extLst>
          </p:cNvPr>
          <p:cNvSpPr/>
          <p:nvPr/>
        </p:nvSpPr>
        <p:spPr>
          <a:xfrm>
            <a:off x="6120063" y="1884911"/>
            <a:ext cx="2677210" cy="36253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effectLst/>
                <a:latin typeface="-apple-system"/>
              </a:rPr>
              <a:t>The name of the school</a:t>
            </a:r>
            <a:endParaRPr kumimoji="0" lang="en-US" sz="1100" i="0" u="none" strike="noStrike" kern="0" cap="none" spc="0" normalizeH="0" baseline="0" noProof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naheim"/>
              <a:sym typeface="Yeseva One"/>
            </a:endParaRPr>
          </a:p>
        </p:txBody>
      </p:sp>
      <p:sp>
        <p:nvSpPr>
          <p:cNvPr id="34" name="Google Shape;1317;p49">
            <a:extLst>
              <a:ext uri="{FF2B5EF4-FFF2-40B4-BE49-F238E27FC236}">
                <a16:creationId xmlns="" xmlns:a16="http://schemas.microsoft.com/office/drawing/2014/main" id="{1ADD2164-3F00-88F1-B190-DF611DCAA43E}"/>
              </a:ext>
            </a:extLst>
          </p:cNvPr>
          <p:cNvSpPr/>
          <p:nvPr/>
        </p:nvSpPr>
        <p:spPr>
          <a:xfrm>
            <a:off x="6120061" y="2304446"/>
            <a:ext cx="2677209" cy="36253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effectLst/>
                <a:latin typeface="-apple-system"/>
              </a:rPr>
              <a:t>Categorization of schools into Stem and non-Stem</a:t>
            </a:r>
            <a:endParaRPr kumimoji="0" lang="en-US" sz="1100" i="0" u="none" strike="noStrike" kern="0" cap="none" spc="0" normalizeH="0" baseline="0" noProof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naheim"/>
              <a:sym typeface="Yeseva One"/>
            </a:endParaRPr>
          </a:p>
        </p:txBody>
      </p:sp>
      <p:sp>
        <p:nvSpPr>
          <p:cNvPr id="35" name="Google Shape;1317;p49">
            <a:extLst>
              <a:ext uri="{FF2B5EF4-FFF2-40B4-BE49-F238E27FC236}">
                <a16:creationId xmlns="" xmlns:a16="http://schemas.microsoft.com/office/drawing/2014/main" id="{DCBF1221-0337-46A1-EFAC-D3D38BB5129F}"/>
              </a:ext>
            </a:extLst>
          </p:cNvPr>
          <p:cNvSpPr/>
          <p:nvPr/>
        </p:nvSpPr>
        <p:spPr>
          <a:xfrm>
            <a:off x="6120058" y="2728711"/>
            <a:ext cx="2677214" cy="36253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effectLst/>
                <a:latin typeface="-apple-system"/>
              </a:rPr>
              <a:t>Applicants' ratings for the schools</a:t>
            </a:r>
            <a:endParaRPr kumimoji="0" lang="en-US" sz="1100" i="0" u="none" strike="noStrike" kern="0" cap="none" spc="0" normalizeH="0" baseline="0" noProof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naheim"/>
              <a:sym typeface="Yeseva One"/>
            </a:endParaRPr>
          </a:p>
        </p:txBody>
      </p:sp>
      <p:sp>
        <p:nvSpPr>
          <p:cNvPr id="36" name="Google Shape;1317;p49">
            <a:extLst>
              <a:ext uri="{FF2B5EF4-FFF2-40B4-BE49-F238E27FC236}">
                <a16:creationId xmlns="" xmlns:a16="http://schemas.microsoft.com/office/drawing/2014/main" id="{C106C800-F43D-B7D1-09DE-C0102E1106AA}"/>
              </a:ext>
            </a:extLst>
          </p:cNvPr>
          <p:cNvSpPr/>
          <p:nvPr/>
        </p:nvSpPr>
        <p:spPr>
          <a:xfrm>
            <a:off x="6120059" y="3148246"/>
            <a:ext cx="2677210" cy="36253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effectLst/>
                <a:latin typeface="-apple-system"/>
              </a:rPr>
              <a:t>The cost of education in USD</a:t>
            </a:r>
            <a:endParaRPr kumimoji="0" lang="en-US" sz="1100" i="0" u="none" strike="noStrike" kern="0" cap="none" spc="0" normalizeH="0" baseline="0" noProof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naheim"/>
              <a:sym typeface="Yeseva One"/>
            </a:endParaRPr>
          </a:p>
        </p:txBody>
      </p:sp>
      <p:sp>
        <p:nvSpPr>
          <p:cNvPr id="37" name="Google Shape;1317;p49">
            <a:extLst>
              <a:ext uri="{FF2B5EF4-FFF2-40B4-BE49-F238E27FC236}">
                <a16:creationId xmlns="" xmlns:a16="http://schemas.microsoft.com/office/drawing/2014/main" id="{67CD7097-6285-1911-6C62-1C5738D5412B}"/>
              </a:ext>
            </a:extLst>
          </p:cNvPr>
          <p:cNvSpPr/>
          <p:nvPr/>
        </p:nvSpPr>
        <p:spPr>
          <a:xfrm>
            <a:off x="6120057" y="3567782"/>
            <a:ext cx="2677209" cy="36253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effectLst/>
                <a:latin typeface="-apple-system"/>
              </a:rPr>
              <a:t>The likelihood of candidates being accepted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naheim"/>
              <a:sym typeface="Yeseva On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5779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98;p58">
            <a:extLst>
              <a:ext uri="{FF2B5EF4-FFF2-40B4-BE49-F238E27FC236}">
                <a16:creationId xmlns="" xmlns:a16="http://schemas.microsoft.com/office/drawing/2014/main" id="{23531C03-70D4-EEC1-B184-13E7F6BD7CF1}"/>
              </a:ext>
            </a:extLst>
          </p:cNvPr>
          <p:cNvSpPr txBox="1">
            <a:spLocks/>
          </p:cNvSpPr>
          <p:nvPr/>
        </p:nvSpPr>
        <p:spPr>
          <a:xfrm>
            <a:off x="344483" y="162775"/>
            <a:ext cx="382170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dirty="0" err="1"/>
              <a:t>Viz</a:t>
            </a:r>
            <a:r>
              <a:rPr lang="en-IN" dirty="0"/>
              <a:t> </a:t>
            </a:r>
            <a:r>
              <a:rPr lang="en-IN" dirty="0" smtClean="0"/>
              <a:t>01-Scatter Plot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0BBC80-FC61-9A01-03D6-56F7D167E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1 | MIS 6382 – OOPS in Python | Fall 2023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25ABF4-6CC3-3735-7A4A-F4FF7E2C6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D8C79DE-888E-4CE9-8E6F-9DA7664FE19C}" type="slidenum">
              <a:rPr lang="en-IN" smtClean="0"/>
              <a:pPr algn="ctr"/>
              <a:t>4</a:t>
            </a:fld>
            <a:r>
              <a:rPr lang="en-IN"/>
              <a:t> of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E9F2125-C196-A6B9-FFCE-13594A892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3" y="782810"/>
            <a:ext cx="5443640" cy="37900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16333BB-1ACC-D160-C77B-4C8AFCE53D6C}"/>
              </a:ext>
            </a:extLst>
          </p:cNvPr>
          <p:cNvSpPr/>
          <p:nvPr/>
        </p:nvSpPr>
        <p:spPr>
          <a:xfrm>
            <a:off x="6010031" y="782810"/>
            <a:ext cx="2789486" cy="37900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The scatter plot displays '</a:t>
            </a:r>
            <a:r>
              <a:rPr lang="en-US" sz="1100" err="1"/>
              <a:t>tuition_fee</a:t>
            </a:r>
            <a:r>
              <a:rPr lang="en-US" sz="1100"/>
              <a:t>' vs. 'date' for Stem and non-Stem schools, with regression lines.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Stem schools exhibit a pronounced decrease over time, while non-Stem schools show a more moderate trend.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This analysis offers insights into tuition fee dynamics in different school types.</a:t>
            </a:r>
          </a:p>
        </p:txBody>
      </p:sp>
    </p:spTree>
    <p:extLst>
      <p:ext uri="{BB962C8B-B14F-4D97-AF65-F5344CB8AC3E}">
        <p14:creationId xmlns="" xmlns:p14="http://schemas.microsoft.com/office/powerpoint/2010/main" val="2595023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98;p58">
            <a:extLst>
              <a:ext uri="{FF2B5EF4-FFF2-40B4-BE49-F238E27FC236}">
                <a16:creationId xmlns="" xmlns:a16="http://schemas.microsoft.com/office/drawing/2014/main" id="{23531C03-70D4-EEC1-B184-13E7F6BD7CF1}"/>
              </a:ext>
            </a:extLst>
          </p:cNvPr>
          <p:cNvSpPr txBox="1">
            <a:spLocks/>
          </p:cNvSpPr>
          <p:nvPr/>
        </p:nvSpPr>
        <p:spPr>
          <a:xfrm>
            <a:off x="344483" y="162775"/>
            <a:ext cx="382170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dirty="0" err="1"/>
              <a:t>Viz</a:t>
            </a:r>
            <a:r>
              <a:rPr lang="en-IN" dirty="0"/>
              <a:t> </a:t>
            </a:r>
            <a:r>
              <a:rPr lang="en-IN" dirty="0" smtClean="0"/>
              <a:t>02-Pie Chart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86861A1-2C61-AEA3-7822-F48A19774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1 | MIS 6382 – OOPS in Python | Fall 2023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B7708CC-6133-3E9F-89D9-C4C9943CA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D8C79DE-888E-4CE9-8E6F-9DA7664FE19C}" type="slidenum">
              <a:rPr lang="en-IN" smtClean="0"/>
              <a:pPr algn="ctr"/>
              <a:t>5</a:t>
            </a:fld>
            <a:r>
              <a:rPr lang="en-IN"/>
              <a:t> of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7F064D7-A494-FFA0-C65C-EA8C4FD8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6" y="786346"/>
            <a:ext cx="4979458" cy="37860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5E7D441-73EB-F158-3514-AB797AA95B00}"/>
              </a:ext>
            </a:extLst>
          </p:cNvPr>
          <p:cNvSpPr/>
          <p:nvPr/>
        </p:nvSpPr>
        <p:spPr>
          <a:xfrm>
            <a:off x="6010031" y="782810"/>
            <a:ext cx="2789486" cy="37900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The pie chart illustrates the distribution of ratings across different schools, indicating the prevalence of each rating category.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This visualization, along with others, provides insights into the diverse ratings of schools within the dataset.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Notably, approximately 76.5% of applications received a rating of 4 or 5, indicating high regard for all three schools.</a:t>
            </a:r>
          </a:p>
        </p:txBody>
      </p:sp>
    </p:spTree>
    <p:extLst>
      <p:ext uri="{BB962C8B-B14F-4D97-AF65-F5344CB8AC3E}">
        <p14:creationId xmlns="" xmlns:p14="http://schemas.microsoft.com/office/powerpoint/2010/main" val="8383826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98;p58">
            <a:extLst>
              <a:ext uri="{FF2B5EF4-FFF2-40B4-BE49-F238E27FC236}">
                <a16:creationId xmlns="" xmlns:a16="http://schemas.microsoft.com/office/drawing/2014/main" id="{23531C03-70D4-EEC1-B184-13E7F6BD7CF1}"/>
              </a:ext>
            </a:extLst>
          </p:cNvPr>
          <p:cNvSpPr txBox="1">
            <a:spLocks/>
          </p:cNvSpPr>
          <p:nvPr/>
        </p:nvSpPr>
        <p:spPr>
          <a:xfrm>
            <a:off x="344483" y="162775"/>
            <a:ext cx="382170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dirty="0" err="1"/>
              <a:t>Viz</a:t>
            </a:r>
            <a:r>
              <a:rPr lang="en-IN" dirty="0"/>
              <a:t> </a:t>
            </a:r>
            <a:r>
              <a:rPr lang="en-IN" dirty="0" smtClean="0"/>
              <a:t>03-Line Plot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35656B4-F9A4-334D-719E-F180E064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1 | MIS 6382 – OOPS in Python | Fall 2023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58EB44-F2A5-A7A6-D03B-4D08D2B6D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D8C79DE-888E-4CE9-8E6F-9DA7664FE19C}" type="slidenum">
              <a:rPr lang="en-IN" smtClean="0"/>
              <a:pPr algn="ctr"/>
              <a:t>6</a:t>
            </a:fld>
            <a:r>
              <a:rPr lang="en-IN"/>
              <a:t> of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D5E2819-F4F9-3409-2384-66B6449DF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5" y="1145771"/>
            <a:ext cx="5513856" cy="26525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09F507D-139C-33CF-F822-157142854AF5}"/>
              </a:ext>
            </a:extLst>
          </p:cNvPr>
          <p:cNvSpPr/>
          <p:nvPr/>
        </p:nvSpPr>
        <p:spPr>
          <a:xfrm>
            <a:off x="6010031" y="782810"/>
            <a:ext cx="2789486" cy="37900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The subsequent line plot provides a visual representation of the school ratings for the specified institutions.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The Y-axis denotes the school rating, while the X-axis plots the schools.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The visualization indicates that Caltech boasts the highest rating, with Yale following closely behind.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In contrast, Wharton appears to be the least highly rated among the three schools.</a:t>
            </a:r>
          </a:p>
        </p:txBody>
      </p:sp>
    </p:spTree>
    <p:extLst>
      <p:ext uri="{BB962C8B-B14F-4D97-AF65-F5344CB8AC3E}">
        <p14:creationId xmlns="" xmlns:p14="http://schemas.microsoft.com/office/powerpoint/2010/main" val="16934318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98;p58">
            <a:extLst>
              <a:ext uri="{FF2B5EF4-FFF2-40B4-BE49-F238E27FC236}">
                <a16:creationId xmlns="" xmlns:a16="http://schemas.microsoft.com/office/drawing/2014/main" id="{23531C03-70D4-EEC1-B184-13E7F6BD7CF1}"/>
              </a:ext>
            </a:extLst>
          </p:cNvPr>
          <p:cNvSpPr txBox="1">
            <a:spLocks/>
          </p:cNvSpPr>
          <p:nvPr/>
        </p:nvSpPr>
        <p:spPr>
          <a:xfrm>
            <a:off x="344483" y="162775"/>
            <a:ext cx="382170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dirty="0" err="1"/>
              <a:t>Viz</a:t>
            </a:r>
            <a:r>
              <a:rPr lang="en-IN" dirty="0"/>
              <a:t> </a:t>
            </a:r>
            <a:r>
              <a:rPr lang="en-IN" dirty="0" smtClean="0"/>
              <a:t>04-Histogram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7B2C506-9DBA-623F-BCD6-A75B2C8D7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1 | MIS 6382 – OOPS in Python | Fall 2023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12486D-B97E-E749-DBC9-B43B56245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D8C79DE-888E-4CE9-8E6F-9DA7664FE19C}" type="slidenum">
              <a:rPr lang="en-IN" smtClean="0"/>
              <a:pPr algn="ctr"/>
              <a:t>7</a:t>
            </a:fld>
            <a:r>
              <a:rPr lang="en-IN"/>
              <a:t> of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A02B8FF-E386-A072-CBDC-E777A434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85" y="1051562"/>
            <a:ext cx="5368038" cy="3040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1B8D68D-9598-B7EC-CEC3-A02A7A2B25EE}"/>
              </a:ext>
            </a:extLst>
          </p:cNvPr>
          <p:cNvSpPr/>
          <p:nvPr/>
        </p:nvSpPr>
        <p:spPr>
          <a:xfrm>
            <a:off x="6010031" y="782810"/>
            <a:ext cx="2789486" cy="37900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1200"/>
              </a:spcBef>
            </a:pPr>
            <a:r>
              <a:rPr lang="en-US" sz="1100" b="1" dirty="0"/>
              <a:t>Description: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chart is a histogram illustrating the distribution of acceptance rates across school data.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x-axis displays various acceptance rate ranges, while the y-axis represents the frequency of schools within each range.</a:t>
            </a:r>
          </a:p>
          <a:p>
            <a:pPr algn="just">
              <a:spcBef>
                <a:spcPts val="1200"/>
              </a:spcBef>
            </a:pPr>
            <a:r>
              <a:rPr lang="en-US" sz="1100" b="1" dirty="0"/>
              <a:t>Trend Analysis: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histogram, skewed to the left, indicates that a significant number of institutions boast higher acceptance rates.</a:t>
            </a:r>
          </a:p>
        </p:txBody>
      </p:sp>
    </p:spTree>
    <p:extLst>
      <p:ext uri="{BB962C8B-B14F-4D97-AF65-F5344CB8AC3E}">
        <p14:creationId xmlns="" xmlns:p14="http://schemas.microsoft.com/office/powerpoint/2010/main" val="3900048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98;p58">
            <a:extLst>
              <a:ext uri="{FF2B5EF4-FFF2-40B4-BE49-F238E27FC236}">
                <a16:creationId xmlns="" xmlns:a16="http://schemas.microsoft.com/office/drawing/2014/main" id="{23531C03-70D4-EEC1-B184-13E7F6BD7CF1}"/>
              </a:ext>
            </a:extLst>
          </p:cNvPr>
          <p:cNvSpPr txBox="1">
            <a:spLocks/>
          </p:cNvSpPr>
          <p:nvPr/>
        </p:nvSpPr>
        <p:spPr>
          <a:xfrm>
            <a:off x="344483" y="162775"/>
            <a:ext cx="382170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dirty="0" err="1"/>
              <a:t>Viz</a:t>
            </a:r>
            <a:r>
              <a:rPr lang="en-IN" dirty="0"/>
              <a:t> </a:t>
            </a:r>
            <a:r>
              <a:rPr lang="en-IN" dirty="0" smtClean="0"/>
              <a:t>05- Bar Chart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EEDD4AF-40F4-142B-A313-962C0871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1 | MIS 6382 – OOPS in Python | Fall 2023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F6ADB08-4C09-8E89-45F0-DC4287CF6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D8C79DE-888E-4CE9-8E6F-9DA7664FE19C}" type="slidenum">
              <a:rPr lang="en-IN" smtClean="0"/>
              <a:pPr algn="ctr"/>
              <a:t>8</a:t>
            </a:fld>
            <a:r>
              <a:rPr lang="en-IN"/>
              <a:t> of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473AEF6-0773-E7C5-8FC7-8442B4C9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6" y="992569"/>
            <a:ext cx="5426714" cy="3158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82EDEC-E08F-E2A5-4FFB-520CC1075A5C}"/>
              </a:ext>
            </a:extLst>
          </p:cNvPr>
          <p:cNvSpPr/>
          <p:nvPr/>
        </p:nvSpPr>
        <p:spPr>
          <a:xfrm>
            <a:off x="6010031" y="782810"/>
            <a:ext cx="2789486" cy="37900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1200"/>
              </a:spcBef>
            </a:pPr>
            <a:r>
              <a:rPr lang="en-US" sz="1100" b="1" dirty="0"/>
              <a:t>Distribution of Tuition Fees</a:t>
            </a:r>
          </a:p>
          <a:p>
            <a:pPr algn="just">
              <a:spcBef>
                <a:spcPts val="1200"/>
              </a:spcBef>
            </a:pPr>
            <a:r>
              <a:rPr lang="en-US" sz="1100" b="1" dirty="0"/>
              <a:t>Description: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below chart is a bar chart illustrating tuition fees for different schools. Each bar represents a school, and the height of the bar corresponds to the tuition fee</a:t>
            </a:r>
            <a:r>
              <a:rPr lang="en-US" sz="1400" dirty="0"/>
              <a:t>.</a:t>
            </a:r>
          </a:p>
          <a:p>
            <a:pPr algn="just">
              <a:spcBef>
                <a:spcPts val="1200"/>
              </a:spcBef>
            </a:pPr>
            <a:r>
              <a:rPr lang="en-US" sz="1100" b="1" dirty="0"/>
              <a:t>Trend Analysis: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below chart represents higher bar for Wharton, suggests higher tuition fees for Wharton and lower bar for Yale, suggests lower tuition fees for </a:t>
            </a:r>
            <a:r>
              <a:rPr lang="en-US" sz="1100"/>
              <a:t>Yale.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912320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98;p58">
            <a:extLst>
              <a:ext uri="{FF2B5EF4-FFF2-40B4-BE49-F238E27FC236}">
                <a16:creationId xmlns="" xmlns:a16="http://schemas.microsoft.com/office/drawing/2014/main" id="{23531C03-70D4-EEC1-B184-13E7F6BD7CF1}"/>
              </a:ext>
            </a:extLst>
          </p:cNvPr>
          <p:cNvSpPr txBox="1">
            <a:spLocks/>
          </p:cNvSpPr>
          <p:nvPr/>
        </p:nvSpPr>
        <p:spPr>
          <a:xfrm>
            <a:off x="344483" y="162775"/>
            <a:ext cx="382170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IN" dirty="0" err="1"/>
              <a:t>Viz</a:t>
            </a:r>
            <a:r>
              <a:rPr lang="en-IN" dirty="0"/>
              <a:t> </a:t>
            </a:r>
            <a:r>
              <a:rPr lang="en-IN" dirty="0" smtClean="0"/>
              <a:t>06-Heat Maps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5906738-325B-9BFF-D5E5-EF9139A2D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Team 1 | MIS 6382 – OOPS in Python | Fall 2023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3D34953-02E1-660A-01F1-DC6107E5C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D8C79DE-888E-4CE9-8E6F-9DA7664FE19C}" type="slidenum">
              <a:rPr lang="en-IN" smtClean="0"/>
              <a:pPr algn="ctr"/>
              <a:t>9</a:t>
            </a:fld>
            <a:r>
              <a:rPr lang="en-IN"/>
              <a:t> of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E681418-66FB-32E7-1D4E-810FE8D33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3" y="943074"/>
            <a:ext cx="5323058" cy="3257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5F59365-7555-08BD-74BA-2AEF88E2E054}"/>
              </a:ext>
            </a:extLst>
          </p:cNvPr>
          <p:cNvSpPr/>
          <p:nvPr/>
        </p:nvSpPr>
        <p:spPr>
          <a:xfrm>
            <a:off x="6010031" y="782810"/>
            <a:ext cx="2789486" cy="37900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The heatmap displays ratings for Caltech, Wharton, and Yale, categorized by STEM or non-STEM.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Darker colors represent higher ratings, indicating that STEM schools generally receive higher ratings.</a:t>
            </a:r>
          </a:p>
          <a:p>
            <a:pPr marL="171450" indent="-1714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/>
              <a:t>Caltech has the highest overall rating (4.03), followed by STEM Yale (4.02), and non-STEM Wharton (4.01). The minimal rating difference between STEM and non-STEM Yale suggests that Yale is highly rated irrespective of the type.</a:t>
            </a:r>
          </a:p>
        </p:txBody>
      </p:sp>
    </p:spTree>
    <p:extLst>
      <p:ext uri="{BB962C8B-B14F-4D97-AF65-F5344CB8AC3E}">
        <p14:creationId xmlns="" xmlns:p14="http://schemas.microsoft.com/office/powerpoint/2010/main" val="31880416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phic Design Project Proposal XL by Slidesgo">
  <a:themeElements>
    <a:clrScheme name="Simple Light">
      <a:dk1>
        <a:srgbClr val="F3F3F3"/>
      </a:dk1>
      <a:lt1>
        <a:srgbClr val="434343"/>
      </a:lt1>
      <a:dk2>
        <a:srgbClr val="0F4C81"/>
      </a:dk2>
      <a:lt2>
        <a:srgbClr val="98BEE0"/>
      </a:lt2>
      <a:accent1>
        <a:srgbClr val="C5D8E9"/>
      </a:accent1>
      <a:accent2>
        <a:srgbClr val="F3F3F3"/>
      </a:accent2>
      <a:accent3>
        <a:srgbClr val="434343"/>
      </a:accent3>
      <a:accent4>
        <a:srgbClr val="0F4C81"/>
      </a:accent4>
      <a:accent5>
        <a:srgbClr val="98BEE0"/>
      </a:accent5>
      <a:accent6>
        <a:srgbClr val="C5D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938</Words>
  <Application>Microsoft Office PowerPoint</Application>
  <PresentationFormat>On-screen Show (16:9)</PresentationFormat>
  <Paragraphs>111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Graphic Design Project Proposal XL by Slidesgo</vt:lpstr>
      <vt:lpstr>Exploring School Applications Data – Trend Analysis</vt:lpstr>
      <vt:lpstr>Slide 2</vt:lpstr>
      <vt:lpstr>Project - Exploring School Applications Data</vt:lpstr>
      <vt:lpstr>Slide 4</vt:lpstr>
      <vt:lpstr>Slide 5</vt:lpstr>
      <vt:lpstr>Slide 6</vt:lpstr>
      <vt:lpstr>Slide 7</vt:lpstr>
      <vt:lpstr>Slide 8</vt:lpstr>
      <vt:lpstr>Slide 9</vt:lpstr>
      <vt:lpstr>Slide 10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Adithyaa Anand</dc:creator>
  <cp:lastModifiedBy>Saurabh</cp:lastModifiedBy>
  <cp:revision>9</cp:revision>
  <dcterms:modified xsi:type="dcterms:W3CDTF">2023-12-02T00:46:18Z</dcterms:modified>
</cp:coreProperties>
</file>