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Lst>
  <p:sldIdLst>
    <p:sldId id="258" r:id="rId2"/>
    <p:sldId id="260" r:id="rId3"/>
    <p:sldId id="261" r:id="rId4"/>
    <p:sldId id="262" r:id="rId5"/>
    <p:sldId id="267" r:id="rId6"/>
    <p:sldId id="269" r:id="rId7"/>
    <p:sldId id="274" r:id="rId8"/>
    <p:sldId id="264" r:id="rId9"/>
    <p:sldId id="272" r:id="rId10"/>
    <p:sldId id="265" r:id="rId11"/>
    <p:sldId id="271" r:id="rId12"/>
    <p:sldId id="273"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06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AAB9F8-1065-41DE-8A86-4BA732EEC80F}" v="56" dt="2024-10-03T12:05:37.2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78" d="100"/>
          <a:sy n="78" d="100"/>
        </p:scale>
        <p:origin x="103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eya Kore" userId="2ccaefa181b76b76" providerId="LiveId" clId="{D8AAB9F8-1065-41DE-8A86-4BA732EEC80F}"/>
    <pc:docChg chg="undo custSel addSld delSld modSld">
      <pc:chgData name="Shreya Kore" userId="2ccaefa181b76b76" providerId="LiveId" clId="{D8AAB9F8-1065-41DE-8A86-4BA732EEC80F}" dt="2024-10-03T12:05:37.273" v="1001" actId="14100"/>
      <pc:docMkLst>
        <pc:docMk/>
      </pc:docMkLst>
      <pc:sldChg chg="addSp delSp modSp mod">
        <pc:chgData name="Shreya Kore" userId="2ccaefa181b76b76" providerId="LiveId" clId="{D8AAB9F8-1065-41DE-8A86-4BA732EEC80F}" dt="2024-10-03T11:59:18.040" v="989" actId="1076"/>
        <pc:sldMkLst>
          <pc:docMk/>
          <pc:sldMk cId="353738680" sldId="258"/>
        </pc:sldMkLst>
        <pc:spChg chg="add del mod">
          <ac:chgData name="Shreya Kore" userId="2ccaefa181b76b76" providerId="LiveId" clId="{D8AAB9F8-1065-41DE-8A86-4BA732EEC80F}" dt="2024-10-03T11:35:26.037" v="834"/>
          <ac:spMkLst>
            <pc:docMk/>
            <pc:sldMk cId="353738680" sldId="258"/>
            <ac:spMk id="5" creationId="{6E6DE9BB-C302-2AC1-0B4B-F2E3CB96D7C7}"/>
          </ac:spMkLst>
        </pc:spChg>
        <pc:picChg chg="add del mod">
          <ac:chgData name="Shreya Kore" userId="2ccaefa181b76b76" providerId="LiveId" clId="{D8AAB9F8-1065-41DE-8A86-4BA732EEC80F}" dt="2024-10-03T11:57:37.754" v="982" actId="478"/>
          <ac:picMkLst>
            <pc:docMk/>
            <pc:sldMk cId="353738680" sldId="258"/>
            <ac:picMk id="7" creationId="{49B9FAD5-ECA0-CE74-BB1E-E8760B4A092D}"/>
          </ac:picMkLst>
        </pc:picChg>
        <pc:picChg chg="add mod">
          <ac:chgData name="Shreya Kore" userId="2ccaefa181b76b76" providerId="LiveId" clId="{D8AAB9F8-1065-41DE-8A86-4BA732EEC80F}" dt="2024-10-03T11:59:18.040" v="989" actId="1076"/>
          <ac:picMkLst>
            <pc:docMk/>
            <pc:sldMk cId="353738680" sldId="258"/>
            <ac:picMk id="9" creationId="{CC0768F2-1E74-642B-B4DC-3BF05910D233}"/>
          </ac:picMkLst>
        </pc:picChg>
      </pc:sldChg>
      <pc:sldChg chg="addSp delSp modSp mod">
        <pc:chgData name="Shreya Kore" userId="2ccaefa181b76b76" providerId="LiveId" clId="{D8AAB9F8-1065-41DE-8A86-4BA732EEC80F}" dt="2024-10-03T11:48:21.337" v="956" actId="1076"/>
        <pc:sldMkLst>
          <pc:docMk/>
          <pc:sldMk cId="1663682655" sldId="261"/>
        </pc:sldMkLst>
        <pc:spChg chg="add del mod">
          <ac:chgData name="Shreya Kore" userId="2ccaefa181b76b76" providerId="LiveId" clId="{D8AAB9F8-1065-41DE-8A86-4BA732EEC80F}" dt="2024-10-03T10:26:43.338" v="15" actId="21"/>
          <ac:spMkLst>
            <pc:docMk/>
            <pc:sldMk cId="1663682655" sldId="261"/>
            <ac:spMk id="3" creationId="{25BABD1A-97CF-7B9C-55F1-D2CECB128C5A}"/>
          </ac:spMkLst>
        </pc:spChg>
        <pc:spChg chg="del mod">
          <ac:chgData name="Shreya Kore" userId="2ccaefa181b76b76" providerId="LiveId" clId="{D8AAB9F8-1065-41DE-8A86-4BA732EEC80F}" dt="2024-10-03T10:30:30.155" v="300" actId="21"/>
          <ac:spMkLst>
            <pc:docMk/>
            <pc:sldMk cId="1663682655" sldId="261"/>
            <ac:spMk id="5" creationId="{796F4D43-0645-CF6C-13D5-001B00D13BE2}"/>
          </ac:spMkLst>
        </pc:spChg>
        <pc:spChg chg="add">
          <ac:chgData name="Shreya Kore" userId="2ccaefa181b76b76" providerId="LiveId" clId="{D8AAB9F8-1065-41DE-8A86-4BA732EEC80F}" dt="2024-10-03T10:27:32.859" v="17" actId="22"/>
          <ac:spMkLst>
            <pc:docMk/>
            <pc:sldMk cId="1663682655" sldId="261"/>
            <ac:spMk id="7" creationId="{8A23331B-153C-CA55-B12D-D2609C9BF643}"/>
          </ac:spMkLst>
        </pc:spChg>
        <pc:spChg chg="add mod">
          <ac:chgData name="Shreya Kore" userId="2ccaefa181b76b76" providerId="LiveId" clId="{D8AAB9F8-1065-41DE-8A86-4BA732EEC80F}" dt="2024-10-03T11:48:21.337" v="956" actId="1076"/>
          <ac:spMkLst>
            <pc:docMk/>
            <pc:sldMk cId="1663682655" sldId="261"/>
            <ac:spMk id="9" creationId="{8751EDF4-55C2-A815-DB81-82AB5CD28670}"/>
          </ac:spMkLst>
        </pc:spChg>
        <pc:spChg chg="add del mod">
          <ac:chgData name="Shreya Kore" userId="2ccaefa181b76b76" providerId="LiveId" clId="{D8AAB9F8-1065-41DE-8A86-4BA732EEC80F}" dt="2024-10-03T10:36:03.402" v="319" actId="21"/>
          <ac:spMkLst>
            <pc:docMk/>
            <pc:sldMk cId="1663682655" sldId="261"/>
            <ac:spMk id="11" creationId="{D7054143-AECA-1519-24B8-D4C44A764F31}"/>
          </ac:spMkLst>
        </pc:spChg>
        <pc:spChg chg="add mod">
          <ac:chgData name="Shreya Kore" userId="2ccaefa181b76b76" providerId="LiveId" clId="{D8AAB9F8-1065-41DE-8A86-4BA732EEC80F}" dt="2024-10-03T11:48:18.676" v="955" actId="14100"/>
          <ac:spMkLst>
            <pc:docMk/>
            <pc:sldMk cId="1663682655" sldId="261"/>
            <ac:spMk id="13" creationId="{7755D544-9C26-BFE8-0B37-1FC478A7BBEF}"/>
          </ac:spMkLst>
        </pc:spChg>
      </pc:sldChg>
      <pc:sldChg chg="addSp delSp modSp mod">
        <pc:chgData name="Shreya Kore" userId="2ccaefa181b76b76" providerId="LiveId" clId="{D8AAB9F8-1065-41DE-8A86-4BA732EEC80F}" dt="2024-10-03T11:48:30.645" v="957" actId="255"/>
        <pc:sldMkLst>
          <pc:docMk/>
          <pc:sldMk cId="2191742000" sldId="262"/>
        </pc:sldMkLst>
        <pc:spChg chg="add mod">
          <ac:chgData name="Shreya Kore" userId="2ccaefa181b76b76" providerId="LiveId" clId="{D8AAB9F8-1065-41DE-8A86-4BA732EEC80F}" dt="2024-10-03T11:48:30.645" v="957" actId="255"/>
          <ac:spMkLst>
            <pc:docMk/>
            <pc:sldMk cId="2191742000" sldId="262"/>
            <ac:spMk id="4" creationId="{853835C7-F9B1-3BB8-6397-461FD2FF5493}"/>
          </ac:spMkLst>
        </pc:spChg>
        <pc:spChg chg="del">
          <ac:chgData name="Shreya Kore" userId="2ccaefa181b76b76" providerId="LiveId" clId="{D8AAB9F8-1065-41DE-8A86-4BA732EEC80F}" dt="2024-10-03T10:42:14.617" v="331" actId="21"/>
          <ac:spMkLst>
            <pc:docMk/>
            <pc:sldMk cId="2191742000" sldId="262"/>
            <ac:spMk id="5" creationId="{6338DE3D-8CC0-B106-DBC9-A93730599E3A}"/>
          </ac:spMkLst>
        </pc:spChg>
      </pc:sldChg>
      <pc:sldChg chg="del">
        <pc:chgData name="Shreya Kore" userId="2ccaefa181b76b76" providerId="LiveId" clId="{D8AAB9F8-1065-41DE-8A86-4BA732EEC80F}" dt="2024-10-03T11:03:46.999" v="467" actId="2696"/>
        <pc:sldMkLst>
          <pc:docMk/>
          <pc:sldMk cId="389864598" sldId="263"/>
        </pc:sldMkLst>
      </pc:sldChg>
      <pc:sldChg chg="addSp delSp modSp mod">
        <pc:chgData name="Shreya Kore" userId="2ccaefa181b76b76" providerId="LiveId" clId="{D8AAB9F8-1065-41DE-8A86-4BA732EEC80F}" dt="2024-10-03T11:50:32.639" v="962" actId="14100"/>
        <pc:sldMkLst>
          <pc:docMk/>
          <pc:sldMk cId="3939949842" sldId="264"/>
        </pc:sldMkLst>
        <pc:spChg chg="add del mod">
          <ac:chgData name="Shreya Kore" userId="2ccaefa181b76b76" providerId="LiveId" clId="{D8AAB9F8-1065-41DE-8A86-4BA732EEC80F}" dt="2024-10-03T11:16:56.361" v="671"/>
          <ac:spMkLst>
            <pc:docMk/>
            <pc:sldMk cId="3939949842" sldId="264"/>
            <ac:spMk id="4" creationId="{5D457ECE-B4B5-1CDA-AC39-767507AA7E26}"/>
          </ac:spMkLst>
        </pc:spChg>
        <pc:spChg chg="del mod">
          <ac:chgData name="Shreya Kore" userId="2ccaefa181b76b76" providerId="LiveId" clId="{D8AAB9F8-1065-41DE-8A86-4BA732EEC80F}" dt="2024-10-03T11:14:54.823" v="665" actId="478"/>
          <ac:spMkLst>
            <pc:docMk/>
            <pc:sldMk cId="3939949842" sldId="264"/>
            <ac:spMk id="5" creationId="{3940E4E1-BDC6-DB8E-D5A4-577F83B9DAD4}"/>
          </ac:spMkLst>
        </pc:spChg>
        <pc:spChg chg="add mod">
          <ac:chgData name="Shreya Kore" userId="2ccaefa181b76b76" providerId="LiveId" clId="{D8AAB9F8-1065-41DE-8A86-4BA732EEC80F}" dt="2024-10-03T11:50:32.639" v="962" actId="14100"/>
          <ac:spMkLst>
            <pc:docMk/>
            <pc:sldMk cId="3939949842" sldId="264"/>
            <ac:spMk id="7" creationId="{0F637C0D-B23C-76E7-4928-2962A9DFB08F}"/>
          </ac:spMkLst>
        </pc:spChg>
      </pc:sldChg>
      <pc:sldChg chg="addSp delSp modSp mod">
        <pc:chgData name="Shreya Kore" userId="2ccaefa181b76b76" providerId="LiveId" clId="{D8AAB9F8-1065-41DE-8A86-4BA732EEC80F}" dt="2024-10-03T11:50:57.837" v="965" actId="255"/>
        <pc:sldMkLst>
          <pc:docMk/>
          <pc:sldMk cId="3427418501" sldId="265"/>
        </pc:sldMkLst>
        <pc:spChg chg="add mod">
          <ac:chgData name="Shreya Kore" userId="2ccaefa181b76b76" providerId="LiveId" clId="{D8AAB9F8-1065-41DE-8A86-4BA732EEC80F}" dt="2024-10-03T11:50:57.837" v="965" actId="255"/>
          <ac:spMkLst>
            <pc:docMk/>
            <pc:sldMk cId="3427418501" sldId="265"/>
            <ac:spMk id="4" creationId="{86112139-918B-AA62-937E-77B328E71179}"/>
          </ac:spMkLst>
        </pc:spChg>
        <pc:spChg chg="del">
          <ac:chgData name="Shreya Kore" userId="2ccaefa181b76b76" providerId="LiveId" clId="{D8AAB9F8-1065-41DE-8A86-4BA732EEC80F}" dt="2024-10-03T11:21:07.149" v="689" actId="478"/>
          <ac:spMkLst>
            <pc:docMk/>
            <pc:sldMk cId="3427418501" sldId="265"/>
            <ac:spMk id="5" creationId="{E93CCEDC-26BB-61BB-C841-C508CC522DEF}"/>
          </ac:spMkLst>
        </pc:spChg>
      </pc:sldChg>
      <pc:sldChg chg="modSp mod">
        <pc:chgData name="Shreya Kore" userId="2ccaefa181b76b76" providerId="LiveId" clId="{D8AAB9F8-1065-41DE-8A86-4BA732EEC80F}" dt="2024-10-03T11:51:42.245" v="971" actId="12"/>
        <pc:sldMkLst>
          <pc:docMk/>
          <pc:sldMk cId="2208785766" sldId="266"/>
        </pc:sldMkLst>
        <pc:spChg chg="mod">
          <ac:chgData name="Shreya Kore" userId="2ccaefa181b76b76" providerId="LiveId" clId="{D8AAB9F8-1065-41DE-8A86-4BA732EEC80F}" dt="2024-10-03T11:51:42.245" v="971" actId="12"/>
          <ac:spMkLst>
            <pc:docMk/>
            <pc:sldMk cId="2208785766" sldId="266"/>
            <ac:spMk id="5" creationId="{BD1C811A-239B-A213-81B4-A586557D2960}"/>
          </ac:spMkLst>
        </pc:spChg>
      </pc:sldChg>
      <pc:sldChg chg="addSp modSp new del mod">
        <pc:chgData name="Shreya Kore" userId="2ccaefa181b76b76" providerId="LiveId" clId="{D8AAB9F8-1065-41DE-8A86-4BA732EEC80F}" dt="2024-10-03T10:49:44.263" v="376" actId="2696"/>
        <pc:sldMkLst>
          <pc:docMk/>
          <pc:sldMk cId="1215475144" sldId="267"/>
        </pc:sldMkLst>
        <pc:spChg chg="add mod">
          <ac:chgData name="Shreya Kore" userId="2ccaefa181b76b76" providerId="LiveId" clId="{D8AAB9F8-1065-41DE-8A86-4BA732EEC80F}" dt="2024-10-03T10:49:38.661" v="375" actId="14100"/>
          <ac:spMkLst>
            <pc:docMk/>
            <pc:sldMk cId="1215475144" sldId="267"/>
            <ac:spMk id="3" creationId="{013FC7A6-E501-CBB0-3088-19C8344938EB}"/>
          </ac:spMkLst>
        </pc:spChg>
      </pc:sldChg>
      <pc:sldChg chg="addSp modSp new del mod">
        <pc:chgData name="Shreya Kore" userId="2ccaefa181b76b76" providerId="LiveId" clId="{D8AAB9F8-1065-41DE-8A86-4BA732EEC80F}" dt="2024-10-03T10:46:41.857" v="342" actId="2696"/>
        <pc:sldMkLst>
          <pc:docMk/>
          <pc:sldMk cId="1222259715" sldId="267"/>
        </pc:sldMkLst>
        <pc:spChg chg="add mod">
          <ac:chgData name="Shreya Kore" userId="2ccaefa181b76b76" providerId="LiveId" clId="{D8AAB9F8-1065-41DE-8A86-4BA732EEC80F}" dt="2024-10-03T10:45:39.045" v="341" actId="14100"/>
          <ac:spMkLst>
            <pc:docMk/>
            <pc:sldMk cId="1222259715" sldId="267"/>
            <ac:spMk id="3" creationId="{77B9D50F-8D1A-913B-014B-4E0D0F6E03A4}"/>
          </ac:spMkLst>
        </pc:spChg>
      </pc:sldChg>
      <pc:sldChg chg="addSp new del">
        <pc:chgData name="Shreya Kore" userId="2ccaefa181b76b76" providerId="LiveId" clId="{D8AAB9F8-1065-41DE-8A86-4BA732EEC80F}" dt="2024-10-03T10:52:17.719" v="379" actId="2696"/>
        <pc:sldMkLst>
          <pc:docMk/>
          <pc:sldMk cId="2260047486" sldId="267"/>
        </pc:sldMkLst>
        <pc:spChg chg="add">
          <ac:chgData name="Shreya Kore" userId="2ccaefa181b76b76" providerId="LiveId" clId="{D8AAB9F8-1065-41DE-8A86-4BA732EEC80F}" dt="2024-10-03T10:51:41.083" v="378"/>
          <ac:spMkLst>
            <pc:docMk/>
            <pc:sldMk cId="2260047486" sldId="267"/>
            <ac:spMk id="2" creationId="{4EFFAF7B-B80B-330C-3365-6091960E2B8E}"/>
          </ac:spMkLst>
        </pc:spChg>
      </pc:sldChg>
      <pc:sldChg chg="addSp delSp modSp new del mod">
        <pc:chgData name="Shreya Kore" userId="2ccaefa181b76b76" providerId="LiveId" clId="{D8AAB9F8-1065-41DE-8A86-4BA732EEC80F}" dt="2024-10-03T10:57:20.513" v="426" actId="2696"/>
        <pc:sldMkLst>
          <pc:docMk/>
          <pc:sldMk cId="3223569355" sldId="267"/>
        </pc:sldMkLst>
        <pc:spChg chg="add del mod">
          <ac:chgData name="Shreya Kore" userId="2ccaefa181b76b76" providerId="LiveId" clId="{D8AAB9F8-1065-41DE-8A86-4BA732EEC80F}" dt="2024-10-03T10:54:29.374" v="387" actId="21"/>
          <ac:spMkLst>
            <pc:docMk/>
            <pc:sldMk cId="3223569355" sldId="267"/>
            <ac:spMk id="2" creationId="{2ECDDF79-C7F5-0B02-9140-64D08C69C50C}"/>
          </ac:spMkLst>
        </pc:spChg>
        <pc:spChg chg="add mod">
          <ac:chgData name="Shreya Kore" userId="2ccaefa181b76b76" providerId="LiveId" clId="{D8AAB9F8-1065-41DE-8A86-4BA732EEC80F}" dt="2024-10-03T10:57:04.778" v="425" actId="20577"/>
          <ac:spMkLst>
            <pc:docMk/>
            <pc:sldMk cId="3223569355" sldId="267"/>
            <ac:spMk id="3" creationId="{0C5F78A8-D8D0-1E02-B762-A6DE5F0B8BD8}"/>
          </ac:spMkLst>
        </pc:spChg>
      </pc:sldChg>
      <pc:sldChg chg="addSp delSp modSp new mod">
        <pc:chgData name="Shreya Kore" userId="2ccaefa181b76b76" providerId="LiveId" clId="{D8AAB9F8-1065-41DE-8A86-4BA732EEC80F}" dt="2024-10-03T12:05:00.581" v="999" actId="1076"/>
        <pc:sldMkLst>
          <pc:docMk/>
          <pc:sldMk cId="3779648715" sldId="267"/>
        </pc:sldMkLst>
        <pc:spChg chg="add mod">
          <ac:chgData name="Shreya Kore" userId="2ccaefa181b76b76" providerId="LiveId" clId="{D8AAB9F8-1065-41DE-8A86-4BA732EEC80F}" dt="2024-10-03T12:05:00.581" v="999" actId="1076"/>
          <ac:spMkLst>
            <pc:docMk/>
            <pc:sldMk cId="3779648715" sldId="267"/>
            <ac:spMk id="2" creationId="{330203A2-D7F4-0884-7802-9CAD7798627F}"/>
          </ac:spMkLst>
        </pc:spChg>
        <pc:spChg chg="add del mod">
          <ac:chgData name="Shreya Kore" userId="2ccaefa181b76b76" providerId="LiveId" clId="{D8AAB9F8-1065-41DE-8A86-4BA732EEC80F}" dt="2024-10-03T10:59:49.044" v="440" actId="22"/>
          <ac:spMkLst>
            <pc:docMk/>
            <pc:sldMk cId="3779648715" sldId="267"/>
            <ac:spMk id="4" creationId="{7F8D3A7E-BA65-EDF6-AA83-5328BA89E2AC}"/>
          </ac:spMkLst>
        </pc:spChg>
        <pc:spChg chg="add mod">
          <ac:chgData name="Shreya Kore" userId="2ccaefa181b76b76" providerId="LiveId" clId="{D8AAB9F8-1065-41DE-8A86-4BA732EEC80F}" dt="2024-10-03T12:02:16.855" v="998" actId="14100"/>
          <ac:spMkLst>
            <pc:docMk/>
            <pc:sldMk cId="3779648715" sldId="267"/>
            <ac:spMk id="6" creationId="{15930FFE-E32F-5893-C541-6ED27CADA76B}"/>
          </ac:spMkLst>
        </pc:spChg>
        <pc:spChg chg="add del mod">
          <ac:chgData name="Shreya Kore" userId="2ccaefa181b76b76" providerId="LiveId" clId="{D8AAB9F8-1065-41DE-8A86-4BA732EEC80F}" dt="2024-10-03T12:01:38.993" v="993" actId="478"/>
          <ac:spMkLst>
            <pc:docMk/>
            <pc:sldMk cId="3779648715" sldId="267"/>
            <ac:spMk id="8" creationId="{D4EAB27B-85B8-EFC5-3482-023B5F4AEBBE}"/>
          </ac:spMkLst>
        </pc:spChg>
      </pc:sldChg>
      <pc:sldChg chg="addSp modSp new del">
        <pc:chgData name="Shreya Kore" userId="2ccaefa181b76b76" providerId="LiveId" clId="{D8AAB9F8-1065-41DE-8A86-4BA732EEC80F}" dt="2024-10-03T11:19:04.626" v="678" actId="2696"/>
        <pc:sldMkLst>
          <pc:docMk/>
          <pc:sldMk cId="628288806" sldId="268"/>
        </pc:sldMkLst>
        <pc:spChg chg="add mod">
          <ac:chgData name="Shreya Kore" userId="2ccaefa181b76b76" providerId="LiveId" clId="{D8AAB9F8-1065-41DE-8A86-4BA732EEC80F}" dt="2024-10-03T11:18:57.873" v="677" actId="1076"/>
          <ac:spMkLst>
            <pc:docMk/>
            <pc:sldMk cId="628288806" sldId="268"/>
            <ac:spMk id="2" creationId="{9FE34ED4-282A-0CE1-11F2-1E2A4181E605}"/>
          </ac:spMkLst>
        </pc:spChg>
      </pc:sldChg>
      <pc:sldChg chg="addSp modSp new mod">
        <pc:chgData name="Shreya Kore" userId="2ccaefa181b76b76" providerId="LiveId" clId="{D8AAB9F8-1065-41DE-8A86-4BA732EEC80F}" dt="2024-10-03T11:48:59.986" v="958" actId="255"/>
        <pc:sldMkLst>
          <pc:docMk/>
          <pc:sldMk cId="2163674161" sldId="269"/>
        </pc:sldMkLst>
        <pc:spChg chg="add mod">
          <ac:chgData name="Shreya Kore" userId="2ccaefa181b76b76" providerId="LiveId" clId="{D8AAB9F8-1065-41DE-8A86-4BA732EEC80F}" dt="2024-10-03T11:48:59.986" v="958" actId="255"/>
          <ac:spMkLst>
            <pc:docMk/>
            <pc:sldMk cId="2163674161" sldId="269"/>
            <ac:spMk id="3" creationId="{F5AC6F9A-D62D-A194-8E94-C6F1794DEB4B}"/>
          </ac:spMkLst>
        </pc:spChg>
        <pc:spChg chg="add mod">
          <ac:chgData name="Shreya Kore" userId="2ccaefa181b76b76" providerId="LiveId" clId="{D8AAB9F8-1065-41DE-8A86-4BA732EEC80F}" dt="2024-10-03T11:11:07.017" v="527" actId="14100"/>
          <ac:spMkLst>
            <pc:docMk/>
            <pc:sldMk cId="2163674161" sldId="269"/>
            <ac:spMk id="4" creationId="{88D09946-15FA-D980-095D-A621CDB117A1}"/>
          </ac:spMkLst>
        </pc:spChg>
      </pc:sldChg>
      <pc:sldChg chg="addSp modSp new del mod">
        <pc:chgData name="Shreya Kore" userId="2ccaefa181b76b76" providerId="LiveId" clId="{D8AAB9F8-1065-41DE-8A86-4BA732EEC80F}" dt="2024-10-03T11:31:49.883" v="732" actId="2696"/>
        <pc:sldMkLst>
          <pc:docMk/>
          <pc:sldMk cId="932922339" sldId="270"/>
        </pc:sldMkLst>
        <pc:spChg chg="add mod">
          <ac:chgData name="Shreya Kore" userId="2ccaefa181b76b76" providerId="LiveId" clId="{D8AAB9F8-1065-41DE-8A86-4BA732EEC80F}" dt="2024-10-03T11:31:37.116" v="731" actId="20577"/>
          <ac:spMkLst>
            <pc:docMk/>
            <pc:sldMk cId="932922339" sldId="270"/>
            <ac:spMk id="3" creationId="{D9D34DE4-F60C-7543-FF72-72F4E81648AD}"/>
          </ac:spMkLst>
        </pc:spChg>
      </pc:sldChg>
      <pc:sldChg chg="addSp modSp new mod">
        <pc:chgData name="Shreya Kore" userId="2ccaefa181b76b76" providerId="LiveId" clId="{D8AAB9F8-1065-41DE-8A86-4BA732EEC80F}" dt="2024-10-03T11:51:09.527" v="966" actId="255"/>
        <pc:sldMkLst>
          <pc:docMk/>
          <pc:sldMk cId="3994792511" sldId="271"/>
        </pc:sldMkLst>
        <pc:spChg chg="add mod">
          <ac:chgData name="Shreya Kore" userId="2ccaefa181b76b76" providerId="LiveId" clId="{D8AAB9F8-1065-41DE-8A86-4BA732EEC80F}" dt="2024-10-03T11:51:09.527" v="966" actId="255"/>
          <ac:spMkLst>
            <pc:docMk/>
            <pc:sldMk cId="3994792511" sldId="271"/>
            <ac:spMk id="3" creationId="{DC9BDC27-789D-56BB-0C4C-E98C76CA8369}"/>
          </ac:spMkLst>
        </pc:spChg>
      </pc:sldChg>
      <pc:sldChg chg="addSp modSp new mod">
        <pc:chgData name="Shreya Kore" userId="2ccaefa181b76b76" providerId="LiveId" clId="{D8AAB9F8-1065-41DE-8A86-4BA732EEC80F}" dt="2024-10-03T12:05:37.273" v="1001" actId="14100"/>
        <pc:sldMkLst>
          <pc:docMk/>
          <pc:sldMk cId="896469766" sldId="272"/>
        </pc:sldMkLst>
        <pc:spChg chg="add mod">
          <ac:chgData name="Shreya Kore" userId="2ccaefa181b76b76" providerId="LiveId" clId="{D8AAB9F8-1065-41DE-8A86-4BA732EEC80F}" dt="2024-10-03T12:05:37.273" v="1001" actId="14100"/>
          <ac:spMkLst>
            <pc:docMk/>
            <pc:sldMk cId="896469766" sldId="272"/>
            <ac:spMk id="2" creationId="{5CCF0487-F407-CA4E-E615-E0345F526F00}"/>
          </ac:spMkLst>
        </pc:spChg>
      </pc:sldChg>
      <pc:sldChg chg="addSp modSp new mod">
        <pc:chgData name="Shreya Kore" userId="2ccaefa181b76b76" providerId="LiveId" clId="{D8AAB9F8-1065-41DE-8A86-4BA732EEC80F}" dt="2024-10-03T11:51:18.920" v="967" actId="255"/>
        <pc:sldMkLst>
          <pc:docMk/>
          <pc:sldMk cId="2056481561" sldId="273"/>
        </pc:sldMkLst>
        <pc:spChg chg="add mod">
          <ac:chgData name="Shreya Kore" userId="2ccaefa181b76b76" providerId="LiveId" clId="{D8AAB9F8-1065-41DE-8A86-4BA732EEC80F}" dt="2024-10-03T11:51:18.920" v="967" actId="255"/>
          <ac:spMkLst>
            <pc:docMk/>
            <pc:sldMk cId="2056481561" sldId="273"/>
            <ac:spMk id="3" creationId="{7ACA5C0F-F7D7-EF89-62E6-74419B7A9ADE}"/>
          </ac:spMkLst>
        </pc:spChg>
      </pc:sldChg>
      <pc:sldChg chg="addSp modSp new mod">
        <pc:chgData name="Shreya Kore" userId="2ccaefa181b76b76" providerId="LiveId" clId="{D8AAB9F8-1065-41DE-8A86-4BA732EEC80F}" dt="2024-10-03T11:49:44.857" v="959" actId="255"/>
        <pc:sldMkLst>
          <pc:docMk/>
          <pc:sldMk cId="322965553" sldId="274"/>
        </pc:sldMkLst>
        <pc:spChg chg="add mod">
          <ac:chgData name="Shreya Kore" userId="2ccaefa181b76b76" providerId="LiveId" clId="{D8AAB9F8-1065-41DE-8A86-4BA732EEC80F}" dt="2024-10-03T11:49:44.857" v="959" actId="255"/>
          <ac:spMkLst>
            <pc:docMk/>
            <pc:sldMk cId="322965553" sldId="274"/>
            <ac:spMk id="3" creationId="{EA3BEFBB-86C2-B0C5-2C28-041E5D99377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CC7C71-9AA7-4FB3-9FE2-385B819C97CA}" type="datetimeFigureOut">
              <a:rPr lang="en-IN" smtClean="0"/>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920570-FC14-4354-80F8-310042078800}" type="slidenum">
              <a:rPr lang="en-IN" smtClean="0"/>
              <a:t>‹#›</a:t>
            </a:fld>
            <a:endParaRPr lang="en-IN"/>
          </a:p>
        </p:txBody>
      </p:sp>
    </p:spTree>
    <p:extLst>
      <p:ext uri="{BB962C8B-B14F-4D97-AF65-F5344CB8AC3E}">
        <p14:creationId xmlns:p14="http://schemas.microsoft.com/office/powerpoint/2010/main" val="1676468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CC7C71-9AA7-4FB3-9FE2-385B819C97CA}" type="datetimeFigureOut">
              <a:rPr lang="en-IN" smtClean="0"/>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920570-FC14-4354-80F8-310042078800}" type="slidenum">
              <a:rPr lang="en-IN" smtClean="0"/>
              <a:t>‹#›</a:t>
            </a:fld>
            <a:endParaRPr lang="en-IN"/>
          </a:p>
        </p:txBody>
      </p:sp>
    </p:spTree>
    <p:extLst>
      <p:ext uri="{BB962C8B-B14F-4D97-AF65-F5344CB8AC3E}">
        <p14:creationId xmlns:p14="http://schemas.microsoft.com/office/powerpoint/2010/main" val="3886696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CC7C71-9AA7-4FB3-9FE2-385B819C97CA}" type="datetimeFigureOut">
              <a:rPr lang="en-IN" smtClean="0"/>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920570-FC14-4354-80F8-31004207880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588328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CC7C71-9AA7-4FB3-9FE2-385B819C97CA}" type="datetimeFigureOut">
              <a:rPr lang="en-IN" smtClean="0"/>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920570-FC14-4354-80F8-310042078800}" type="slidenum">
              <a:rPr lang="en-IN" smtClean="0"/>
              <a:t>‹#›</a:t>
            </a:fld>
            <a:endParaRPr lang="en-IN"/>
          </a:p>
        </p:txBody>
      </p:sp>
    </p:spTree>
    <p:extLst>
      <p:ext uri="{BB962C8B-B14F-4D97-AF65-F5344CB8AC3E}">
        <p14:creationId xmlns:p14="http://schemas.microsoft.com/office/powerpoint/2010/main" val="144628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CC7C71-9AA7-4FB3-9FE2-385B819C97CA}" type="datetimeFigureOut">
              <a:rPr lang="en-IN" smtClean="0"/>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920570-FC14-4354-80F8-31004207880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54242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CC7C71-9AA7-4FB3-9FE2-385B819C97CA}" type="datetimeFigureOut">
              <a:rPr lang="en-IN" smtClean="0"/>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920570-FC14-4354-80F8-310042078800}" type="slidenum">
              <a:rPr lang="en-IN" smtClean="0"/>
              <a:t>‹#›</a:t>
            </a:fld>
            <a:endParaRPr lang="en-IN"/>
          </a:p>
        </p:txBody>
      </p:sp>
    </p:spTree>
    <p:extLst>
      <p:ext uri="{BB962C8B-B14F-4D97-AF65-F5344CB8AC3E}">
        <p14:creationId xmlns:p14="http://schemas.microsoft.com/office/powerpoint/2010/main" val="37100420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CC7C71-9AA7-4FB3-9FE2-385B819C97CA}" type="datetimeFigureOut">
              <a:rPr lang="en-IN" smtClean="0"/>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920570-FC14-4354-80F8-310042078800}" type="slidenum">
              <a:rPr lang="en-IN" smtClean="0"/>
              <a:t>‹#›</a:t>
            </a:fld>
            <a:endParaRPr lang="en-IN"/>
          </a:p>
        </p:txBody>
      </p:sp>
    </p:spTree>
    <p:extLst>
      <p:ext uri="{BB962C8B-B14F-4D97-AF65-F5344CB8AC3E}">
        <p14:creationId xmlns:p14="http://schemas.microsoft.com/office/powerpoint/2010/main" val="30195764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CC7C71-9AA7-4FB3-9FE2-385B819C97CA}" type="datetimeFigureOut">
              <a:rPr lang="en-IN" smtClean="0"/>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920570-FC14-4354-80F8-310042078800}" type="slidenum">
              <a:rPr lang="en-IN" smtClean="0"/>
              <a:t>‹#›</a:t>
            </a:fld>
            <a:endParaRPr lang="en-IN"/>
          </a:p>
        </p:txBody>
      </p:sp>
    </p:spTree>
    <p:extLst>
      <p:ext uri="{BB962C8B-B14F-4D97-AF65-F5344CB8AC3E}">
        <p14:creationId xmlns:p14="http://schemas.microsoft.com/office/powerpoint/2010/main" val="3424724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CC7C71-9AA7-4FB3-9FE2-385B819C97CA}" type="datetimeFigureOut">
              <a:rPr lang="en-IN" smtClean="0"/>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920570-FC14-4354-80F8-310042078800}" type="slidenum">
              <a:rPr lang="en-IN" smtClean="0"/>
              <a:t>‹#›</a:t>
            </a:fld>
            <a:endParaRPr lang="en-IN"/>
          </a:p>
        </p:txBody>
      </p:sp>
    </p:spTree>
    <p:extLst>
      <p:ext uri="{BB962C8B-B14F-4D97-AF65-F5344CB8AC3E}">
        <p14:creationId xmlns:p14="http://schemas.microsoft.com/office/powerpoint/2010/main" val="77342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CC7C71-9AA7-4FB3-9FE2-385B819C97CA}" type="datetimeFigureOut">
              <a:rPr lang="en-IN" smtClean="0"/>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920570-FC14-4354-80F8-310042078800}" type="slidenum">
              <a:rPr lang="en-IN" smtClean="0"/>
              <a:t>‹#›</a:t>
            </a:fld>
            <a:endParaRPr lang="en-IN"/>
          </a:p>
        </p:txBody>
      </p:sp>
    </p:spTree>
    <p:extLst>
      <p:ext uri="{BB962C8B-B14F-4D97-AF65-F5344CB8AC3E}">
        <p14:creationId xmlns:p14="http://schemas.microsoft.com/office/powerpoint/2010/main" val="1085884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CC7C71-9AA7-4FB3-9FE2-385B819C97CA}" type="datetimeFigureOut">
              <a:rPr lang="en-IN" smtClean="0"/>
              <a:t>03-10-2024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920570-FC14-4354-80F8-310042078800}" type="slidenum">
              <a:rPr lang="en-IN" smtClean="0"/>
              <a:t>‹#›</a:t>
            </a:fld>
            <a:endParaRPr lang="en-IN"/>
          </a:p>
        </p:txBody>
      </p:sp>
    </p:spTree>
    <p:extLst>
      <p:ext uri="{BB962C8B-B14F-4D97-AF65-F5344CB8AC3E}">
        <p14:creationId xmlns:p14="http://schemas.microsoft.com/office/powerpoint/2010/main" val="3604680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CC7C71-9AA7-4FB3-9FE2-385B819C97CA}" type="datetimeFigureOut">
              <a:rPr lang="en-IN" smtClean="0"/>
              <a:t>03-10-2024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920570-FC14-4354-80F8-310042078800}" type="slidenum">
              <a:rPr lang="en-IN" smtClean="0"/>
              <a:t>‹#›</a:t>
            </a:fld>
            <a:endParaRPr lang="en-IN"/>
          </a:p>
        </p:txBody>
      </p:sp>
    </p:spTree>
    <p:extLst>
      <p:ext uri="{BB962C8B-B14F-4D97-AF65-F5344CB8AC3E}">
        <p14:creationId xmlns:p14="http://schemas.microsoft.com/office/powerpoint/2010/main" val="2039603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CC7C71-9AA7-4FB3-9FE2-385B819C97CA}" type="datetimeFigureOut">
              <a:rPr lang="en-IN" smtClean="0"/>
              <a:t>03-10-2024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920570-FC14-4354-80F8-310042078800}" type="slidenum">
              <a:rPr lang="en-IN" smtClean="0"/>
              <a:t>‹#›</a:t>
            </a:fld>
            <a:endParaRPr lang="en-IN"/>
          </a:p>
        </p:txBody>
      </p:sp>
    </p:spTree>
    <p:extLst>
      <p:ext uri="{BB962C8B-B14F-4D97-AF65-F5344CB8AC3E}">
        <p14:creationId xmlns:p14="http://schemas.microsoft.com/office/powerpoint/2010/main" val="784882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CC7C71-9AA7-4FB3-9FE2-385B819C97CA}" type="datetimeFigureOut">
              <a:rPr lang="en-IN" smtClean="0"/>
              <a:t>03-10-2024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920570-FC14-4354-80F8-310042078800}" type="slidenum">
              <a:rPr lang="en-IN" smtClean="0"/>
              <a:t>‹#›</a:t>
            </a:fld>
            <a:endParaRPr lang="en-IN"/>
          </a:p>
        </p:txBody>
      </p:sp>
    </p:spTree>
    <p:extLst>
      <p:ext uri="{BB962C8B-B14F-4D97-AF65-F5344CB8AC3E}">
        <p14:creationId xmlns:p14="http://schemas.microsoft.com/office/powerpoint/2010/main" val="2801398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CC7C71-9AA7-4FB3-9FE2-385B819C97CA}" type="datetimeFigureOut">
              <a:rPr lang="en-IN" smtClean="0"/>
              <a:t>03-10-2024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920570-FC14-4354-80F8-310042078800}" type="slidenum">
              <a:rPr lang="en-IN" smtClean="0"/>
              <a:t>‹#›</a:t>
            </a:fld>
            <a:endParaRPr lang="en-IN"/>
          </a:p>
        </p:txBody>
      </p:sp>
    </p:spTree>
    <p:extLst>
      <p:ext uri="{BB962C8B-B14F-4D97-AF65-F5344CB8AC3E}">
        <p14:creationId xmlns:p14="http://schemas.microsoft.com/office/powerpoint/2010/main" val="4085309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920570-FC14-4354-80F8-310042078800}" type="slidenum">
              <a:rPr lang="en-IN" smtClean="0"/>
              <a:t>‹#›</a:t>
            </a:fld>
            <a:endParaRPr lang="en-IN"/>
          </a:p>
        </p:txBody>
      </p:sp>
      <p:sp>
        <p:nvSpPr>
          <p:cNvPr id="5" name="Date Placeholder 4"/>
          <p:cNvSpPr>
            <a:spLocks noGrp="1"/>
          </p:cNvSpPr>
          <p:nvPr>
            <p:ph type="dt" sz="half" idx="10"/>
          </p:nvPr>
        </p:nvSpPr>
        <p:spPr/>
        <p:txBody>
          <a:bodyPr/>
          <a:lstStyle/>
          <a:p>
            <a:fld id="{2FCC7C71-9AA7-4FB3-9FE2-385B819C97CA}" type="datetimeFigureOut">
              <a:rPr lang="en-IN" smtClean="0"/>
              <a:t>03-10-2024</a:t>
            </a:fld>
            <a:endParaRPr lang="en-IN"/>
          </a:p>
        </p:txBody>
      </p:sp>
    </p:spTree>
    <p:extLst>
      <p:ext uri="{BB962C8B-B14F-4D97-AF65-F5344CB8AC3E}">
        <p14:creationId xmlns:p14="http://schemas.microsoft.com/office/powerpoint/2010/main" val="160419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FCC7C71-9AA7-4FB3-9FE2-385B819C97CA}" type="datetimeFigureOut">
              <a:rPr lang="en-IN" smtClean="0"/>
              <a:t>03-10-2024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9920570-FC14-4354-80F8-310042078800}" type="slidenum">
              <a:rPr lang="en-IN" smtClean="0"/>
              <a:t>‹#›</a:t>
            </a:fld>
            <a:endParaRPr lang="en-IN"/>
          </a:p>
        </p:txBody>
      </p:sp>
    </p:spTree>
    <p:extLst>
      <p:ext uri="{BB962C8B-B14F-4D97-AF65-F5344CB8AC3E}">
        <p14:creationId xmlns:p14="http://schemas.microsoft.com/office/powerpoint/2010/main" val="2983061656"/>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04D51D-4801-ADE5-754F-EE002660D40B}"/>
              </a:ext>
            </a:extLst>
          </p:cNvPr>
          <p:cNvSpPr txBox="1"/>
          <p:nvPr/>
        </p:nvSpPr>
        <p:spPr>
          <a:xfrm>
            <a:off x="1404395" y="648181"/>
            <a:ext cx="9383210" cy="707886"/>
          </a:xfrm>
          <a:prstGeom prst="rect">
            <a:avLst/>
          </a:prstGeom>
          <a:noFill/>
        </p:spPr>
        <p:txBody>
          <a:bodyPr wrap="square" rtlCol="0">
            <a:spAutoFit/>
          </a:bodyPr>
          <a:lstStyle/>
          <a:p>
            <a:pPr marL="571500" indent="-571500">
              <a:buFont typeface="Wingdings" panose="05000000000000000000" pitchFamily="2" charset="2"/>
              <a:buChar char="v"/>
            </a:pPr>
            <a:r>
              <a:rPr lang="en-IN" sz="4000" b="1" dirty="0"/>
              <a:t>Battery Management in Electric Vehicles</a:t>
            </a:r>
          </a:p>
        </p:txBody>
      </p:sp>
      <p:sp>
        <p:nvSpPr>
          <p:cNvPr id="4" name="TextBox 3">
            <a:extLst>
              <a:ext uri="{FF2B5EF4-FFF2-40B4-BE49-F238E27FC236}">
                <a16:creationId xmlns:a16="http://schemas.microsoft.com/office/drawing/2014/main" id="{79B16097-D415-E549-02DA-D895F6315C5C}"/>
              </a:ext>
            </a:extLst>
          </p:cNvPr>
          <p:cNvSpPr txBox="1"/>
          <p:nvPr/>
        </p:nvSpPr>
        <p:spPr>
          <a:xfrm>
            <a:off x="1589590" y="1955063"/>
            <a:ext cx="9826906" cy="1077218"/>
          </a:xfrm>
          <a:prstGeom prst="rect">
            <a:avLst/>
          </a:prstGeom>
          <a:noFill/>
        </p:spPr>
        <p:txBody>
          <a:bodyPr wrap="square" rtlCol="0">
            <a:spAutoFit/>
          </a:bodyPr>
          <a:lstStyle/>
          <a:p>
            <a:pPr marL="285750" indent="-285750">
              <a:buFont typeface="Arial" panose="020B0604020202020204" pitchFamily="34" charset="0"/>
              <a:buChar char="•"/>
            </a:pPr>
            <a:r>
              <a:rPr lang="en-IN" sz="3200" dirty="0"/>
              <a:t>Overview of Battery Technologies , Management Systems , and Future Trends</a:t>
            </a:r>
          </a:p>
        </p:txBody>
      </p:sp>
      <p:pic>
        <p:nvPicPr>
          <p:cNvPr id="9" name="Picture 8">
            <a:extLst>
              <a:ext uri="{FF2B5EF4-FFF2-40B4-BE49-F238E27FC236}">
                <a16:creationId xmlns:a16="http://schemas.microsoft.com/office/drawing/2014/main" id="{CC0768F2-1E74-642B-B4DC-3BF05910D2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9613" y="3380139"/>
            <a:ext cx="5795730" cy="2829680"/>
          </a:xfrm>
          <a:prstGeom prst="rect">
            <a:avLst/>
          </a:prstGeom>
        </p:spPr>
      </p:pic>
    </p:spTree>
    <p:extLst>
      <p:ext uri="{BB962C8B-B14F-4D97-AF65-F5344CB8AC3E}">
        <p14:creationId xmlns:p14="http://schemas.microsoft.com/office/powerpoint/2010/main" val="353738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3E9FEE-C848-E289-978D-6DCD05B72318}"/>
              </a:ext>
            </a:extLst>
          </p:cNvPr>
          <p:cNvSpPr txBox="1"/>
          <p:nvPr/>
        </p:nvSpPr>
        <p:spPr>
          <a:xfrm>
            <a:off x="833377" y="462988"/>
            <a:ext cx="8325091" cy="584775"/>
          </a:xfrm>
          <a:prstGeom prst="rect">
            <a:avLst/>
          </a:prstGeom>
          <a:noFill/>
        </p:spPr>
        <p:txBody>
          <a:bodyPr wrap="square">
            <a:spAutoFit/>
          </a:bodyPr>
          <a:lstStyle/>
          <a:p>
            <a:pPr marL="457200" indent="-457200">
              <a:buFont typeface="Wingdings" panose="05000000000000000000" pitchFamily="2" charset="2"/>
              <a:buChar char="v"/>
            </a:pPr>
            <a:r>
              <a:rPr lang="en-US" sz="3200" dirty="0"/>
              <a:t>Future Trends in Battery Management</a:t>
            </a:r>
            <a:endParaRPr lang="en-IN" sz="3200" dirty="0"/>
          </a:p>
        </p:txBody>
      </p:sp>
      <p:sp>
        <p:nvSpPr>
          <p:cNvPr id="4" name="TextBox 3">
            <a:extLst>
              <a:ext uri="{FF2B5EF4-FFF2-40B4-BE49-F238E27FC236}">
                <a16:creationId xmlns:a16="http://schemas.microsoft.com/office/drawing/2014/main" id="{86112139-918B-AA62-937E-77B328E71179}"/>
              </a:ext>
            </a:extLst>
          </p:cNvPr>
          <p:cNvSpPr txBox="1"/>
          <p:nvPr/>
        </p:nvSpPr>
        <p:spPr>
          <a:xfrm>
            <a:off x="1099595" y="1597306"/>
            <a:ext cx="7893934" cy="4708981"/>
          </a:xfrm>
          <a:prstGeom prst="rect">
            <a:avLst/>
          </a:prstGeom>
          <a:noFill/>
        </p:spPr>
        <p:txBody>
          <a:bodyPr wrap="square">
            <a:spAutoFit/>
          </a:bodyPr>
          <a:lstStyle/>
          <a:p>
            <a:r>
              <a:rPr lang="en-US" sz="2000" b="1" dirty="0"/>
              <a:t>1. Solid-State Batteries</a:t>
            </a:r>
          </a:p>
          <a:p>
            <a:r>
              <a:rPr lang="en-US" sz="2000" dirty="0"/>
              <a:t>Solid-state batteries promise higher energy density, improved safety, and faster charging times compared to traditional lithium-ion batteries. They use a solid electrolyte instead of a liquid one, reducing the risk of leaks and fires.</a:t>
            </a:r>
          </a:p>
          <a:p>
            <a:r>
              <a:rPr lang="en-US" sz="2000" b="1" dirty="0"/>
              <a:t>2. Lithium-Sulfur Batteries</a:t>
            </a:r>
          </a:p>
          <a:p>
            <a:r>
              <a:rPr lang="en-US" sz="2000" dirty="0"/>
              <a:t>Lithium-sulfur (Li-S) batteries are emerging as a potential alternative to lithium-ion batteries, offering higher theoretical energy densities. Research is ongoing to address challenges such as cycle stability and conductivity.</a:t>
            </a:r>
          </a:p>
          <a:p>
            <a:r>
              <a:rPr lang="en-US" sz="2000" b="1" dirty="0"/>
              <a:t>3. Recycling and Sustainability</a:t>
            </a:r>
          </a:p>
          <a:p>
            <a:r>
              <a:rPr lang="en-US" sz="2000" dirty="0"/>
              <a:t>As battery production scales up, recycling technologies will become crucial. Innovations in battery recycling can reduce the need for raw materials, minimize environmental impact, and create a circular economy for batteries.</a:t>
            </a:r>
          </a:p>
        </p:txBody>
      </p:sp>
    </p:spTree>
    <p:extLst>
      <p:ext uri="{BB962C8B-B14F-4D97-AF65-F5344CB8AC3E}">
        <p14:creationId xmlns:p14="http://schemas.microsoft.com/office/powerpoint/2010/main" val="342741850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9BDC27-789D-56BB-0C4C-E98C76CA8369}"/>
              </a:ext>
            </a:extLst>
          </p:cNvPr>
          <p:cNvSpPr txBox="1"/>
          <p:nvPr/>
        </p:nvSpPr>
        <p:spPr>
          <a:xfrm>
            <a:off x="821803" y="1030147"/>
            <a:ext cx="9282897" cy="5016758"/>
          </a:xfrm>
          <a:prstGeom prst="rect">
            <a:avLst/>
          </a:prstGeom>
          <a:noFill/>
        </p:spPr>
        <p:txBody>
          <a:bodyPr wrap="square">
            <a:spAutoFit/>
          </a:bodyPr>
          <a:lstStyle/>
          <a:p>
            <a:r>
              <a:rPr lang="en-US" sz="2000" b="1" dirty="0"/>
              <a:t>4. Advanced Materials</a:t>
            </a:r>
          </a:p>
          <a:p>
            <a:r>
              <a:rPr lang="en-US" sz="2000" dirty="0"/>
              <a:t>Research into new materials, such as graphene, silicon anodes, and metal-air batteries, is expected to enhance performance. These materials can provide higher capacities and longer lifespans.</a:t>
            </a:r>
          </a:p>
          <a:p>
            <a:r>
              <a:rPr lang="en-US" sz="2000" b="1" dirty="0"/>
              <a:t>5. Fast Charging Technologies</a:t>
            </a:r>
          </a:p>
          <a:p>
            <a:r>
              <a:rPr lang="en-US" sz="2000" dirty="0"/>
              <a:t>As consumer demand for quick charging increases, advancements in fast-charging technologies will be pivotal. Innovations may reduce charging times to minutes, making electric vehicles more convenient.</a:t>
            </a:r>
          </a:p>
          <a:p>
            <a:r>
              <a:rPr lang="en-US" sz="2000" b="1" dirty="0"/>
              <a:t>6. Wireless Charging</a:t>
            </a:r>
          </a:p>
          <a:p>
            <a:r>
              <a:rPr lang="en-US" sz="2000" dirty="0"/>
              <a:t>Wireless charging technologies, especially for electric vehicles, are gaining traction. This trend could lead to more convenient charging solutions in urban environments.</a:t>
            </a:r>
          </a:p>
          <a:p>
            <a:r>
              <a:rPr lang="en-US" sz="2000" b="1" dirty="0"/>
              <a:t>7. Battery Management Systems (BMS)</a:t>
            </a:r>
          </a:p>
          <a:p>
            <a:r>
              <a:rPr lang="en-US" sz="2000" dirty="0"/>
              <a:t>Smart BMS will become increasingly sophisticated, allowing for better monitoring and optimization of battery performance, longevity, and safety through advanced algorithms and AI.</a:t>
            </a:r>
          </a:p>
        </p:txBody>
      </p:sp>
    </p:spTree>
    <p:extLst>
      <p:ext uri="{BB962C8B-B14F-4D97-AF65-F5344CB8AC3E}">
        <p14:creationId xmlns:p14="http://schemas.microsoft.com/office/powerpoint/2010/main" val="3994792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CA5C0F-F7D7-EF89-62E6-74419B7A9ADE}"/>
              </a:ext>
            </a:extLst>
          </p:cNvPr>
          <p:cNvSpPr txBox="1"/>
          <p:nvPr/>
        </p:nvSpPr>
        <p:spPr>
          <a:xfrm>
            <a:off x="949124" y="1169043"/>
            <a:ext cx="9016678" cy="4708981"/>
          </a:xfrm>
          <a:prstGeom prst="rect">
            <a:avLst/>
          </a:prstGeom>
          <a:noFill/>
        </p:spPr>
        <p:txBody>
          <a:bodyPr wrap="square">
            <a:spAutoFit/>
          </a:bodyPr>
          <a:lstStyle/>
          <a:p>
            <a:r>
              <a:rPr lang="en-US" sz="2000" b="1" dirty="0"/>
              <a:t>8. Grid Energy Storage</a:t>
            </a:r>
          </a:p>
          <a:p>
            <a:r>
              <a:rPr lang="en-US" sz="2000" dirty="0"/>
              <a:t>As renewable energy sources like solar and wind expand, large-scale battery systems will play a critical role in balancing supply and demand, enabling grid stability and energy storage.</a:t>
            </a:r>
          </a:p>
          <a:p>
            <a:r>
              <a:rPr lang="en-US" sz="2000" b="1" dirty="0"/>
              <a:t>9. Hydrogen Fuel Cells</a:t>
            </a:r>
          </a:p>
          <a:p>
            <a:r>
              <a:rPr lang="en-US" sz="2000" dirty="0"/>
              <a:t>While not a battery in the traditional sense, hydrogen fuel cells offer a complementary energy storage solution. They are gaining attention for applications in transportation and heavy industries.</a:t>
            </a:r>
          </a:p>
          <a:p>
            <a:r>
              <a:rPr lang="en-US" sz="2000" b="1" dirty="0"/>
              <a:t>10. Second-Life Applications</a:t>
            </a:r>
          </a:p>
          <a:p>
            <a:r>
              <a:rPr lang="en-US" sz="2000" dirty="0"/>
              <a:t>Used EV batteries can be repurposed for stationary energy storage applications, extending their life and providing cost-effective solutions for renewable energy integration.</a:t>
            </a:r>
          </a:p>
          <a:p>
            <a:r>
              <a:rPr lang="en-US" sz="2000" dirty="0"/>
              <a:t>These trends reflect a shift toward more efficient, sustainable, and versatile energy storage solutions, crucial for addressing global energy challenges in the coming years.</a:t>
            </a:r>
          </a:p>
        </p:txBody>
      </p:sp>
    </p:spTree>
    <p:extLst>
      <p:ext uri="{BB962C8B-B14F-4D97-AF65-F5344CB8AC3E}">
        <p14:creationId xmlns:p14="http://schemas.microsoft.com/office/powerpoint/2010/main" val="2056481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6A766C-530F-83B2-5550-39335915146B}"/>
              </a:ext>
            </a:extLst>
          </p:cNvPr>
          <p:cNvSpPr txBox="1"/>
          <p:nvPr/>
        </p:nvSpPr>
        <p:spPr>
          <a:xfrm>
            <a:off x="1053296" y="555586"/>
            <a:ext cx="8105171" cy="584775"/>
          </a:xfrm>
          <a:prstGeom prst="rect">
            <a:avLst/>
          </a:prstGeom>
          <a:noFill/>
        </p:spPr>
        <p:txBody>
          <a:bodyPr wrap="square">
            <a:spAutoFit/>
          </a:bodyPr>
          <a:lstStyle/>
          <a:p>
            <a:pPr marL="457200" indent="-457200">
              <a:buFont typeface="Wingdings" panose="05000000000000000000" pitchFamily="2" charset="2"/>
              <a:buChar char="v"/>
            </a:pPr>
            <a:r>
              <a:rPr lang="en-IN" sz="3200" dirty="0"/>
              <a:t>Conclusion</a:t>
            </a:r>
          </a:p>
        </p:txBody>
      </p:sp>
      <p:sp>
        <p:nvSpPr>
          <p:cNvPr id="5" name="TextBox 4">
            <a:extLst>
              <a:ext uri="{FF2B5EF4-FFF2-40B4-BE49-F238E27FC236}">
                <a16:creationId xmlns:a16="http://schemas.microsoft.com/office/drawing/2014/main" id="{BD1C811A-239B-A213-81B4-A586557D2960}"/>
              </a:ext>
            </a:extLst>
          </p:cNvPr>
          <p:cNvSpPr txBox="1"/>
          <p:nvPr/>
        </p:nvSpPr>
        <p:spPr>
          <a:xfrm>
            <a:off x="729205" y="2013995"/>
            <a:ext cx="10579261" cy="1569660"/>
          </a:xfrm>
          <a:prstGeom prst="rect">
            <a:avLst/>
          </a:prstGeom>
          <a:noFill/>
        </p:spPr>
        <p:txBody>
          <a:bodyPr wrap="square">
            <a:spAutoFit/>
          </a:bodyPr>
          <a:lstStyle/>
          <a:p>
            <a:pPr marL="342900" indent="-342900">
              <a:buFont typeface="Arial" panose="020B0604020202020204" pitchFamily="34" charset="0"/>
              <a:buChar char="•"/>
            </a:pPr>
            <a:r>
              <a:rPr lang="en-US" sz="2400" dirty="0"/>
              <a:t>A well-designed BMS is essential for the safety, longevity, and performance of electric vehicle batteries. Ongoing innovations in battery management systems will continue to enhance the efficiency, safety, and functionality of future electric vehicles.</a:t>
            </a:r>
          </a:p>
        </p:txBody>
      </p:sp>
    </p:spTree>
    <p:extLst>
      <p:ext uri="{BB962C8B-B14F-4D97-AF65-F5344CB8AC3E}">
        <p14:creationId xmlns:p14="http://schemas.microsoft.com/office/powerpoint/2010/main" val="2208785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62FF95A-CB72-9BEA-50DC-8FE9C631636D}"/>
              </a:ext>
            </a:extLst>
          </p:cNvPr>
          <p:cNvSpPr/>
          <p:nvPr/>
        </p:nvSpPr>
        <p:spPr>
          <a:xfrm>
            <a:off x="1367741" y="497710"/>
            <a:ext cx="9456517"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ctr">
              <a:buFont typeface="Wingdings" panose="05000000000000000000" pitchFamily="2" charset="2"/>
              <a:buChar char="v"/>
            </a:pPr>
            <a:r>
              <a:rPr lang="en-IN" sz="3200" dirty="0">
                <a:ln w="0"/>
                <a:solidFill>
                  <a:schemeClr val="tx1"/>
                </a:solidFill>
                <a:effectLst>
                  <a:outerShdw blurRad="38100" dist="19050" dir="2700000" algn="tl" rotWithShape="0">
                    <a:schemeClr val="dk1">
                      <a:alpha val="40000"/>
                    </a:schemeClr>
                  </a:outerShdw>
                </a:effectLst>
              </a:rPr>
              <a:t>Topics To Be Discussed</a:t>
            </a:r>
          </a:p>
        </p:txBody>
      </p:sp>
      <p:sp>
        <p:nvSpPr>
          <p:cNvPr id="5" name="TextBox 4">
            <a:extLst>
              <a:ext uri="{FF2B5EF4-FFF2-40B4-BE49-F238E27FC236}">
                <a16:creationId xmlns:a16="http://schemas.microsoft.com/office/drawing/2014/main" id="{A9669808-4E8C-C65C-CE8D-4D3C73E754F7}"/>
              </a:ext>
            </a:extLst>
          </p:cNvPr>
          <p:cNvSpPr txBox="1"/>
          <p:nvPr/>
        </p:nvSpPr>
        <p:spPr>
          <a:xfrm>
            <a:off x="1192192" y="2592729"/>
            <a:ext cx="9317621" cy="2308324"/>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t>Introduction</a:t>
            </a:r>
          </a:p>
          <a:p>
            <a:pPr marL="285750" indent="-285750">
              <a:buFont typeface="Wingdings" panose="05000000000000000000" pitchFamily="2" charset="2"/>
              <a:buChar char="Ø"/>
            </a:pPr>
            <a:r>
              <a:rPr lang="en-IN" sz="2400" dirty="0"/>
              <a:t>Components of a Battery Management System</a:t>
            </a:r>
          </a:p>
          <a:p>
            <a:pPr marL="285750" indent="-285750">
              <a:buFont typeface="Wingdings" panose="05000000000000000000" pitchFamily="2" charset="2"/>
              <a:buChar char="Ø"/>
            </a:pPr>
            <a:r>
              <a:rPr lang="en-IN" sz="2400" dirty="0"/>
              <a:t>Importance of Battery Management In EVS</a:t>
            </a:r>
          </a:p>
          <a:p>
            <a:pPr marL="285750" indent="-285750">
              <a:buFont typeface="Wingdings" panose="05000000000000000000" pitchFamily="2" charset="2"/>
              <a:buChar char="Ø"/>
            </a:pPr>
            <a:r>
              <a:rPr lang="en-IN" sz="2400" dirty="0"/>
              <a:t>Battery </a:t>
            </a:r>
            <a:r>
              <a:rPr lang="en-IN" sz="2400" dirty="0" err="1"/>
              <a:t>Manegement</a:t>
            </a:r>
            <a:r>
              <a:rPr lang="en-IN" sz="2400" dirty="0"/>
              <a:t> Challenges</a:t>
            </a:r>
          </a:p>
          <a:p>
            <a:pPr marL="285750" indent="-285750">
              <a:buFont typeface="Wingdings" panose="05000000000000000000" pitchFamily="2" charset="2"/>
              <a:buChar char="Ø"/>
            </a:pPr>
            <a:r>
              <a:rPr lang="en-IN" sz="2400" dirty="0"/>
              <a:t>Future Trends In Battery Management</a:t>
            </a:r>
          </a:p>
          <a:p>
            <a:endParaRPr lang="en-IN" sz="2400" dirty="0"/>
          </a:p>
        </p:txBody>
      </p:sp>
    </p:spTree>
    <p:extLst>
      <p:ext uri="{BB962C8B-B14F-4D97-AF65-F5344CB8AC3E}">
        <p14:creationId xmlns:p14="http://schemas.microsoft.com/office/powerpoint/2010/main" val="317406896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E342032-96B4-B93C-758E-8BE2381FEAE0}"/>
              </a:ext>
            </a:extLst>
          </p:cNvPr>
          <p:cNvSpPr txBox="1"/>
          <p:nvPr/>
        </p:nvSpPr>
        <p:spPr>
          <a:xfrm>
            <a:off x="544011" y="451412"/>
            <a:ext cx="9757458" cy="584775"/>
          </a:xfrm>
          <a:prstGeom prst="rect">
            <a:avLst/>
          </a:prstGeom>
          <a:noFill/>
        </p:spPr>
        <p:txBody>
          <a:bodyPr wrap="square" rtlCol="0">
            <a:spAutoFit/>
          </a:bodyPr>
          <a:lstStyle/>
          <a:p>
            <a:pPr marL="285750" indent="-285750">
              <a:buFont typeface="Wingdings" panose="05000000000000000000" pitchFamily="2" charset="2"/>
              <a:buChar char="v"/>
            </a:pPr>
            <a:r>
              <a:rPr lang="en-IN" sz="3200" dirty="0"/>
              <a:t> Introduction to Battery Management in EVS</a:t>
            </a:r>
          </a:p>
        </p:txBody>
      </p:sp>
      <p:sp>
        <p:nvSpPr>
          <p:cNvPr id="7" name="TextBox 6">
            <a:extLst>
              <a:ext uri="{FF2B5EF4-FFF2-40B4-BE49-F238E27FC236}">
                <a16:creationId xmlns:a16="http://schemas.microsoft.com/office/drawing/2014/main" id="{8A23331B-153C-CA55-B12D-D2609C9BF643}"/>
              </a:ext>
            </a:extLst>
          </p:cNvPr>
          <p:cNvSpPr txBox="1"/>
          <p:nvPr/>
        </p:nvSpPr>
        <p:spPr>
          <a:xfrm>
            <a:off x="3050458" y="3246792"/>
            <a:ext cx="6100916" cy="369332"/>
          </a:xfrm>
          <a:prstGeom prst="rect">
            <a:avLst/>
          </a:prstGeom>
          <a:noFill/>
        </p:spPr>
        <p:txBody>
          <a:bodyPr wrap="square">
            <a:spAutoFit/>
          </a:bodyPr>
          <a:lstStyle/>
          <a:p>
            <a:endParaRPr lang="en-IN" dirty="0"/>
          </a:p>
        </p:txBody>
      </p:sp>
      <p:sp>
        <p:nvSpPr>
          <p:cNvPr id="9" name="TextBox 8">
            <a:extLst>
              <a:ext uri="{FF2B5EF4-FFF2-40B4-BE49-F238E27FC236}">
                <a16:creationId xmlns:a16="http://schemas.microsoft.com/office/drawing/2014/main" id="{8751EDF4-55C2-A815-DB81-82AB5CD28670}"/>
              </a:ext>
            </a:extLst>
          </p:cNvPr>
          <p:cNvSpPr txBox="1"/>
          <p:nvPr/>
        </p:nvSpPr>
        <p:spPr>
          <a:xfrm>
            <a:off x="5216994" y="4075644"/>
            <a:ext cx="6100916" cy="369332"/>
          </a:xfrm>
          <a:prstGeom prst="rect">
            <a:avLst/>
          </a:prstGeom>
          <a:noFill/>
        </p:spPr>
        <p:txBody>
          <a:bodyPr wrap="square">
            <a:spAutoFit/>
          </a:bodyPr>
          <a:lstStyle/>
          <a:p>
            <a:endParaRPr lang="en-IN" dirty="0"/>
          </a:p>
        </p:txBody>
      </p:sp>
      <p:sp>
        <p:nvSpPr>
          <p:cNvPr id="13" name="TextBox 12">
            <a:extLst>
              <a:ext uri="{FF2B5EF4-FFF2-40B4-BE49-F238E27FC236}">
                <a16:creationId xmlns:a16="http://schemas.microsoft.com/office/drawing/2014/main" id="{7755D544-9C26-BFE8-0B37-1FC478A7BBEF}"/>
              </a:ext>
            </a:extLst>
          </p:cNvPr>
          <p:cNvSpPr txBox="1"/>
          <p:nvPr/>
        </p:nvSpPr>
        <p:spPr>
          <a:xfrm>
            <a:off x="1157467" y="1536125"/>
            <a:ext cx="7109985" cy="3477875"/>
          </a:xfrm>
          <a:prstGeom prst="rect">
            <a:avLst/>
          </a:prstGeom>
          <a:noFill/>
        </p:spPr>
        <p:txBody>
          <a:bodyPr wrap="square">
            <a:spAutoFit/>
          </a:bodyPr>
          <a:lstStyle/>
          <a:p>
            <a:r>
              <a:rPr lang="en-IN" sz="2000" dirty="0"/>
              <a:t>Battery management systems (BMS) are critical for the performance and longevity of electric vehicles (EVs). They oversee battery health, monitor voltage, temperature, and state of charge, ensuring optimal operation and safety. A BMS balances individual cell performance, prevents overcharging or deep discharging, and facilitates communication between the battery pack and the vehicle's control systems. By optimizing battery usage, a BMS enhances energy efficiency, extends lifespan, and improves overall vehicle reliability, playing a vital role in the widespread adoption of EV technology.</a:t>
            </a:r>
          </a:p>
        </p:txBody>
      </p:sp>
    </p:spTree>
    <p:extLst>
      <p:ext uri="{BB962C8B-B14F-4D97-AF65-F5344CB8AC3E}">
        <p14:creationId xmlns:p14="http://schemas.microsoft.com/office/powerpoint/2010/main" val="166368265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4C9291-A24E-A56E-5010-8082A18CD15E}"/>
              </a:ext>
            </a:extLst>
          </p:cNvPr>
          <p:cNvSpPr txBox="1"/>
          <p:nvPr/>
        </p:nvSpPr>
        <p:spPr>
          <a:xfrm>
            <a:off x="555586" y="462986"/>
            <a:ext cx="10532962" cy="584775"/>
          </a:xfrm>
          <a:prstGeom prst="rect">
            <a:avLst/>
          </a:prstGeom>
          <a:noFill/>
        </p:spPr>
        <p:txBody>
          <a:bodyPr wrap="square">
            <a:spAutoFit/>
          </a:bodyPr>
          <a:lstStyle/>
          <a:p>
            <a:pPr marL="457200" indent="-457200">
              <a:buFont typeface="Wingdings" panose="05000000000000000000" pitchFamily="2" charset="2"/>
              <a:buChar char="v"/>
            </a:pPr>
            <a:r>
              <a:rPr lang="en-US" sz="3200" dirty="0"/>
              <a:t>Components of a Battery Management System (BMS)</a:t>
            </a:r>
            <a:endParaRPr lang="en-IN" sz="3200" dirty="0"/>
          </a:p>
        </p:txBody>
      </p:sp>
      <p:sp>
        <p:nvSpPr>
          <p:cNvPr id="4" name="TextBox 3">
            <a:extLst>
              <a:ext uri="{FF2B5EF4-FFF2-40B4-BE49-F238E27FC236}">
                <a16:creationId xmlns:a16="http://schemas.microsoft.com/office/drawing/2014/main" id="{853835C7-F9B1-3BB8-6397-461FD2FF5493}"/>
              </a:ext>
            </a:extLst>
          </p:cNvPr>
          <p:cNvSpPr txBox="1"/>
          <p:nvPr/>
        </p:nvSpPr>
        <p:spPr>
          <a:xfrm>
            <a:off x="1056639" y="1582340"/>
            <a:ext cx="9430023" cy="4093428"/>
          </a:xfrm>
          <a:prstGeom prst="rect">
            <a:avLst/>
          </a:prstGeom>
          <a:noFill/>
        </p:spPr>
        <p:txBody>
          <a:bodyPr wrap="square">
            <a:spAutoFit/>
          </a:bodyPr>
          <a:lstStyle/>
          <a:p>
            <a:r>
              <a:rPr lang="en-US" sz="2000" dirty="0"/>
              <a:t>A Battery Management System (BMS) is crucial for monitoring and managing battery performance, ensuring safety, and maximizing lifespan. Here are the key components of a BMS:</a:t>
            </a:r>
          </a:p>
          <a:p>
            <a:pPr>
              <a:buFont typeface="+mj-lt"/>
              <a:buAutoNum type="arabicPeriod"/>
            </a:pPr>
            <a:r>
              <a:rPr lang="en-US" sz="2000" b="1" dirty="0"/>
              <a:t>Voltage Monitoring</a:t>
            </a:r>
            <a:r>
              <a:rPr lang="en-US" sz="2000" dirty="0"/>
              <a:t>: Measures the voltage of individual cells to ensure they operate within safe limits.</a:t>
            </a:r>
          </a:p>
          <a:p>
            <a:pPr>
              <a:buFont typeface="+mj-lt"/>
              <a:buAutoNum type="arabicPeriod"/>
            </a:pPr>
            <a:r>
              <a:rPr lang="en-US" sz="2000" b="1" dirty="0"/>
              <a:t>Current Monitoring</a:t>
            </a:r>
            <a:r>
              <a:rPr lang="en-US" sz="2000" dirty="0"/>
              <a:t>: Tracks the current flowing in and out of the battery to prevent overcurrent conditions.</a:t>
            </a:r>
          </a:p>
          <a:p>
            <a:pPr>
              <a:buFont typeface="+mj-lt"/>
              <a:buAutoNum type="arabicPeriod"/>
            </a:pPr>
            <a:r>
              <a:rPr lang="en-US" sz="2000" b="1" dirty="0"/>
              <a:t>Temperature Sensors</a:t>
            </a:r>
            <a:r>
              <a:rPr lang="en-US" sz="2000" dirty="0"/>
              <a:t>: Monitors the temperature of the battery cells, as excessive heat can lead to degradation or failure.</a:t>
            </a:r>
          </a:p>
          <a:p>
            <a:pPr>
              <a:buFont typeface="+mj-lt"/>
              <a:buAutoNum type="arabicPeriod"/>
            </a:pPr>
            <a:r>
              <a:rPr lang="en-US" sz="2000" b="1" dirty="0"/>
              <a:t>State of Charge (SOC) Estimation</a:t>
            </a:r>
            <a:r>
              <a:rPr lang="en-US" sz="2000" dirty="0"/>
              <a:t>: Calculates the remaining capacity of the battery, often using algorithms like Coulomb counting or Kalman filtering.</a:t>
            </a:r>
          </a:p>
          <a:p>
            <a:pPr>
              <a:buFont typeface="+mj-lt"/>
              <a:buAutoNum type="arabicPeriod"/>
            </a:pPr>
            <a:r>
              <a:rPr lang="en-US" sz="2000" b="1" dirty="0"/>
              <a:t>State of Health (SOH) Estimation</a:t>
            </a:r>
            <a:r>
              <a:rPr lang="en-US" sz="2000" dirty="0"/>
              <a:t>: Assesses the overall condition of the battery, indicating how much capacity has been lost over time.</a:t>
            </a:r>
          </a:p>
        </p:txBody>
      </p:sp>
    </p:spTree>
    <p:extLst>
      <p:ext uri="{BB962C8B-B14F-4D97-AF65-F5344CB8AC3E}">
        <p14:creationId xmlns:p14="http://schemas.microsoft.com/office/powerpoint/2010/main" val="2191742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0203A2-D7F4-0884-7802-9CAD7798627F}"/>
              </a:ext>
            </a:extLst>
          </p:cNvPr>
          <p:cNvSpPr>
            <a:spLocks noChangeArrowheads="1"/>
          </p:cNvSpPr>
          <p:nvPr/>
        </p:nvSpPr>
        <p:spPr bwMode="auto">
          <a:xfrm>
            <a:off x="934065" y="1238864"/>
            <a:ext cx="9104671" cy="291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altLang="en-US" sz="2000" b="1" dirty="0">
                <a:latin typeface="Arial" panose="020B0604020202020204" pitchFamily="34" charset="0"/>
              </a:rPr>
              <a:t>6 .C</a:t>
            </a:r>
            <a:r>
              <a:rPr kumimoji="0" lang="en-US" altLang="en-US" sz="2000" b="1" i="0" u="none" strike="noStrike" cap="none" normalizeH="0" baseline="0" dirty="0">
                <a:ln>
                  <a:noFill/>
                </a:ln>
                <a:solidFill>
                  <a:schemeClr val="tx1"/>
                </a:solidFill>
                <a:effectLst/>
                <a:latin typeface="Arial" panose="020B0604020202020204" pitchFamily="34" charset="0"/>
              </a:rPr>
              <a:t>ommunication Interface</a:t>
            </a:r>
            <a:r>
              <a:rPr kumimoji="0" lang="en-US" altLang="en-US" sz="2000" b="0" i="0" u="none" strike="noStrike" cap="none" normalizeH="0" baseline="0" dirty="0">
                <a:ln>
                  <a:noFill/>
                </a:ln>
                <a:solidFill>
                  <a:schemeClr val="tx1"/>
                </a:solidFill>
                <a:effectLst/>
                <a:latin typeface="Arial" panose="020B0604020202020204" pitchFamily="34" charset="0"/>
              </a:rPr>
              <a:t>: Provides data exchange between the BMS and other systems (like a vehicle controller or external monitoring system) through protocols such as CAN, RS-485, or Bluetooth.</a:t>
            </a:r>
          </a:p>
          <a:p>
            <a:pPr marL="0" marR="0" lvl="0" indent="0" algn="l" defTabSz="914400" rtl="0" eaLnBrk="0" fontAlgn="base" latinLnBrk="0" hangingPunct="0">
              <a:lnSpc>
                <a:spcPct val="100000"/>
              </a:lnSpc>
              <a:spcBef>
                <a:spcPct val="0"/>
              </a:spcBef>
              <a:spcAft>
                <a:spcPct val="0"/>
              </a:spcAft>
              <a:buClrTx/>
              <a:buSzTx/>
              <a:tabLst/>
            </a:pPr>
            <a:r>
              <a:rPr lang="en-US" altLang="en-US" sz="2000" b="1" dirty="0">
                <a:latin typeface="Arial" panose="020B0604020202020204" pitchFamily="34" charset="0"/>
              </a:rPr>
              <a:t>7 .p</a:t>
            </a:r>
            <a:r>
              <a:rPr kumimoji="0" lang="en-US" altLang="en-US" sz="2000" b="1" i="0" u="none" strike="noStrike" cap="none" normalizeH="0" baseline="0" dirty="0">
                <a:ln>
                  <a:noFill/>
                </a:ln>
                <a:solidFill>
                  <a:schemeClr val="tx1"/>
                </a:solidFill>
                <a:effectLst/>
                <a:latin typeface="Arial" panose="020B0604020202020204" pitchFamily="34" charset="0"/>
              </a:rPr>
              <a:t>rotection Circuits</a:t>
            </a:r>
            <a:r>
              <a:rPr kumimoji="0" lang="en-US" altLang="en-US" sz="2000" b="0" i="0" u="none" strike="noStrike" cap="none" normalizeH="0" baseline="0" dirty="0">
                <a:ln>
                  <a:noFill/>
                </a:ln>
                <a:solidFill>
                  <a:schemeClr val="tx1"/>
                </a:solidFill>
                <a:effectLst/>
                <a:latin typeface="Arial" panose="020B0604020202020204" pitchFamily="34" charset="0"/>
              </a:rPr>
              <a:t>: Includes fuses and circuit breakers to protect against overvoltage, undervoltage, overcurrent, and thermal runaway.</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8 .Control Algorithms</a:t>
            </a:r>
            <a:r>
              <a:rPr kumimoji="0" lang="en-US" altLang="en-US" sz="2000" b="0" i="0" u="none" strike="noStrike" cap="none" normalizeH="0" baseline="0" dirty="0">
                <a:ln>
                  <a:noFill/>
                </a:ln>
                <a:solidFill>
                  <a:schemeClr val="tx1"/>
                </a:solidFill>
                <a:effectLst/>
                <a:latin typeface="Arial" panose="020B0604020202020204" pitchFamily="34" charset="0"/>
              </a:rPr>
              <a:t>: Implements software routines for decision-making, optimizing performance, and managing charging and discharging cycles.</a:t>
            </a:r>
          </a:p>
          <a:p>
            <a:pPr marL="0" marR="0" lvl="0" indent="0" algn="l" defTabSz="914400" rtl="0" eaLnBrk="0" fontAlgn="base" latinLnBrk="0" hangingPunct="0">
              <a:lnSpc>
                <a:spcPct val="100000"/>
              </a:lnSpc>
              <a:spcBef>
                <a:spcPct val="0"/>
              </a:spcBef>
              <a:spcAft>
                <a:spcPct val="0"/>
              </a:spcAft>
              <a:buClrTx/>
              <a:buSzTx/>
              <a:tabLst/>
            </a:pPr>
            <a:r>
              <a:rPr lang="en-US" altLang="en-US" sz="2000" b="1" dirty="0">
                <a:latin typeface="Arial" panose="020B0604020202020204" pitchFamily="34" charset="0"/>
              </a:rPr>
              <a:t>9.U</a:t>
            </a:r>
            <a:r>
              <a:rPr kumimoji="0" lang="en-US" altLang="en-US" sz="2000" b="1" i="0" u="none" strike="noStrike" cap="none" normalizeH="0" baseline="0" dirty="0">
                <a:ln>
                  <a:noFill/>
                </a:ln>
                <a:solidFill>
                  <a:schemeClr val="tx1"/>
                </a:solidFill>
                <a:effectLst/>
                <a:latin typeface="Arial" panose="020B0604020202020204" pitchFamily="34" charset="0"/>
              </a:rPr>
              <a:t>ser Interface</a:t>
            </a:r>
            <a:r>
              <a:rPr kumimoji="0" lang="en-US" altLang="en-US" sz="2000" b="0" i="0" u="none" strike="noStrike" cap="none" normalizeH="0" baseline="0" dirty="0">
                <a:ln>
                  <a:noFill/>
                </a:ln>
                <a:solidFill>
                  <a:schemeClr val="tx1"/>
                </a:solidFill>
                <a:effectLst/>
                <a:latin typeface="Arial" panose="020B0604020202020204" pitchFamily="34" charset="0"/>
              </a:rPr>
              <a:t>: Displays information to the user, such as SOC, SOH, and any alerts or warnings.</a:t>
            </a:r>
          </a:p>
        </p:txBody>
      </p:sp>
      <p:sp>
        <p:nvSpPr>
          <p:cNvPr id="6" name="TextBox 5">
            <a:extLst>
              <a:ext uri="{FF2B5EF4-FFF2-40B4-BE49-F238E27FC236}">
                <a16:creationId xmlns:a16="http://schemas.microsoft.com/office/drawing/2014/main" id="{15930FFE-E32F-5893-C541-6ED27CADA76B}"/>
              </a:ext>
            </a:extLst>
          </p:cNvPr>
          <p:cNvSpPr txBox="1"/>
          <p:nvPr/>
        </p:nvSpPr>
        <p:spPr>
          <a:xfrm>
            <a:off x="1061884" y="4719484"/>
            <a:ext cx="9806744" cy="1015663"/>
          </a:xfrm>
          <a:prstGeom prst="rect">
            <a:avLst/>
          </a:prstGeom>
          <a:noFill/>
        </p:spPr>
        <p:txBody>
          <a:bodyPr wrap="square">
            <a:spAutoFit/>
          </a:bodyPr>
          <a:lstStyle/>
          <a:p>
            <a:r>
              <a:rPr lang="en-US" sz="2000" dirty="0"/>
              <a:t>These components work together to enhance the safety, reliability, and efficiency of battery systems in applications like electric vehicles, renewable energy storage, and consumer electronics.</a:t>
            </a:r>
          </a:p>
        </p:txBody>
      </p:sp>
    </p:spTree>
    <p:extLst>
      <p:ext uri="{BB962C8B-B14F-4D97-AF65-F5344CB8AC3E}">
        <p14:creationId xmlns:p14="http://schemas.microsoft.com/office/powerpoint/2010/main" val="3779648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AC6F9A-D62D-A194-8E94-C6F1794DEB4B}"/>
              </a:ext>
            </a:extLst>
          </p:cNvPr>
          <p:cNvSpPr txBox="1"/>
          <p:nvPr/>
        </p:nvSpPr>
        <p:spPr>
          <a:xfrm>
            <a:off x="960699" y="1562583"/>
            <a:ext cx="9167149" cy="4401205"/>
          </a:xfrm>
          <a:prstGeom prst="rect">
            <a:avLst/>
          </a:prstGeom>
          <a:noFill/>
        </p:spPr>
        <p:txBody>
          <a:bodyPr wrap="square">
            <a:spAutoFit/>
          </a:bodyPr>
          <a:lstStyle/>
          <a:p>
            <a:r>
              <a:rPr lang="en-US" sz="2000" dirty="0"/>
              <a:t>Battery management is crucial for several reasons:</a:t>
            </a:r>
          </a:p>
          <a:p>
            <a:pPr>
              <a:buFont typeface="+mj-lt"/>
              <a:buAutoNum type="arabicPeriod"/>
            </a:pPr>
            <a:r>
              <a:rPr lang="en-US" sz="2000" b="1" dirty="0"/>
              <a:t>Safety</a:t>
            </a:r>
            <a:r>
              <a:rPr lang="en-US" sz="2000" dirty="0"/>
              <a:t>: Proper management prevents overcharging, overheating, and short circuits, which can lead to battery failure or fires.</a:t>
            </a:r>
          </a:p>
          <a:p>
            <a:pPr>
              <a:buFont typeface="+mj-lt"/>
              <a:buAutoNum type="arabicPeriod"/>
            </a:pPr>
            <a:r>
              <a:rPr lang="en-US" sz="2000" b="1" dirty="0"/>
              <a:t>Performance</a:t>
            </a:r>
            <a:r>
              <a:rPr lang="en-US" sz="2000" dirty="0"/>
              <a:t>: Effective management optimizes the charging and discharging processes, ensuring that the battery operates at its best and delivers consistent performance.</a:t>
            </a:r>
          </a:p>
          <a:p>
            <a:pPr>
              <a:buFont typeface="+mj-lt"/>
              <a:buAutoNum type="arabicPeriod"/>
            </a:pPr>
            <a:r>
              <a:rPr lang="en-US" sz="2000" b="1" dirty="0"/>
              <a:t>Longevity</a:t>
            </a:r>
            <a:r>
              <a:rPr lang="en-US" sz="2000" dirty="0"/>
              <a:t>: Monitoring and controlling charge cycles can significantly extend a battery's lifespan. By avoiding deep discharges and maintaining optimal charge levels, batteries can last much longer.</a:t>
            </a:r>
          </a:p>
          <a:p>
            <a:pPr>
              <a:buFont typeface="+mj-lt"/>
              <a:buAutoNum type="arabicPeriod"/>
            </a:pPr>
            <a:r>
              <a:rPr lang="en-US" sz="2000" b="1" dirty="0"/>
              <a:t>Efficiency</a:t>
            </a:r>
            <a:r>
              <a:rPr lang="en-US" sz="2000" dirty="0"/>
              <a:t>: Battery management systems (BMS) can enhance energy efficiency by balancing charge levels across individual cells in a battery pack, reducing energy waste.</a:t>
            </a:r>
          </a:p>
          <a:p>
            <a:pPr>
              <a:buFont typeface="+mj-lt"/>
              <a:buAutoNum type="arabicPeriod"/>
            </a:pPr>
            <a:r>
              <a:rPr lang="en-US" sz="2000" b="1" dirty="0"/>
              <a:t>Health Monitoring</a:t>
            </a:r>
            <a:r>
              <a:rPr lang="en-US" sz="2000" dirty="0"/>
              <a:t>: A BMS can provide real-time data on battery health, helping to detect issues early and enabling predictive maintenance.</a:t>
            </a:r>
          </a:p>
        </p:txBody>
      </p:sp>
      <p:sp>
        <p:nvSpPr>
          <p:cNvPr id="4" name="TextBox 3">
            <a:extLst>
              <a:ext uri="{FF2B5EF4-FFF2-40B4-BE49-F238E27FC236}">
                <a16:creationId xmlns:a16="http://schemas.microsoft.com/office/drawing/2014/main" id="{88D09946-15FA-D980-095D-A621CDB117A1}"/>
              </a:ext>
            </a:extLst>
          </p:cNvPr>
          <p:cNvSpPr txBox="1"/>
          <p:nvPr/>
        </p:nvSpPr>
        <p:spPr>
          <a:xfrm>
            <a:off x="706056" y="509287"/>
            <a:ext cx="10471230" cy="584775"/>
          </a:xfrm>
          <a:prstGeom prst="rect">
            <a:avLst/>
          </a:prstGeom>
          <a:noFill/>
        </p:spPr>
        <p:txBody>
          <a:bodyPr wrap="square" rtlCol="0">
            <a:spAutoFit/>
          </a:bodyPr>
          <a:lstStyle/>
          <a:p>
            <a:pPr marL="285750" indent="-285750">
              <a:buFont typeface="Wingdings" panose="05000000000000000000" pitchFamily="2" charset="2"/>
              <a:buChar char="v"/>
            </a:pPr>
            <a:r>
              <a:rPr lang="en-IN" sz="3200" dirty="0"/>
              <a:t>Importance Of Battery Management</a:t>
            </a:r>
          </a:p>
        </p:txBody>
      </p:sp>
    </p:spTree>
    <p:extLst>
      <p:ext uri="{BB962C8B-B14F-4D97-AF65-F5344CB8AC3E}">
        <p14:creationId xmlns:p14="http://schemas.microsoft.com/office/powerpoint/2010/main" val="2163674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3BEFBB-86C2-B0C5-2C28-041E5D993778}"/>
              </a:ext>
            </a:extLst>
          </p:cNvPr>
          <p:cNvSpPr txBox="1"/>
          <p:nvPr/>
        </p:nvSpPr>
        <p:spPr>
          <a:xfrm>
            <a:off x="821803" y="1145895"/>
            <a:ext cx="8843058" cy="5016758"/>
          </a:xfrm>
          <a:prstGeom prst="rect">
            <a:avLst/>
          </a:prstGeom>
          <a:noFill/>
        </p:spPr>
        <p:txBody>
          <a:bodyPr wrap="square">
            <a:spAutoFit/>
          </a:bodyPr>
          <a:lstStyle/>
          <a:p>
            <a:r>
              <a:rPr lang="en-US" sz="2000" b="1" dirty="0"/>
              <a:t>6. Environmental Impact</a:t>
            </a:r>
          </a:p>
          <a:p>
            <a:pPr>
              <a:buFont typeface="Arial" panose="020B0604020202020204" pitchFamily="34" charset="0"/>
              <a:buChar char="•"/>
            </a:pPr>
            <a:r>
              <a:rPr lang="en-US" sz="2000" b="1" dirty="0"/>
              <a:t>Sustainable Practices</a:t>
            </a:r>
            <a:r>
              <a:rPr lang="en-US" sz="2000" dirty="0"/>
              <a:t>: Effective battery management encourages recycling and proper disposal, minimizing environmental harm.</a:t>
            </a:r>
          </a:p>
          <a:p>
            <a:pPr>
              <a:buFont typeface="Arial" panose="020B0604020202020204" pitchFamily="34" charset="0"/>
              <a:buChar char="•"/>
            </a:pPr>
            <a:r>
              <a:rPr lang="en-US" sz="2000" b="1" dirty="0"/>
              <a:t>Integration with Renewable Energy</a:t>
            </a:r>
            <a:r>
              <a:rPr lang="en-US" sz="2000" dirty="0"/>
              <a:t>: BMS is essential for optimizing the use of batteries in solar or wind energy systems, contributing to cleaner energy solutions.</a:t>
            </a:r>
          </a:p>
          <a:p>
            <a:r>
              <a:rPr lang="en-US" sz="2000" b="1" dirty="0"/>
              <a:t>7. Integration with Technology</a:t>
            </a:r>
          </a:p>
          <a:p>
            <a:pPr>
              <a:buFont typeface="Arial" panose="020B0604020202020204" pitchFamily="34" charset="0"/>
              <a:buChar char="•"/>
            </a:pPr>
            <a:r>
              <a:rPr lang="en-US" sz="2000" b="1" dirty="0"/>
              <a:t>Smart Technologies</a:t>
            </a:r>
            <a:r>
              <a:rPr lang="en-US" sz="2000" dirty="0"/>
              <a:t>: BMS allows for integration with IoT and smart grids, facilitating better energy management and usage patterns.</a:t>
            </a:r>
          </a:p>
          <a:p>
            <a:pPr>
              <a:buFont typeface="Arial" panose="020B0604020202020204" pitchFamily="34" charset="0"/>
              <a:buChar char="•"/>
            </a:pPr>
            <a:r>
              <a:rPr lang="en-US" sz="2000" b="1" dirty="0"/>
              <a:t>User Experience</a:t>
            </a:r>
            <a:r>
              <a:rPr lang="en-US" sz="2000" dirty="0"/>
              <a:t>: Improved battery management enhances the overall user experience in devices, ensuring longer usage times and reliable performance.</a:t>
            </a:r>
          </a:p>
          <a:p>
            <a:r>
              <a:rPr lang="en-US" sz="2000" b="1" dirty="0"/>
              <a:t>8. Regulatory Compliance</a:t>
            </a:r>
          </a:p>
          <a:p>
            <a:pPr>
              <a:buFont typeface="Arial" panose="020B0604020202020204" pitchFamily="34" charset="0"/>
              <a:buChar char="•"/>
            </a:pPr>
            <a:r>
              <a:rPr lang="en-US" sz="2000" b="1" dirty="0"/>
              <a:t>Standards Adherence</a:t>
            </a:r>
            <a:r>
              <a:rPr lang="en-US" sz="2000" dirty="0"/>
              <a:t>: Many industries have strict regulations regarding battery safety and performance, making effective management essential for compliance.</a:t>
            </a:r>
          </a:p>
        </p:txBody>
      </p:sp>
    </p:spTree>
    <p:extLst>
      <p:ext uri="{BB962C8B-B14F-4D97-AF65-F5344CB8AC3E}">
        <p14:creationId xmlns:p14="http://schemas.microsoft.com/office/powerpoint/2010/main" val="322965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88DA62-82FB-B48B-BE97-EDB0ADD19358}"/>
              </a:ext>
            </a:extLst>
          </p:cNvPr>
          <p:cNvSpPr txBox="1"/>
          <p:nvPr/>
        </p:nvSpPr>
        <p:spPr>
          <a:xfrm>
            <a:off x="717631" y="631348"/>
            <a:ext cx="8206450" cy="584775"/>
          </a:xfrm>
          <a:prstGeom prst="rect">
            <a:avLst/>
          </a:prstGeom>
          <a:noFill/>
        </p:spPr>
        <p:txBody>
          <a:bodyPr wrap="square">
            <a:spAutoFit/>
          </a:bodyPr>
          <a:lstStyle/>
          <a:p>
            <a:pPr marL="457200" indent="-457200">
              <a:buFont typeface="Wingdings" panose="05000000000000000000" pitchFamily="2" charset="2"/>
              <a:buChar char="v"/>
            </a:pPr>
            <a:r>
              <a:rPr lang="en-IN" sz="3200" dirty="0"/>
              <a:t>Battery Management Challenges</a:t>
            </a:r>
          </a:p>
        </p:txBody>
      </p:sp>
      <p:sp>
        <p:nvSpPr>
          <p:cNvPr id="7" name="TextBox 6">
            <a:extLst>
              <a:ext uri="{FF2B5EF4-FFF2-40B4-BE49-F238E27FC236}">
                <a16:creationId xmlns:a16="http://schemas.microsoft.com/office/drawing/2014/main" id="{0F637C0D-B23C-76E7-4928-2962A9DFB08F}"/>
              </a:ext>
            </a:extLst>
          </p:cNvPr>
          <p:cNvSpPr txBox="1"/>
          <p:nvPr/>
        </p:nvSpPr>
        <p:spPr>
          <a:xfrm>
            <a:off x="833378" y="1365813"/>
            <a:ext cx="10729732" cy="5324535"/>
          </a:xfrm>
          <a:prstGeom prst="rect">
            <a:avLst/>
          </a:prstGeom>
          <a:noFill/>
        </p:spPr>
        <p:txBody>
          <a:bodyPr wrap="square">
            <a:spAutoFit/>
          </a:bodyPr>
          <a:lstStyle/>
          <a:p>
            <a:r>
              <a:rPr lang="en-US" sz="2000" dirty="0"/>
              <a:t>Battery management presents several challenges, particularly as the demand for energy storage and electric vehicles grows. Here are some key challenges:</a:t>
            </a:r>
          </a:p>
          <a:p>
            <a:pPr>
              <a:buFont typeface="+mj-lt"/>
              <a:buAutoNum type="arabicPeriod"/>
            </a:pPr>
            <a:r>
              <a:rPr lang="en-US" sz="2000" b="1" dirty="0"/>
              <a:t>Battery Life and Degradation</a:t>
            </a:r>
            <a:r>
              <a:rPr lang="en-US" sz="2000" dirty="0"/>
              <a:t>: Understanding how to extend the lifespan of batteries while minimizing capacity loss over time is critical. Factors like cycling, temperature, and charging habits significantly affect battery health.</a:t>
            </a:r>
          </a:p>
          <a:p>
            <a:pPr>
              <a:buFont typeface="+mj-lt"/>
              <a:buAutoNum type="arabicPeriod"/>
            </a:pPr>
            <a:r>
              <a:rPr lang="en-US" sz="2000" b="1" dirty="0"/>
              <a:t>Temperature Control</a:t>
            </a:r>
            <a:r>
              <a:rPr lang="en-US" sz="2000" dirty="0"/>
              <a:t>: Batteries operate best within specific temperature ranges. Overheating can lead to reduced performance and safety risks, while extreme cold can affect efficiency. Effective thermal management systems are essential.</a:t>
            </a:r>
          </a:p>
          <a:p>
            <a:pPr>
              <a:buFont typeface="+mj-lt"/>
              <a:buAutoNum type="arabicPeriod"/>
            </a:pPr>
            <a:r>
              <a:rPr lang="en-US" sz="2000" b="1" dirty="0"/>
              <a:t>Safety Concerns</a:t>
            </a:r>
            <a:r>
              <a:rPr lang="en-US" sz="2000" dirty="0"/>
              <a:t>: Lithium-ion batteries can pose risks of overheating, fires, or explosions if damaged or improperly managed. Ensuring safety through robust designs and monitoring systems is vital.</a:t>
            </a:r>
          </a:p>
          <a:p>
            <a:pPr>
              <a:buFont typeface="+mj-lt"/>
              <a:buAutoNum type="arabicPeriod"/>
            </a:pPr>
            <a:r>
              <a:rPr lang="en-US" sz="2000" b="1" dirty="0"/>
              <a:t>State of Charge (SoC) and State of Health (</a:t>
            </a:r>
            <a:r>
              <a:rPr lang="en-US" sz="2000" b="1" dirty="0" err="1"/>
              <a:t>SoH</a:t>
            </a:r>
            <a:r>
              <a:rPr lang="en-US" sz="2000" b="1" dirty="0"/>
              <a:t>) Estimation</a:t>
            </a:r>
            <a:r>
              <a:rPr lang="en-US" sz="2000" dirty="0"/>
              <a:t>: Accurately determining a battery's charge level and overall health is challenging, especially as batteries age. Advanced algorithms and models are necessary for reliable estimations.</a:t>
            </a:r>
          </a:p>
          <a:p>
            <a:pPr>
              <a:buFont typeface="+mj-lt"/>
              <a:buAutoNum type="arabicPeriod"/>
            </a:pPr>
            <a:r>
              <a:rPr lang="en-US" sz="2000" b="1" dirty="0"/>
              <a:t>Balancing Cells</a:t>
            </a:r>
            <a:r>
              <a:rPr lang="en-US" sz="2000" dirty="0"/>
              <a:t>: In battery packs, individual cells can have different capacities and charge levels. Balancing these cells to ensure even usage and prevent overcharging is crucial for performance and safety.</a:t>
            </a:r>
          </a:p>
        </p:txBody>
      </p:sp>
    </p:spTree>
    <p:extLst>
      <p:ext uri="{BB962C8B-B14F-4D97-AF65-F5344CB8AC3E}">
        <p14:creationId xmlns:p14="http://schemas.microsoft.com/office/powerpoint/2010/main" val="3939949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CF0487-F407-CA4E-E615-E0345F526F00}"/>
              </a:ext>
            </a:extLst>
          </p:cNvPr>
          <p:cNvSpPr>
            <a:spLocks noChangeArrowheads="1"/>
          </p:cNvSpPr>
          <p:nvPr/>
        </p:nvSpPr>
        <p:spPr bwMode="auto">
          <a:xfrm>
            <a:off x="924233" y="1217342"/>
            <a:ext cx="9469834"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2000" b="1" dirty="0">
                <a:latin typeface="Arial" panose="020B0604020202020204" pitchFamily="34" charset="0"/>
              </a:rPr>
              <a:t>6 .</a:t>
            </a:r>
            <a:r>
              <a:rPr kumimoji="0" lang="en-US" altLang="en-US" sz="2000" b="1" i="0" u="none" strike="noStrike" cap="none" normalizeH="0" baseline="0" dirty="0">
                <a:ln>
                  <a:noFill/>
                </a:ln>
                <a:solidFill>
                  <a:schemeClr val="tx1"/>
                </a:solidFill>
                <a:effectLst/>
                <a:latin typeface="Arial" panose="020B0604020202020204" pitchFamily="34" charset="0"/>
              </a:rPr>
              <a:t>Integration with Renewable Energy</a:t>
            </a:r>
            <a:r>
              <a:rPr kumimoji="0" lang="en-US" altLang="en-US" sz="2000" b="0" i="0" u="none" strike="noStrike" cap="none" normalizeH="0" baseline="0" dirty="0">
                <a:ln>
                  <a:noFill/>
                </a:ln>
                <a:solidFill>
                  <a:schemeClr val="tx1"/>
                </a:solidFill>
                <a:effectLst/>
                <a:latin typeface="Arial" panose="020B0604020202020204" pitchFamily="34" charset="0"/>
              </a:rPr>
              <a:t>: Managing the charge and discharge of batteries in conjunction with variable renewable energy sources (like solar or wind) poses challenges in terms of timing and capacity management.</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7 .End-of-Life Management</a:t>
            </a:r>
            <a:r>
              <a:rPr kumimoji="0" lang="en-US" altLang="en-US" sz="2000" b="0" i="0" u="none" strike="noStrike" cap="none" normalizeH="0" baseline="0" dirty="0">
                <a:ln>
                  <a:noFill/>
                </a:ln>
                <a:solidFill>
                  <a:schemeClr val="tx1"/>
                </a:solidFill>
                <a:effectLst/>
                <a:latin typeface="Arial" panose="020B0604020202020204" pitchFamily="34" charset="0"/>
              </a:rPr>
              <a:t>: Developing effective recycling processes and repurposing strategies for used batteries is important for sustainability and reducing environmental impact.</a:t>
            </a:r>
          </a:p>
          <a:p>
            <a:pPr marL="0" marR="0" lvl="0" indent="0" algn="l" defTabSz="914400" rtl="0" eaLnBrk="0" fontAlgn="base" latinLnBrk="0" hangingPunct="0">
              <a:lnSpc>
                <a:spcPct val="100000"/>
              </a:lnSpc>
              <a:spcBef>
                <a:spcPct val="0"/>
              </a:spcBef>
              <a:spcAft>
                <a:spcPct val="0"/>
              </a:spcAft>
              <a:buClrTx/>
              <a:buSzTx/>
              <a:tabLst/>
            </a:pPr>
            <a:r>
              <a:rPr lang="en-US" altLang="en-US" sz="2000" b="1" dirty="0">
                <a:latin typeface="Arial" panose="020B0604020202020204" pitchFamily="34" charset="0"/>
              </a:rPr>
              <a:t>8 .C</a:t>
            </a:r>
            <a:r>
              <a:rPr kumimoji="0" lang="en-US" altLang="en-US" sz="2000" b="1" i="0" u="none" strike="noStrike" cap="none" normalizeH="0" baseline="0" dirty="0">
                <a:ln>
                  <a:noFill/>
                </a:ln>
                <a:solidFill>
                  <a:schemeClr val="tx1"/>
                </a:solidFill>
                <a:effectLst/>
                <a:latin typeface="Arial" panose="020B0604020202020204" pitchFamily="34" charset="0"/>
              </a:rPr>
              <a:t>ost and Scalability</a:t>
            </a:r>
            <a:r>
              <a:rPr kumimoji="0" lang="en-US" altLang="en-US" sz="2000" b="0" i="0" u="none" strike="noStrike" cap="none" normalizeH="0" baseline="0" dirty="0">
                <a:ln>
                  <a:noFill/>
                </a:ln>
                <a:solidFill>
                  <a:schemeClr val="tx1"/>
                </a:solidFill>
                <a:effectLst/>
                <a:latin typeface="Arial" panose="020B0604020202020204" pitchFamily="34" charset="0"/>
              </a:rPr>
              <a:t>: The high cost of advanced battery technologies and the need for scalable solutions can hinder widespread adoption.</a:t>
            </a:r>
          </a:p>
          <a:p>
            <a:pPr marL="0" marR="0" lvl="0" indent="0" algn="l" defTabSz="914400" rtl="0" eaLnBrk="0" fontAlgn="base" latinLnBrk="0" hangingPunct="0">
              <a:lnSpc>
                <a:spcPct val="100000"/>
              </a:lnSpc>
              <a:spcBef>
                <a:spcPct val="0"/>
              </a:spcBef>
              <a:spcAft>
                <a:spcPct val="0"/>
              </a:spcAft>
              <a:buClrTx/>
              <a:buSzTx/>
              <a:tabLst/>
            </a:pPr>
            <a:r>
              <a:rPr lang="en-US" altLang="en-US" sz="2000" b="1" dirty="0">
                <a:latin typeface="Arial" panose="020B0604020202020204" pitchFamily="34" charset="0"/>
              </a:rPr>
              <a:t>9 .R</a:t>
            </a:r>
            <a:r>
              <a:rPr kumimoji="0" lang="en-US" altLang="en-US" sz="2000" b="1" i="0" u="none" strike="noStrike" cap="none" normalizeH="0" baseline="0" dirty="0">
                <a:ln>
                  <a:noFill/>
                </a:ln>
                <a:solidFill>
                  <a:schemeClr val="tx1"/>
                </a:solidFill>
                <a:effectLst/>
                <a:latin typeface="Arial" panose="020B0604020202020204" pitchFamily="34" charset="0"/>
              </a:rPr>
              <a:t>egulatory Compliance</a:t>
            </a:r>
            <a:r>
              <a:rPr kumimoji="0" lang="en-US" altLang="en-US" sz="2000" b="0" i="0" u="none" strike="noStrike" cap="none" normalizeH="0" baseline="0" dirty="0">
                <a:ln>
                  <a:noFill/>
                </a:ln>
                <a:solidFill>
                  <a:schemeClr val="tx1"/>
                </a:solidFill>
                <a:effectLst/>
                <a:latin typeface="Arial" panose="020B0604020202020204" pitchFamily="34" charset="0"/>
              </a:rPr>
              <a:t>: Navigating the complex landscape of regulations and standards regarding battery safety, transportation, and disposal can be challenging for manufacturers.</a:t>
            </a:r>
          </a:p>
          <a:p>
            <a:pPr marL="0" marR="0" lvl="0" indent="0" algn="l" defTabSz="914400" rtl="0" eaLnBrk="0" fontAlgn="base" latinLnBrk="0" hangingPunct="0">
              <a:lnSpc>
                <a:spcPct val="100000"/>
              </a:lnSpc>
              <a:spcBef>
                <a:spcPct val="0"/>
              </a:spcBef>
              <a:spcAft>
                <a:spcPct val="0"/>
              </a:spcAft>
              <a:buClrTx/>
              <a:buSzTx/>
              <a:tabLst/>
            </a:pPr>
            <a:r>
              <a:rPr lang="en-US" altLang="en-US" sz="2000" b="1" dirty="0">
                <a:latin typeface="Arial" panose="020B0604020202020204" pitchFamily="34" charset="0"/>
              </a:rPr>
              <a:t>10.S</a:t>
            </a:r>
            <a:r>
              <a:rPr kumimoji="0" lang="en-US" altLang="en-US" sz="2000" b="1" i="0" u="none" strike="noStrike" cap="none" normalizeH="0" baseline="0" dirty="0">
                <a:ln>
                  <a:noFill/>
                </a:ln>
                <a:solidFill>
                  <a:schemeClr val="tx1"/>
                </a:solidFill>
                <a:effectLst/>
                <a:latin typeface="Arial" panose="020B0604020202020204" pitchFamily="34" charset="0"/>
              </a:rPr>
              <a:t>upply Chain Issues</a:t>
            </a:r>
            <a:r>
              <a:rPr kumimoji="0" lang="en-US" altLang="en-US" sz="2000" b="0" i="0" u="none" strike="noStrike" cap="none" normalizeH="0" baseline="0" dirty="0">
                <a:ln>
                  <a:noFill/>
                </a:ln>
                <a:solidFill>
                  <a:schemeClr val="tx1"/>
                </a:solidFill>
                <a:effectLst/>
                <a:latin typeface="Arial" panose="020B0604020202020204" pitchFamily="34" charset="0"/>
              </a:rPr>
              <a:t>: The sourcing of raw materials (like lithium, cobalt, and nickel) can be affected by geopolitical factors and environmental concerns, impacting battery production and availability.</a:t>
            </a:r>
          </a:p>
        </p:txBody>
      </p:sp>
    </p:spTree>
    <p:extLst>
      <p:ext uri="{BB962C8B-B14F-4D97-AF65-F5344CB8AC3E}">
        <p14:creationId xmlns:p14="http://schemas.microsoft.com/office/powerpoint/2010/main" val="8964697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2221</TotalTime>
  <Words>1472</Words>
  <Application>Microsoft Office PowerPoint</Application>
  <PresentationFormat>Widescreen</PresentationFormat>
  <Paragraphs>73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Shreya Kore</dc:creator>
  <cp:lastModifiedBy>Shreya Kore</cp:lastModifiedBy>
  <cp:revision>2</cp:revision>
  <dcterms:created xsi:type="dcterms:W3CDTF">2024-09-11T11:41:41Z</dcterms:created>
  <dcterms:modified xsi:type="dcterms:W3CDTF">2024-10-03T12:05:46Z</dcterms:modified>
</cp:coreProperties>
</file>