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57" r:id="rId3"/>
    <p:sldId id="264" r:id="rId4"/>
    <p:sldId id="263" r:id="rId5"/>
    <p:sldId id="259" r:id="rId6"/>
    <p:sldId id="260" r:id="rId7"/>
    <p:sldId id="267" r:id="rId8"/>
    <p:sldId id="27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07229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25756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85377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79620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256409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529429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32030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0438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smtClean="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73617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29602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45065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5153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83888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7848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42138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10132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12/12/2017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304407607"/>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Smart and Green City Implementation Using Automated Budgeting</a:t>
            </a:r>
          </a:p>
        </p:txBody>
      </p:sp>
      <p:sp>
        <p:nvSpPr>
          <p:cNvPr id="3" name="Subtitle 2"/>
          <p:cNvSpPr>
            <a:spLocks noGrp="1"/>
          </p:cNvSpPr>
          <p:nvPr>
            <p:ph type="subTitle" idx="1"/>
          </p:nvPr>
        </p:nvSpPr>
        <p:spPr>
          <a:xfrm>
            <a:off x="714375" y="4788798"/>
            <a:ext cx="10651691" cy="861420"/>
          </a:xfrm>
        </p:spPr>
        <p:txBody>
          <a:bodyPr>
            <a:normAutofit/>
          </a:bodyPr>
          <a:lstStyle/>
          <a:p>
            <a:pPr algn="l"/>
            <a:r>
              <a:rPr lang="en-US" dirty="0"/>
              <a:t>Team members: Abhinav Srivastava, Mahalakshmi Arunachalam &amp; Saurabh Kulkarni</a:t>
            </a:r>
          </a:p>
        </p:txBody>
      </p:sp>
    </p:spTree>
    <p:extLst>
      <p:ext uri="{BB962C8B-B14F-4D97-AF65-F5344CB8AC3E}">
        <p14:creationId xmlns:p14="http://schemas.microsoft.com/office/powerpoint/2010/main" val="344497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lnSpc>
                <a:spcPct val="150000"/>
              </a:lnSpc>
              <a:buNone/>
            </a:pPr>
            <a:r>
              <a:rPr lang="en-US" sz="11500" dirty="0"/>
              <a:t>Thank You</a:t>
            </a:r>
          </a:p>
        </p:txBody>
      </p:sp>
    </p:spTree>
    <p:extLst>
      <p:ext uri="{BB962C8B-B14F-4D97-AF65-F5344CB8AC3E}">
        <p14:creationId xmlns:p14="http://schemas.microsoft.com/office/powerpoint/2010/main" val="3953285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659197" cy="1400530"/>
          </a:xfrm>
        </p:spPr>
        <p:txBody>
          <a:bodyPr/>
          <a:lstStyle/>
          <a:p>
            <a:r>
              <a:rPr lang="en-US" dirty="0"/>
              <a:t>Introduction</a:t>
            </a:r>
          </a:p>
        </p:txBody>
      </p:sp>
      <p:sp>
        <p:nvSpPr>
          <p:cNvPr id="3" name="Content Placeholder 2"/>
          <p:cNvSpPr>
            <a:spLocks noGrp="1"/>
          </p:cNvSpPr>
          <p:nvPr>
            <p:ph idx="1"/>
          </p:nvPr>
        </p:nvSpPr>
        <p:spPr>
          <a:xfrm>
            <a:off x="646111" y="1853248"/>
            <a:ext cx="10659197" cy="4395152"/>
          </a:xfrm>
        </p:spPr>
        <p:txBody>
          <a:bodyPr>
            <a:normAutofit/>
          </a:bodyPr>
          <a:lstStyle/>
          <a:p>
            <a:r>
              <a:rPr lang="en-US" dirty="0"/>
              <a:t>Lack of implementation of greener practices in cities is due to lack of funding in most cases. Though the funds are available they are not allocated properly and are not utilized and their potential benefits remain untapped.</a:t>
            </a:r>
          </a:p>
          <a:p>
            <a:endParaRPr lang="en-US" dirty="0"/>
          </a:p>
          <a:p>
            <a:r>
              <a:rPr lang="en-US" dirty="0"/>
              <a:t>Our solution is Automated budgeting and utilization of funds and resources to reduce the carbon footprint of the city which ultimately helps in achieving the goal of making smart and green city.</a:t>
            </a:r>
          </a:p>
          <a:p>
            <a:endParaRPr lang="en-US" dirty="0"/>
          </a:p>
          <a:p>
            <a:r>
              <a:rPr lang="en-US" dirty="0"/>
              <a:t> The main aim is to improve the quality of life of people in the city by following greener practices. </a:t>
            </a:r>
          </a:p>
        </p:txBody>
      </p:sp>
    </p:spTree>
    <p:extLst>
      <p:ext uri="{BB962C8B-B14F-4D97-AF65-F5344CB8AC3E}">
        <p14:creationId xmlns:p14="http://schemas.microsoft.com/office/powerpoint/2010/main" val="114669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5F12-0823-4602-9B1D-80724CE1C100}"/>
              </a:ext>
            </a:extLst>
          </p:cNvPr>
          <p:cNvSpPr>
            <a:spLocks noGrp="1"/>
          </p:cNvSpPr>
          <p:nvPr>
            <p:ph type="title"/>
          </p:nvPr>
        </p:nvSpPr>
        <p:spPr>
          <a:xfrm>
            <a:off x="677334" y="156237"/>
            <a:ext cx="8596668" cy="1320800"/>
          </a:xfrm>
        </p:spPr>
        <p:txBody>
          <a:bodyPr/>
          <a:lstStyle/>
          <a:p>
            <a:r>
              <a:rPr lang="en-US" dirty="0"/>
              <a:t>Use Cases</a:t>
            </a:r>
          </a:p>
        </p:txBody>
      </p:sp>
      <p:sp>
        <p:nvSpPr>
          <p:cNvPr id="3" name="Content Placeholder 2">
            <a:extLst>
              <a:ext uri="{FF2B5EF4-FFF2-40B4-BE49-F238E27FC236}">
                <a16:creationId xmlns:a16="http://schemas.microsoft.com/office/drawing/2014/main" id="{FFA640BD-2AB7-48D5-947E-1185BA001F7F}"/>
              </a:ext>
            </a:extLst>
          </p:cNvPr>
          <p:cNvSpPr>
            <a:spLocks noGrp="1"/>
          </p:cNvSpPr>
          <p:nvPr>
            <p:ph idx="1"/>
          </p:nvPr>
        </p:nvSpPr>
        <p:spPr>
          <a:xfrm>
            <a:off x="677334" y="1314451"/>
            <a:ext cx="8596668" cy="4726912"/>
          </a:xfrm>
        </p:spPr>
        <p:txBody>
          <a:bodyPr>
            <a:normAutofit fontScale="92500" lnSpcReduction="20000"/>
          </a:bodyPr>
          <a:lstStyle/>
          <a:p>
            <a:pPr lvl="0" fontAlgn="base"/>
            <a:r>
              <a:rPr lang="en-US" sz="2800" dirty="0"/>
              <a:t>Budget Allocation by Predictive Analysis of past data by Budget Admin</a:t>
            </a:r>
          </a:p>
          <a:p>
            <a:pPr lvl="0" fontAlgn="base"/>
            <a:endParaRPr lang="en-US" sz="2800" dirty="0"/>
          </a:p>
          <a:p>
            <a:pPr marL="0" lvl="0" indent="0" fontAlgn="base">
              <a:buNone/>
            </a:pPr>
            <a:endParaRPr lang="en-US" sz="2800" dirty="0"/>
          </a:p>
          <a:p>
            <a:pPr lvl="0" fontAlgn="base"/>
            <a:r>
              <a:rPr lang="en-US" sz="2800" dirty="0"/>
              <a:t>Additional Budget Allocation by Green Manager</a:t>
            </a:r>
          </a:p>
          <a:p>
            <a:pPr lvl="0" fontAlgn="base"/>
            <a:endParaRPr lang="en-US" sz="2800" dirty="0"/>
          </a:p>
          <a:p>
            <a:pPr lvl="0" fontAlgn="base"/>
            <a:endParaRPr lang="en-US" sz="2800" dirty="0"/>
          </a:p>
          <a:p>
            <a:pPr lvl="0" fontAlgn="base"/>
            <a:r>
              <a:rPr lang="en-US" sz="2800" dirty="0"/>
              <a:t>Additional Budget Approval by Mayor</a:t>
            </a:r>
          </a:p>
          <a:p>
            <a:pPr lvl="0" fontAlgn="base"/>
            <a:endParaRPr lang="en-US" sz="2800" dirty="0"/>
          </a:p>
          <a:p>
            <a:pPr lvl="0" fontAlgn="base"/>
            <a:endParaRPr lang="en-US" sz="2800" dirty="0"/>
          </a:p>
          <a:p>
            <a:pPr lvl="0" fontAlgn="base"/>
            <a:r>
              <a:rPr lang="en-US" sz="2800" dirty="0"/>
              <a:t>Tracking Budget Expenditure at Organization level </a:t>
            </a:r>
          </a:p>
        </p:txBody>
      </p:sp>
    </p:spTree>
    <p:extLst>
      <p:ext uri="{BB962C8B-B14F-4D97-AF65-F5344CB8AC3E}">
        <p14:creationId xmlns:p14="http://schemas.microsoft.com/office/powerpoint/2010/main" val="373143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Actors</a:t>
            </a:r>
          </a:p>
        </p:txBody>
      </p:sp>
      <p:sp>
        <p:nvSpPr>
          <p:cNvPr id="5" name="Content Placeholder 2"/>
          <p:cNvSpPr txBox="1">
            <a:spLocks/>
          </p:cNvSpPr>
          <p:nvPr/>
        </p:nvSpPr>
        <p:spPr>
          <a:xfrm>
            <a:off x="646111" y="1853248"/>
            <a:ext cx="10659197" cy="43951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a:t>Mayor</a:t>
            </a:r>
          </a:p>
          <a:p>
            <a:r>
              <a:rPr lang="en-US" dirty="0"/>
              <a:t>Budget Admin</a:t>
            </a:r>
          </a:p>
          <a:p>
            <a:r>
              <a:rPr lang="en-US" dirty="0"/>
              <a:t>Green Admin</a:t>
            </a:r>
          </a:p>
          <a:p>
            <a:r>
              <a:rPr lang="en-US" dirty="0"/>
              <a:t>Health Admin</a:t>
            </a:r>
          </a:p>
          <a:p>
            <a:r>
              <a:rPr lang="en-US" dirty="0"/>
              <a:t>Education Admin</a:t>
            </a:r>
          </a:p>
          <a:p>
            <a:r>
              <a:rPr lang="en-US" dirty="0"/>
              <a:t>Infrastructure Admin</a:t>
            </a:r>
          </a:p>
          <a:p>
            <a:r>
              <a:rPr lang="en-US" dirty="0"/>
              <a:t>Tourism Admin</a:t>
            </a:r>
          </a:p>
          <a:p>
            <a:r>
              <a:rPr lang="en-US" dirty="0"/>
              <a:t>Industries Admin</a:t>
            </a:r>
          </a:p>
          <a:p>
            <a:r>
              <a:rPr lang="en-US" dirty="0"/>
              <a:t>Automobile Admin</a:t>
            </a:r>
          </a:p>
        </p:txBody>
      </p:sp>
    </p:spTree>
    <p:extLst>
      <p:ext uri="{BB962C8B-B14F-4D97-AF65-F5344CB8AC3E}">
        <p14:creationId xmlns:p14="http://schemas.microsoft.com/office/powerpoint/2010/main" val="1046719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648" y="469856"/>
            <a:ext cx="9404723" cy="1400530"/>
          </a:xfrm>
        </p:spPr>
        <p:txBody>
          <a:bodyPr/>
          <a:lstStyle/>
          <a:p>
            <a:r>
              <a:rPr lang="en-US" dirty="0"/>
              <a:t>Object Model</a:t>
            </a:r>
          </a:p>
        </p:txBody>
      </p:sp>
      <p:sp>
        <p:nvSpPr>
          <p:cNvPr id="4" name="Rectangle 3"/>
          <p:cNvSpPr/>
          <p:nvPr/>
        </p:nvSpPr>
        <p:spPr>
          <a:xfrm>
            <a:off x="77002" y="5809449"/>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Hospital Admin</a:t>
            </a:r>
          </a:p>
        </p:txBody>
      </p:sp>
      <p:sp>
        <p:nvSpPr>
          <p:cNvPr id="5" name="Rectangle 4"/>
          <p:cNvSpPr/>
          <p:nvPr/>
        </p:nvSpPr>
        <p:spPr>
          <a:xfrm>
            <a:off x="876843" y="6308706"/>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Industries Admin</a:t>
            </a:r>
          </a:p>
        </p:txBody>
      </p:sp>
      <p:sp>
        <p:nvSpPr>
          <p:cNvPr id="6" name="Rectangle 5"/>
          <p:cNvSpPr/>
          <p:nvPr/>
        </p:nvSpPr>
        <p:spPr>
          <a:xfrm>
            <a:off x="1886752" y="5809448"/>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Education Admin</a:t>
            </a:r>
          </a:p>
        </p:txBody>
      </p:sp>
      <p:sp>
        <p:nvSpPr>
          <p:cNvPr id="7" name="Rectangle 6"/>
          <p:cNvSpPr/>
          <p:nvPr/>
        </p:nvSpPr>
        <p:spPr>
          <a:xfrm>
            <a:off x="2791627" y="6295223"/>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Automobile Admin</a:t>
            </a:r>
          </a:p>
        </p:txBody>
      </p:sp>
      <p:sp>
        <p:nvSpPr>
          <p:cNvPr id="8" name="Rectangle 7"/>
          <p:cNvSpPr/>
          <p:nvPr/>
        </p:nvSpPr>
        <p:spPr>
          <a:xfrm>
            <a:off x="3696502" y="5809448"/>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Infrastructure Admin</a:t>
            </a:r>
          </a:p>
        </p:txBody>
      </p:sp>
      <p:sp>
        <p:nvSpPr>
          <p:cNvPr id="9" name="Rectangle 8"/>
          <p:cNvSpPr/>
          <p:nvPr/>
        </p:nvSpPr>
        <p:spPr>
          <a:xfrm>
            <a:off x="4551892" y="6315136"/>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Tourism Admin</a:t>
            </a:r>
          </a:p>
        </p:txBody>
      </p:sp>
      <p:sp>
        <p:nvSpPr>
          <p:cNvPr id="10" name="Rectangle 9"/>
          <p:cNvSpPr/>
          <p:nvPr/>
        </p:nvSpPr>
        <p:spPr>
          <a:xfrm>
            <a:off x="1886752" y="4809123"/>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Role </a:t>
            </a:r>
          </a:p>
        </p:txBody>
      </p:sp>
      <p:cxnSp>
        <p:nvCxnSpPr>
          <p:cNvPr id="12" name="Straight Connector 11"/>
          <p:cNvCxnSpPr/>
          <p:nvPr/>
        </p:nvCxnSpPr>
        <p:spPr>
          <a:xfrm>
            <a:off x="741369" y="5461167"/>
            <a:ext cx="452437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a:stCxn id="6" idx="0"/>
            <a:endCxn id="10" idx="2"/>
          </p:cNvCxnSpPr>
          <p:nvPr/>
        </p:nvCxnSpPr>
        <p:spPr>
          <a:xfrm flipV="1">
            <a:off x="2551121" y="5294898"/>
            <a:ext cx="0" cy="51455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4477552" y="5509412"/>
            <a:ext cx="0" cy="300036"/>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p:cNvCxnSpPr>
            <a:endCxn id="4" idx="0"/>
          </p:cNvCxnSpPr>
          <p:nvPr/>
        </p:nvCxnSpPr>
        <p:spPr>
          <a:xfrm>
            <a:off x="741369" y="5509412"/>
            <a:ext cx="2" cy="300037"/>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5292460" y="5509412"/>
            <a:ext cx="0" cy="754512"/>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a:stCxn id="7" idx="0"/>
          </p:cNvCxnSpPr>
          <p:nvPr/>
        </p:nvCxnSpPr>
        <p:spPr>
          <a:xfrm flipH="1" flipV="1">
            <a:off x="3455995" y="5509412"/>
            <a:ext cx="1" cy="785811"/>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p:cNvCxnSpPr>
            <a:stCxn id="5" idx="0"/>
          </p:cNvCxnSpPr>
          <p:nvPr/>
        </p:nvCxnSpPr>
        <p:spPr>
          <a:xfrm flipH="1" flipV="1">
            <a:off x="1541211" y="5522895"/>
            <a:ext cx="1" cy="785811"/>
          </a:xfrm>
          <a:prstGeom prst="line">
            <a:avLst/>
          </a:prstGeom>
        </p:spPr>
        <p:style>
          <a:lnRef idx="3">
            <a:schemeClr val="accent1"/>
          </a:lnRef>
          <a:fillRef idx="0">
            <a:schemeClr val="accent1"/>
          </a:fillRef>
          <a:effectRef idx="2">
            <a:schemeClr val="accent1"/>
          </a:effectRef>
          <a:fontRef idx="minor">
            <a:schemeClr val="tx1"/>
          </a:fontRef>
        </p:style>
      </p:cxnSp>
      <p:sp>
        <p:nvSpPr>
          <p:cNvPr id="28" name="Rectangle 27"/>
          <p:cNvSpPr/>
          <p:nvPr/>
        </p:nvSpPr>
        <p:spPr>
          <a:xfrm>
            <a:off x="7396161" y="4780582"/>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Work Request</a:t>
            </a:r>
          </a:p>
        </p:txBody>
      </p:sp>
      <p:sp>
        <p:nvSpPr>
          <p:cNvPr id="29" name="Rectangle 28"/>
          <p:cNvSpPr/>
          <p:nvPr/>
        </p:nvSpPr>
        <p:spPr>
          <a:xfrm>
            <a:off x="5930114" y="5766492"/>
            <a:ext cx="146604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Budget Admin</a:t>
            </a:r>
          </a:p>
        </p:txBody>
      </p:sp>
      <p:sp>
        <p:nvSpPr>
          <p:cNvPr id="30" name="Rectangle 29"/>
          <p:cNvSpPr/>
          <p:nvPr/>
        </p:nvSpPr>
        <p:spPr>
          <a:xfrm>
            <a:off x="8724898" y="5766492"/>
            <a:ext cx="146604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Green Admin</a:t>
            </a:r>
          </a:p>
        </p:txBody>
      </p:sp>
      <p:sp>
        <p:nvSpPr>
          <p:cNvPr id="31" name="Rectangle 30"/>
          <p:cNvSpPr/>
          <p:nvPr/>
        </p:nvSpPr>
        <p:spPr>
          <a:xfrm>
            <a:off x="7327505" y="6263924"/>
            <a:ext cx="146604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Mayor</a:t>
            </a:r>
          </a:p>
        </p:txBody>
      </p:sp>
      <p:cxnSp>
        <p:nvCxnSpPr>
          <p:cNvPr id="32" name="Straight Connector 31"/>
          <p:cNvCxnSpPr/>
          <p:nvPr/>
        </p:nvCxnSpPr>
        <p:spPr>
          <a:xfrm>
            <a:off x="6663137" y="5466457"/>
            <a:ext cx="279478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Straight Connector 34"/>
          <p:cNvCxnSpPr>
            <a:endCxn id="31" idx="0"/>
          </p:cNvCxnSpPr>
          <p:nvPr/>
        </p:nvCxnSpPr>
        <p:spPr>
          <a:xfrm>
            <a:off x="8051213" y="5318545"/>
            <a:ext cx="9316" cy="945379"/>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6663337" y="5466456"/>
            <a:ext cx="0" cy="300036"/>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9457921" y="5466456"/>
            <a:ext cx="0" cy="300036"/>
          </a:xfrm>
          <a:prstGeom prst="line">
            <a:avLst/>
          </a:prstGeom>
        </p:spPr>
        <p:style>
          <a:lnRef idx="3">
            <a:schemeClr val="accent1"/>
          </a:lnRef>
          <a:fillRef idx="0">
            <a:schemeClr val="accent1"/>
          </a:fillRef>
          <a:effectRef idx="2">
            <a:schemeClr val="accent1"/>
          </a:effectRef>
          <a:fontRef idx="minor">
            <a:schemeClr val="tx1"/>
          </a:fontRef>
        </p:style>
      </p:cxnSp>
      <p:sp>
        <p:nvSpPr>
          <p:cNvPr id="40" name="Isosceles Triangle 39"/>
          <p:cNvSpPr/>
          <p:nvPr/>
        </p:nvSpPr>
        <p:spPr>
          <a:xfrm>
            <a:off x="2430867" y="5266357"/>
            <a:ext cx="240506" cy="2073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a:off x="7932256" y="5221297"/>
            <a:ext cx="240506" cy="2073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386844" y="3980430"/>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Work Queue</a:t>
            </a:r>
          </a:p>
        </p:txBody>
      </p:sp>
      <p:cxnSp>
        <p:nvCxnSpPr>
          <p:cNvPr id="44" name="Straight Connector 43"/>
          <p:cNvCxnSpPr/>
          <p:nvPr/>
        </p:nvCxnSpPr>
        <p:spPr>
          <a:xfrm>
            <a:off x="8041896" y="4480359"/>
            <a:ext cx="0" cy="287835"/>
          </a:xfrm>
          <a:prstGeom prst="line">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7" name="Rectangle 46"/>
          <p:cNvSpPr/>
          <p:nvPr/>
        </p:nvSpPr>
        <p:spPr>
          <a:xfrm>
            <a:off x="6603519" y="2825888"/>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Organization</a:t>
            </a:r>
          </a:p>
        </p:txBody>
      </p:sp>
      <p:sp>
        <p:nvSpPr>
          <p:cNvPr id="48" name="Rectangle 47"/>
          <p:cNvSpPr/>
          <p:nvPr/>
        </p:nvSpPr>
        <p:spPr>
          <a:xfrm>
            <a:off x="10634900" y="1610360"/>
            <a:ext cx="1328737" cy="391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Health Care</a:t>
            </a:r>
          </a:p>
        </p:txBody>
      </p:sp>
      <p:sp>
        <p:nvSpPr>
          <p:cNvPr id="49" name="Rectangle 48"/>
          <p:cNvSpPr/>
          <p:nvPr/>
        </p:nvSpPr>
        <p:spPr>
          <a:xfrm>
            <a:off x="10634895" y="2043956"/>
            <a:ext cx="1328737" cy="391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Education</a:t>
            </a:r>
          </a:p>
        </p:txBody>
      </p:sp>
      <p:sp>
        <p:nvSpPr>
          <p:cNvPr id="50" name="Rectangle 49"/>
          <p:cNvSpPr/>
          <p:nvPr/>
        </p:nvSpPr>
        <p:spPr>
          <a:xfrm>
            <a:off x="10634897" y="2464736"/>
            <a:ext cx="1328737" cy="391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Infrastructure</a:t>
            </a:r>
          </a:p>
        </p:txBody>
      </p:sp>
      <p:sp>
        <p:nvSpPr>
          <p:cNvPr id="51" name="Rectangle 50"/>
          <p:cNvSpPr/>
          <p:nvPr/>
        </p:nvSpPr>
        <p:spPr>
          <a:xfrm>
            <a:off x="10634896" y="2892998"/>
            <a:ext cx="1328737" cy="391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Tourism</a:t>
            </a:r>
          </a:p>
        </p:txBody>
      </p:sp>
      <p:sp>
        <p:nvSpPr>
          <p:cNvPr id="52" name="Rectangle 51"/>
          <p:cNvSpPr/>
          <p:nvPr/>
        </p:nvSpPr>
        <p:spPr>
          <a:xfrm>
            <a:off x="10634895" y="3311663"/>
            <a:ext cx="1328737" cy="391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Automobiles</a:t>
            </a:r>
          </a:p>
        </p:txBody>
      </p:sp>
      <p:sp>
        <p:nvSpPr>
          <p:cNvPr id="53" name="Rectangle 52"/>
          <p:cNvSpPr/>
          <p:nvPr/>
        </p:nvSpPr>
        <p:spPr>
          <a:xfrm>
            <a:off x="10634895" y="3733240"/>
            <a:ext cx="1328737" cy="39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Industries</a:t>
            </a:r>
          </a:p>
        </p:txBody>
      </p:sp>
      <p:cxnSp>
        <p:nvCxnSpPr>
          <p:cNvPr id="61" name="Straight Connector 60"/>
          <p:cNvCxnSpPr>
            <a:cxnSpLocks/>
          </p:cNvCxnSpPr>
          <p:nvPr/>
        </p:nvCxnSpPr>
        <p:spPr>
          <a:xfrm flipH="1">
            <a:off x="10369330" y="1806207"/>
            <a:ext cx="26241" cy="2123979"/>
          </a:xfrm>
          <a:prstGeom prst="line">
            <a:avLst/>
          </a:prstGeom>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10395571" y="1806207"/>
            <a:ext cx="23932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10403592" y="2237741"/>
            <a:ext cx="23932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a:off x="10393968" y="2680504"/>
            <a:ext cx="23932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Straight Connector 66"/>
          <p:cNvCxnSpPr/>
          <p:nvPr/>
        </p:nvCxnSpPr>
        <p:spPr>
          <a:xfrm>
            <a:off x="10384339" y="3084762"/>
            <a:ext cx="23932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8" name="Straight Connector 67"/>
          <p:cNvCxnSpPr/>
          <p:nvPr/>
        </p:nvCxnSpPr>
        <p:spPr>
          <a:xfrm>
            <a:off x="10430862" y="3525920"/>
            <a:ext cx="23932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9" name="Straight Connector 68"/>
          <p:cNvCxnSpPr/>
          <p:nvPr/>
        </p:nvCxnSpPr>
        <p:spPr>
          <a:xfrm>
            <a:off x="10392361" y="3930186"/>
            <a:ext cx="23932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Straight Connector 74"/>
          <p:cNvCxnSpPr>
            <a:stCxn id="47" idx="3"/>
          </p:cNvCxnSpPr>
          <p:nvPr/>
        </p:nvCxnSpPr>
        <p:spPr>
          <a:xfrm>
            <a:off x="7932256" y="3068776"/>
            <a:ext cx="2484170" cy="4064"/>
          </a:xfrm>
          <a:prstGeom prst="line">
            <a:avLst/>
          </a:prstGeom>
        </p:spPr>
        <p:style>
          <a:lnRef idx="3">
            <a:schemeClr val="accent1"/>
          </a:lnRef>
          <a:fillRef idx="0">
            <a:schemeClr val="accent1"/>
          </a:fillRef>
          <a:effectRef idx="2">
            <a:schemeClr val="accent1"/>
          </a:effectRef>
          <a:fontRef idx="minor">
            <a:schemeClr val="tx1"/>
          </a:fontRef>
        </p:style>
      </p:cxnSp>
      <p:sp>
        <p:nvSpPr>
          <p:cNvPr id="77" name="Rectangle 76"/>
          <p:cNvSpPr/>
          <p:nvPr/>
        </p:nvSpPr>
        <p:spPr>
          <a:xfrm>
            <a:off x="1886751" y="3974049"/>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Account</a:t>
            </a:r>
          </a:p>
        </p:txBody>
      </p:sp>
      <p:sp>
        <p:nvSpPr>
          <p:cNvPr id="78" name="Rectangle 77"/>
          <p:cNvSpPr/>
          <p:nvPr/>
        </p:nvSpPr>
        <p:spPr>
          <a:xfrm>
            <a:off x="3391114" y="3974048"/>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Employee</a:t>
            </a:r>
          </a:p>
        </p:txBody>
      </p:sp>
      <p:sp>
        <p:nvSpPr>
          <p:cNvPr id="80" name="Rectangle 79"/>
          <p:cNvSpPr/>
          <p:nvPr/>
        </p:nvSpPr>
        <p:spPr>
          <a:xfrm>
            <a:off x="1886750" y="3129926"/>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Account Dir</a:t>
            </a:r>
          </a:p>
        </p:txBody>
      </p:sp>
      <p:sp>
        <p:nvSpPr>
          <p:cNvPr id="81" name="Isosceles Triangle 80"/>
          <p:cNvSpPr/>
          <p:nvPr/>
        </p:nvSpPr>
        <p:spPr>
          <a:xfrm rot="16200000">
            <a:off x="7833125" y="2961468"/>
            <a:ext cx="361642" cy="20737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Arrow Connector 82"/>
          <p:cNvCxnSpPr>
            <a:stCxn id="77" idx="2"/>
            <a:endCxn id="10" idx="0"/>
          </p:cNvCxnSpPr>
          <p:nvPr/>
        </p:nvCxnSpPr>
        <p:spPr>
          <a:xfrm>
            <a:off x="2551120" y="4459824"/>
            <a:ext cx="1" cy="349299"/>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85" name="Straight Arrow Connector 84"/>
          <p:cNvCxnSpPr>
            <a:cxnSpLocks/>
            <a:stCxn id="77" idx="3"/>
            <a:endCxn id="78" idx="1"/>
          </p:cNvCxnSpPr>
          <p:nvPr/>
        </p:nvCxnSpPr>
        <p:spPr>
          <a:xfrm flipV="1">
            <a:off x="3215488" y="4216936"/>
            <a:ext cx="175626" cy="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91" name="Straight Arrow Connector 90"/>
          <p:cNvCxnSpPr>
            <a:stCxn id="80" idx="2"/>
            <a:endCxn id="77" idx="0"/>
          </p:cNvCxnSpPr>
          <p:nvPr/>
        </p:nvCxnSpPr>
        <p:spPr>
          <a:xfrm>
            <a:off x="2551119" y="3615701"/>
            <a:ext cx="1" cy="358348"/>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92" name="Rectangle 91"/>
          <p:cNvSpPr/>
          <p:nvPr/>
        </p:nvSpPr>
        <p:spPr>
          <a:xfrm>
            <a:off x="3394677" y="3129926"/>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Employee Dir</a:t>
            </a:r>
          </a:p>
        </p:txBody>
      </p:sp>
      <p:cxnSp>
        <p:nvCxnSpPr>
          <p:cNvPr id="93" name="Straight Arrow Connector 92"/>
          <p:cNvCxnSpPr>
            <a:stCxn id="92" idx="2"/>
          </p:cNvCxnSpPr>
          <p:nvPr/>
        </p:nvCxnSpPr>
        <p:spPr>
          <a:xfrm>
            <a:off x="4059046" y="3615701"/>
            <a:ext cx="1" cy="358348"/>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97" name="Elbow Connector 96"/>
          <p:cNvCxnSpPr>
            <a:stCxn id="47" idx="1"/>
            <a:endCxn id="92" idx="3"/>
          </p:cNvCxnSpPr>
          <p:nvPr/>
        </p:nvCxnSpPr>
        <p:spPr>
          <a:xfrm rot="10800000" flipV="1">
            <a:off x="4723415" y="3068776"/>
            <a:ext cx="1880105" cy="304038"/>
          </a:xfrm>
          <a:prstGeom prst="bentConnector3">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99" name="Elbow Connector 98"/>
          <p:cNvCxnSpPr>
            <a:endCxn id="80" idx="0"/>
          </p:cNvCxnSpPr>
          <p:nvPr/>
        </p:nvCxnSpPr>
        <p:spPr>
          <a:xfrm rot="10800000" flipV="1">
            <a:off x="2551120" y="2875172"/>
            <a:ext cx="4057089" cy="254753"/>
          </a:xfrm>
          <a:prstGeom prst="bentConnector2">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100" name="Rectangle 99"/>
          <p:cNvSpPr/>
          <p:nvPr/>
        </p:nvSpPr>
        <p:spPr>
          <a:xfrm>
            <a:off x="6603519" y="2168009"/>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Enterprise</a:t>
            </a:r>
          </a:p>
        </p:txBody>
      </p:sp>
      <p:sp>
        <p:nvSpPr>
          <p:cNvPr id="101" name="Rectangle 100"/>
          <p:cNvSpPr/>
          <p:nvPr/>
        </p:nvSpPr>
        <p:spPr>
          <a:xfrm>
            <a:off x="6603519" y="1458341"/>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Enterprise Directory</a:t>
            </a:r>
          </a:p>
        </p:txBody>
      </p:sp>
      <p:sp>
        <p:nvSpPr>
          <p:cNvPr id="102" name="Rectangle 101"/>
          <p:cNvSpPr/>
          <p:nvPr/>
        </p:nvSpPr>
        <p:spPr>
          <a:xfrm>
            <a:off x="6581522" y="751243"/>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Network</a:t>
            </a:r>
          </a:p>
        </p:txBody>
      </p:sp>
      <p:sp>
        <p:nvSpPr>
          <p:cNvPr id="103" name="Rectangle 102"/>
          <p:cNvSpPr/>
          <p:nvPr/>
        </p:nvSpPr>
        <p:spPr>
          <a:xfrm>
            <a:off x="6581521" y="65368"/>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EcoSystem</a:t>
            </a:r>
            <a:endParaRPr lang="en-US" sz="1400" dirty="0"/>
          </a:p>
        </p:txBody>
      </p:sp>
      <p:cxnSp>
        <p:nvCxnSpPr>
          <p:cNvPr id="105" name="Straight Arrow Connector 104"/>
          <p:cNvCxnSpPr>
            <a:stCxn id="100" idx="2"/>
            <a:endCxn id="47" idx="0"/>
          </p:cNvCxnSpPr>
          <p:nvPr/>
        </p:nvCxnSpPr>
        <p:spPr>
          <a:xfrm>
            <a:off x="7267888" y="2653784"/>
            <a:ext cx="0" cy="172104"/>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06" name="Straight Arrow Connector 105"/>
          <p:cNvCxnSpPr/>
          <p:nvPr/>
        </p:nvCxnSpPr>
        <p:spPr>
          <a:xfrm>
            <a:off x="7618169" y="3282788"/>
            <a:ext cx="14663" cy="668767"/>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09" name="Straight Arrow Connector 108"/>
          <p:cNvCxnSpPr>
            <a:stCxn id="101" idx="2"/>
            <a:endCxn id="100" idx="0"/>
          </p:cNvCxnSpPr>
          <p:nvPr/>
        </p:nvCxnSpPr>
        <p:spPr>
          <a:xfrm>
            <a:off x="7267888" y="1944116"/>
            <a:ext cx="0" cy="223893"/>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12" name="Straight Arrow Connector 111"/>
          <p:cNvCxnSpPr/>
          <p:nvPr/>
        </p:nvCxnSpPr>
        <p:spPr>
          <a:xfrm>
            <a:off x="7225849" y="1237018"/>
            <a:ext cx="0" cy="223893"/>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13" name="Straight Arrow Connector 112"/>
          <p:cNvCxnSpPr/>
          <p:nvPr/>
        </p:nvCxnSpPr>
        <p:spPr>
          <a:xfrm>
            <a:off x="7215434" y="517725"/>
            <a:ext cx="0" cy="223893"/>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114" name="Rectangle 113"/>
          <p:cNvSpPr/>
          <p:nvPr/>
        </p:nvSpPr>
        <p:spPr>
          <a:xfrm>
            <a:off x="8715581" y="803429"/>
            <a:ext cx="1448155"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Configure A System</a:t>
            </a:r>
          </a:p>
        </p:txBody>
      </p:sp>
      <p:sp>
        <p:nvSpPr>
          <p:cNvPr id="115" name="Rectangle 114"/>
          <p:cNvSpPr/>
          <p:nvPr/>
        </p:nvSpPr>
        <p:spPr>
          <a:xfrm>
            <a:off x="8715580" y="59813"/>
            <a:ext cx="1448155"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DB4OUtil</a:t>
            </a:r>
          </a:p>
        </p:txBody>
      </p:sp>
      <p:cxnSp>
        <p:nvCxnSpPr>
          <p:cNvPr id="119" name="Straight Arrow Connector 118"/>
          <p:cNvCxnSpPr>
            <a:stCxn id="103" idx="3"/>
            <a:endCxn id="115" idx="1"/>
          </p:cNvCxnSpPr>
          <p:nvPr/>
        </p:nvCxnSpPr>
        <p:spPr>
          <a:xfrm flipV="1">
            <a:off x="7910258" y="302701"/>
            <a:ext cx="805322" cy="5555"/>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20" name="Straight Arrow Connector 119"/>
          <p:cNvCxnSpPr>
            <a:stCxn id="115" idx="2"/>
            <a:endCxn id="114" idx="0"/>
          </p:cNvCxnSpPr>
          <p:nvPr/>
        </p:nvCxnSpPr>
        <p:spPr>
          <a:xfrm>
            <a:off x="9439658" y="545588"/>
            <a:ext cx="1" cy="25784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123" name="Rectangle 122"/>
          <p:cNvSpPr/>
          <p:nvPr/>
        </p:nvSpPr>
        <p:spPr>
          <a:xfrm>
            <a:off x="8802689" y="1450327"/>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Budget Enterprise </a:t>
            </a:r>
          </a:p>
        </p:txBody>
      </p:sp>
      <p:sp>
        <p:nvSpPr>
          <p:cNvPr id="124" name="Rectangle 123"/>
          <p:cNvSpPr/>
          <p:nvPr/>
        </p:nvSpPr>
        <p:spPr>
          <a:xfrm>
            <a:off x="5004683" y="1002221"/>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Budget</a:t>
            </a:r>
          </a:p>
        </p:txBody>
      </p:sp>
      <p:sp>
        <p:nvSpPr>
          <p:cNvPr id="125" name="Rectangle 124"/>
          <p:cNvSpPr/>
          <p:nvPr/>
        </p:nvSpPr>
        <p:spPr>
          <a:xfrm>
            <a:off x="4920982" y="80820"/>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CSV </a:t>
            </a:r>
            <a:r>
              <a:rPr lang="en-US" sz="1400" dirty="0" err="1"/>
              <a:t>Util</a:t>
            </a:r>
            <a:endParaRPr lang="en-US" sz="1400" dirty="0"/>
          </a:p>
        </p:txBody>
      </p:sp>
      <p:cxnSp>
        <p:nvCxnSpPr>
          <p:cNvPr id="132" name="Straight Arrow Connector 131"/>
          <p:cNvCxnSpPr>
            <a:stCxn id="101" idx="3"/>
            <a:endCxn id="123" idx="1"/>
          </p:cNvCxnSpPr>
          <p:nvPr/>
        </p:nvCxnSpPr>
        <p:spPr>
          <a:xfrm flipV="1">
            <a:off x="7932256" y="1693215"/>
            <a:ext cx="870433" cy="8014"/>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138" name="TextBox 137"/>
          <p:cNvSpPr txBox="1"/>
          <p:nvPr/>
        </p:nvSpPr>
        <p:spPr>
          <a:xfrm>
            <a:off x="10670183" y="6192212"/>
            <a:ext cx="1606185" cy="646331"/>
          </a:xfrm>
          <a:prstGeom prst="rect">
            <a:avLst/>
          </a:prstGeom>
          <a:noFill/>
        </p:spPr>
        <p:txBody>
          <a:bodyPr wrap="square" rtlCol="0">
            <a:spAutoFit/>
          </a:bodyPr>
          <a:lstStyle/>
          <a:p>
            <a:r>
              <a:rPr lang="en-US" dirty="0"/>
              <a:t>* Present Across All</a:t>
            </a:r>
          </a:p>
        </p:txBody>
      </p:sp>
      <p:sp>
        <p:nvSpPr>
          <p:cNvPr id="107" name="Rectangle 106">
            <a:extLst>
              <a:ext uri="{FF2B5EF4-FFF2-40B4-BE49-F238E27FC236}">
                <a16:creationId xmlns:a16="http://schemas.microsoft.com/office/drawing/2014/main" id="{1C756D59-CF26-443D-BFFC-DC1243B64800}"/>
              </a:ext>
            </a:extLst>
          </p:cNvPr>
          <p:cNvSpPr/>
          <p:nvPr/>
        </p:nvSpPr>
        <p:spPr>
          <a:xfrm>
            <a:off x="8762817" y="2105240"/>
            <a:ext cx="1328737"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Green Enterprise</a:t>
            </a:r>
          </a:p>
        </p:txBody>
      </p:sp>
      <p:cxnSp>
        <p:nvCxnSpPr>
          <p:cNvPr id="46" name="Connector: Elbow 45">
            <a:extLst>
              <a:ext uri="{FF2B5EF4-FFF2-40B4-BE49-F238E27FC236}">
                <a16:creationId xmlns:a16="http://schemas.microsoft.com/office/drawing/2014/main" id="{AE44973B-110B-41A6-83E0-56A401903D91}"/>
              </a:ext>
            </a:extLst>
          </p:cNvPr>
          <p:cNvCxnSpPr>
            <a:stCxn id="101" idx="3"/>
            <a:endCxn id="107" idx="1"/>
          </p:cNvCxnSpPr>
          <p:nvPr/>
        </p:nvCxnSpPr>
        <p:spPr>
          <a:xfrm>
            <a:off x="7932256" y="1701229"/>
            <a:ext cx="830561" cy="646899"/>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9149FEE-3DDE-46AB-8AF0-151C65E09CD9}"/>
              </a:ext>
            </a:extLst>
          </p:cNvPr>
          <p:cNvCxnSpPr>
            <a:cxnSpLocks/>
          </p:cNvCxnSpPr>
          <p:nvPr/>
        </p:nvCxnSpPr>
        <p:spPr>
          <a:xfrm flipV="1">
            <a:off x="5292460" y="5466456"/>
            <a:ext cx="1413739" cy="723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75272ECD-207C-4E29-9641-51604CD4F296}"/>
              </a:ext>
            </a:extLst>
          </p:cNvPr>
          <p:cNvCxnSpPr>
            <a:stCxn id="124" idx="1"/>
            <a:endCxn id="47" idx="1"/>
          </p:cNvCxnSpPr>
          <p:nvPr/>
        </p:nvCxnSpPr>
        <p:spPr>
          <a:xfrm rot="10800000" flipH="1" flipV="1">
            <a:off x="5004683" y="1245108"/>
            <a:ext cx="1598836" cy="1823667"/>
          </a:xfrm>
          <a:prstGeom prst="bentConnector3">
            <a:avLst>
              <a:gd name="adj1" fmla="val -14298"/>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031E83FC-31A1-4E73-8D5C-4CFB42BAE935}"/>
              </a:ext>
            </a:extLst>
          </p:cNvPr>
          <p:cNvCxnSpPr>
            <a:stCxn id="124" idx="3"/>
            <a:endCxn id="103" idx="1"/>
          </p:cNvCxnSpPr>
          <p:nvPr/>
        </p:nvCxnSpPr>
        <p:spPr>
          <a:xfrm flipV="1">
            <a:off x="6333420" y="308256"/>
            <a:ext cx="248101" cy="93685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D0824D4B-F332-4D99-A11D-751BC5D85A7F}"/>
              </a:ext>
            </a:extLst>
          </p:cNvPr>
          <p:cNvCxnSpPr>
            <a:cxnSpLocks/>
            <a:stCxn id="125" idx="3"/>
            <a:endCxn id="103" idx="1"/>
          </p:cNvCxnSpPr>
          <p:nvPr/>
        </p:nvCxnSpPr>
        <p:spPr>
          <a:xfrm flipV="1">
            <a:off x="6249719" y="308256"/>
            <a:ext cx="331802" cy="15452"/>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4759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0" y="609600"/>
            <a:ext cx="8607252" cy="1320800"/>
          </a:xfrm>
        </p:spPr>
        <p:txBody>
          <a:bodyPr/>
          <a:lstStyle/>
          <a:p>
            <a:r>
              <a:rPr lang="en-US" dirty="0"/>
              <a:t>Threats</a:t>
            </a:r>
          </a:p>
        </p:txBody>
      </p:sp>
      <p:sp>
        <p:nvSpPr>
          <p:cNvPr id="4" name="Content Placeholder 2"/>
          <p:cNvSpPr>
            <a:spLocks noGrp="1"/>
          </p:cNvSpPr>
          <p:nvPr>
            <p:ph idx="1"/>
          </p:nvPr>
        </p:nvSpPr>
        <p:spPr>
          <a:xfrm>
            <a:off x="646111" y="1853248"/>
            <a:ext cx="10659197" cy="4395152"/>
          </a:xfrm>
        </p:spPr>
        <p:txBody>
          <a:bodyPr>
            <a:normAutofit/>
          </a:bodyPr>
          <a:lstStyle/>
          <a:p>
            <a:r>
              <a:rPr lang="en-US" sz="2400" dirty="0"/>
              <a:t>Unauthorized access to previous and current budget data</a:t>
            </a:r>
          </a:p>
          <a:p>
            <a:endParaRPr lang="en-US" sz="2400" dirty="0"/>
          </a:p>
          <a:p>
            <a:r>
              <a:rPr lang="en-US" sz="2400" dirty="0"/>
              <a:t>Access related threats</a:t>
            </a:r>
          </a:p>
          <a:p>
            <a:endParaRPr lang="en-US" sz="2400" dirty="0"/>
          </a:p>
          <a:p>
            <a:r>
              <a:rPr lang="en-US" sz="2400" dirty="0"/>
              <a:t>Modification and manipulation of previous budget performance</a:t>
            </a:r>
          </a:p>
          <a:p>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1738638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A6EEAE-8EC4-4640-9FC6-4312916B0326}"/>
              </a:ext>
            </a:extLst>
          </p:cNvPr>
          <p:cNvPicPr>
            <a:picLocks noChangeAspect="1"/>
          </p:cNvPicPr>
          <p:nvPr/>
        </p:nvPicPr>
        <p:blipFill>
          <a:blip r:embed="rId2"/>
          <a:stretch>
            <a:fillRect/>
          </a:stretch>
        </p:blipFill>
        <p:spPr>
          <a:xfrm>
            <a:off x="1133475" y="1517650"/>
            <a:ext cx="9229725" cy="4956169"/>
          </a:xfrm>
          <a:prstGeom prst="rect">
            <a:avLst/>
          </a:prstGeom>
        </p:spPr>
      </p:pic>
      <p:sp>
        <p:nvSpPr>
          <p:cNvPr id="7" name="Title 1">
            <a:extLst>
              <a:ext uri="{FF2B5EF4-FFF2-40B4-BE49-F238E27FC236}">
                <a16:creationId xmlns:a16="http://schemas.microsoft.com/office/drawing/2014/main" id="{C0BA6E6A-B9B1-46F0-A12D-909E70BD0AC2}"/>
              </a:ext>
            </a:extLst>
          </p:cNvPr>
          <p:cNvSpPr txBox="1">
            <a:spLocks/>
          </p:cNvSpPr>
          <p:nvPr/>
        </p:nvSpPr>
        <p:spPr>
          <a:xfrm>
            <a:off x="666750" y="609600"/>
            <a:ext cx="860725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Login Home Screen</a:t>
            </a:r>
          </a:p>
        </p:txBody>
      </p:sp>
    </p:spTree>
    <p:extLst>
      <p:ext uri="{BB962C8B-B14F-4D97-AF65-F5344CB8AC3E}">
        <p14:creationId xmlns:p14="http://schemas.microsoft.com/office/powerpoint/2010/main" val="266422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54714C-212C-4957-A1B1-A55DC27451F0}"/>
              </a:ext>
            </a:extLst>
          </p:cNvPr>
          <p:cNvPicPr>
            <a:picLocks noChangeAspect="1"/>
          </p:cNvPicPr>
          <p:nvPr/>
        </p:nvPicPr>
        <p:blipFill>
          <a:blip r:embed="rId2"/>
          <a:stretch>
            <a:fillRect/>
          </a:stretch>
        </p:blipFill>
        <p:spPr>
          <a:xfrm>
            <a:off x="1009650" y="1470025"/>
            <a:ext cx="9486900" cy="5094267"/>
          </a:xfrm>
          <a:prstGeom prst="rect">
            <a:avLst/>
          </a:prstGeom>
        </p:spPr>
      </p:pic>
      <p:sp>
        <p:nvSpPr>
          <p:cNvPr id="4" name="Title 1">
            <a:extLst>
              <a:ext uri="{FF2B5EF4-FFF2-40B4-BE49-F238E27FC236}">
                <a16:creationId xmlns:a16="http://schemas.microsoft.com/office/drawing/2014/main" id="{8F71B24F-27EF-4046-B429-7B588AFBCE9D}"/>
              </a:ext>
            </a:extLst>
          </p:cNvPr>
          <p:cNvSpPr txBox="1">
            <a:spLocks/>
          </p:cNvSpPr>
          <p:nvPr/>
        </p:nvSpPr>
        <p:spPr>
          <a:xfrm>
            <a:off x="1792374" y="447675"/>
            <a:ext cx="860725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Mayor Work Area Panel</a:t>
            </a:r>
          </a:p>
        </p:txBody>
      </p:sp>
    </p:spTree>
    <p:extLst>
      <p:ext uri="{BB962C8B-B14F-4D97-AF65-F5344CB8AC3E}">
        <p14:creationId xmlns:p14="http://schemas.microsoft.com/office/powerpoint/2010/main" val="3588336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lnSpc>
                <a:spcPct val="150000"/>
              </a:lnSpc>
              <a:buNone/>
            </a:pPr>
            <a:r>
              <a:rPr lang="en-US" sz="11500" dirty="0"/>
              <a:t>Demo</a:t>
            </a:r>
          </a:p>
        </p:txBody>
      </p:sp>
    </p:spTree>
    <p:extLst>
      <p:ext uri="{BB962C8B-B14F-4D97-AF65-F5344CB8AC3E}">
        <p14:creationId xmlns:p14="http://schemas.microsoft.com/office/powerpoint/2010/main" val="18069298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
  <TotalTime>339</TotalTime>
  <Words>230</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Smart and Green City Implementation Using Automated Budgeting</vt:lpstr>
      <vt:lpstr>Introduction</vt:lpstr>
      <vt:lpstr>Use Cases</vt:lpstr>
      <vt:lpstr>Actors</vt:lpstr>
      <vt:lpstr>Object Model</vt:lpstr>
      <vt:lpstr>Threats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Gothamm General Care</dc:title>
  <dc:creator>Gaurang Deshpande</dc:creator>
  <cp:lastModifiedBy>Mahalakshmi Arunachalam</cp:lastModifiedBy>
  <cp:revision>97</cp:revision>
  <dcterms:created xsi:type="dcterms:W3CDTF">2016-04-23T01:46:10Z</dcterms:created>
  <dcterms:modified xsi:type="dcterms:W3CDTF">2017-12-13T05:51:22Z</dcterms:modified>
</cp:coreProperties>
</file>