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9" r:id="rId7"/>
    <p:sldId id="258" r:id="rId8"/>
    <p:sldId id="259" r:id="rId9"/>
    <p:sldId id="260" r:id="rId10"/>
    <p:sldId id="267" r:id="rId11"/>
    <p:sldId id="268" r:id="rId12"/>
    <p:sldId id="262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90" y="16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27.10.2018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7054449" y="0"/>
            <a:ext cx="513437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26" y="650327"/>
            <a:ext cx="10510754" cy="2281355"/>
          </a:xfrm>
        </p:spPr>
        <p:txBody>
          <a:bodyPr/>
          <a:lstStyle/>
          <a:p>
            <a:r>
              <a:rPr lang="en-US" dirty="0"/>
              <a:t>Customer Segmentation : </a:t>
            </a:r>
            <a:br>
              <a:rPr lang="en-US" dirty="0"/>
            </a:br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Webinar : Discussion on Approach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October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Aritra Kumar Sinha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+91 9650444155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aritrakumar.sinha@gmail.com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1203608"/>
          </a:xfrm>
        </p:spPr>
        <p:txBody>
          <a:bodyPr>
            <a:normAutofit/>
          </a:bodyPr>
          <a:lstStyle/>
          <a:p>
            <a:r>
              <a:rPr lang="en-US" dirty="0"/>
              <a:t>Identifying Customer Segments with high likelihood of Conversion for Loan offers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Description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2A694CE-5EF6-4C23-B94A-FD3C3BA35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17050"/>
              </p:ext>
            </p:extLst>
          </p:nvPr>
        </p:nvGraphicFramePr>
        <p:xfrm>
          <a:off x="151181" y="2108001"/>
          <a:ext cx="5233425" cy="4610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4154484769"/>
                    </a:ext>
                  </a:extLst>
                </a:gridCol>
                <a:gridCol w="2650435">
                  <a:extLst>
                    <a:ext uri="{9D8B030D-6E8A-4147-A177-3AD203B41FA5}">
                      <a16:colId xmlns:a16="http://schemas.microsoft.com/office/drawing/2014/main" val="1047689487"/>
                    </a:ext>
                  </a:extLst>
                </a:gridCol>
              </a:tblGrid>
              <a:tr h="384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7455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Unique ID (cant be used for predictions)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3529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Sex of the applicant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18590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 of Birth of the applicant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6299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Lead Creation Date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 on which Lead was created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4835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City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Code for the City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91365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City Category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City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00619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Code for the Employer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33802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Employer_Category1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Employer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50288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Employer_Category2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Employer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2039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Monthly Income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Monthly Income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814751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 Existing Primary Bank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Customer Bank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9691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3E493A-36E1-4037-A0E6-C8B960BD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8884"/>
              </p:ext>
            </p:extLst>
          </p:nvPr>
        </p:nvGraphicFramePr>
        <p:xfrm>
          <a:off x="5750235" y="2114629"/>
          <a:ext cx="5233425" cy="4610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3748">
                  <a:extLst>
                    <a:ext uri="{9D8B030D-6E8A-4147-A177-3AD203B41FA5}">
                      <a16:colId xmlns:a16="http://schemas.microsoft.com/office/drawing/2014/main" val="4154484769"/>
                    </a:ext>
                  </a:extLst>
                </a:gridCol>
                <a:gridCol w="3469677">
                  <a:extLst>
                    <a:ext uri="{9D8B030D-6E8A-4147-A177-3AD203B41FA5}">
                      <a16:colId xmlns:a16="http://schemas.microsoft.com/office/drawing/2014/main" val="1047689487"/>
                    </a:ext>
                  </a:extLst>
                </a:gridCol>
              </a:tblGrid>
              <a:tr h="384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7455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Bank Type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Bank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3529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Contacted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Contact Verified (Y/N)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18590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Categorical Variable representing source of lead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6299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Source Category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 of Source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4835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Existing EMI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 of Existing Loans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91365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Amount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Amount Requested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00619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Period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Period (Years)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33802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Interest Rate of Submitted Loan Amount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50288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 of Requested Loan Amount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2039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Var1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Categorical variable with multiple levels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814751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(Target) Whether a loan is Approved or not (0/1)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9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Understanding – Univariate Analysis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745706" cy="3087732"/>
          </a:xfrm>
        </p:spPr>
        <p:txBody>
          <a:bodyPr>
            <a:noAutofit/>
          </a:bodyPr>
          <a:lstStyle/>
          <a:p>
            <a:r>
              <a:rPr lang="en-US" dirty="0"/>
              <a:t>How well populated is the data?</a:t>
            </a:r>
          </a:p>
          <a:p>
            <a:endParaRPr lang="en-US" dirty="0"/>
          </a:p>
          <a:p>
            <a:r>
              <a:rPr lang="en-US" dirty="0"/>
              <a:t>How much variation is there in the variables given to you? </a:t>
            </a:r>
          </a:p>
          <a:p>
            <a:endParaRPr lang="en-US" dirty="0"/>
          </a:p>
          <a:p>
            <a:r>
              <a:rPr lang="en-US" dirty="0"/>
              <a:t>What is the proportion of missing data for the given raw variables?</a:t>
            </a:r>
          </a:p>
          <a:p>
            <a:endParaRPr lang="en-US" dirty="0"/>
          </a:p>
          <a:p>
            <a:r>
              <a:rPr lang="en-US" dirty="0"/>
              <a:t>Missing Value Imputation Methods : Central Tendency  and Class Mean Substitution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Ranks and Plots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nature of Bivariate Relationship of variables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911800"/>
          </a:xfrm>
        </p:spPr>
        <p:txBody>
          <a:bodyPr>
            <a:normAutofit/>
          </a:bodyPr>
          <a:lstStyle/>
          <a:p>
            <a:r>
              <a:rPr lang="en-US" dirty="0"/>
              <a:t>Do we see the event rate to form a linear trend across predictor bins? </a:t>
            </a:r>
          </a:p>
          <a:p>
            <a:endParaRPr lang="en-US" dirty="0"/>
          </a:p>
          <a:p>
            <a:r>
              <a:rPr lang="en-US" dirty="0"/>
              <a:t>Are there pockets within the entire range of predictors with high event rate?</a:t>
            </a:r>
          </a:p>
          <a:p>
            <a:endParaRPr lang="en-US" dirty="0"/>
          </a:p>
          <a:p>
            <a:r>
              <a:rPr lang="en-US" dirty="0"/>
              <a:t>Are there extreme values in the predictor variables? How do we decide the capping and flooring points for features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 fontScale="90000"/>
          </a:bodyPr>
          <a:lstStyle/>
          <a:p>
            <a:r>
              <a:rPr lang="en-US" dirty="0"/>
              <a:t>Derived Variable Creation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105068"/>
            <a:ext cx="10218713" cy="782638"/>
          </a:xfrm>
        </p:spPr>
        <p:txBody>
          <a:bodyPr>
            <a:normAutofit fontScale="92500"/>
          </a:bodyPr>
          <a:lstStyle/>
          <a:p>
            <a:r>
              <a:rPr lang="en-US" dirty="0"/>
              <a:t>Derived Variables are extremely useful for uncovering underlying patterns that can explain the target variable. Setting it up for parametric and non-parametric approaches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 we see a trend in event rate across Loan Sources?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Does that trend change when we combine the Category feature?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Can they be combined to identify the interactions that can be strong discriminators?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/>
              <a:t>Engineering Features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Linearizing the relationship of the feature with the event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Leveraging WOE across categorical features as a continuous predictor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Specific Indicator groups that capture high event rates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Interaction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10649342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Methodologies to Consider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105068"/>
            <a:ext cx="10218713" cy="782638"/>
          </a:xfrm>
        </p:spPr>
        <p:txBody>
          <a:bodyPr>
            <a:normAutofit/>
          </a:bodyPr>
          <a:lstStyle/>
          <a:p>
            <a:r>
              <a:rPr lang="en-US" dirty="0"/>
              <a:t>Bi-directional approach : Strong classifier algorithms (Parametric and Non Parametric) can be tested and results compared for final deployment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3444143"/>
            <a:ext cx="4365625" cy="23336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Leverage Linearized Features to satisfy assumptions of Logistic Regression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LR will estimate the likelihood of the event and utilize the link function (Logit) for computation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Flexibility to create custom target segment based on predicted probability for each client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627120" y="2993041"/>
            <a:ext cx="5233576" cy="454353"/>
          </a:xfrm>
        </p:spPr>
        <p:txBody>
          <a:bodyPr/>
          <a:lstStyle/>
          <a:p>
            <a:r>
              <a:rPr lang="en-US" dirty="0"/>
              <a:t>Tree Based ML Algorithm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6639257" y="3470647"/>
            <a:ext cx="4640347" cy="25723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Develops a tree like structure across parent and child nodes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Generates a set of rules that can be visually interpreted and readily deployed for decision making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Captures interactions and non linearity in the data as predictors relate themselves to the dependent variable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31" y="2993041"/>
            <a:ext cx="4659360" cy="454353"/>
          </a:xfrm>
        </p:spPr>
        <p:txBody>
          <a:bodyPr/>
          <a:lstStyle/>
          <a:p>
            <a:r>
              <a:rPr lang="en-IN" dirty="0"/>
              <a:t>Binomial LR Algorithm</a:t>
            </a:r>
          </a:p>
        </p:txBody>
      </p:sp>
    </p:spTree>
    <p:extLst>
      <p:ext uri="{BB962C8B-B14F-4D97-AF65-F5344CB8AC3E}">
        <p14:creationId xmlns:p14="http://schemas.microsoft.com/office/powerpoint/2010/main" val="178316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10649342" cy="782638"/>
          </a:xfrm>
        </p:spPr>
        <p:txBody>
          <a:bodyPr>
            <a:normAutofit/>
          </a:bodyPr>
          <a:lstStyle/>
          <a:p>
            <a:r>
              <a:rPr lang="en-US" dirty="0"/>
              <a:t>A bit about both Methods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2675523"/>
            <a:ext cx="4365625" cy="142922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Dependent Variable – Dichotomous from Binomial Distribution</a:t>
            </a:r>
          </a:p>
          <a:p>
            <a:pPr>
              <a:lnSpc>
                <a:spcPct val="110000"/>
              </a:lnSpc>
            </a:pPr>
            <a:r>
              <a:rPr lang="en-US" dirty="0"/>
              <a:t>Relates Log of Odds to a Linear Combination of Predictors</a:t>
            </a:r>
          </a:p>
          <a:p>
            <a:pPr>
              <a:lnSpc>
                <a:spcPct val="110000"/>
              </a:lnSpc>
            </a:pPr>
            <a:r>
              <a:rPr lang="en-US" dirty="0"/>
              <a:t>Final model have statistically significant predictors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627120" y="2105152"/>
            <a:ext cx="5233576" cy="454353"/>
          </a:xfrm>
        </p:spPr>
        <p:txBody>
          <a:bodyPr/>
          <a:lstStyle/>
          <a:p>
            <a:r>
              <a:rPr lang="en-US" dirty="0"/>
              <a:t>Tree Based ML Algorithm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31" y="2105152"/>
            <a:ext cx="4632856" cy="454353"/>
          </a:xfrm>
        </p:spPr>
        <p:txBody>
          <a:bodyPr/>
          <a:lstStyle/>
          <a:p>
            <a:r>
              <a:rPr lang="en-IN" dirty="0"/>
              <a:t>Binomial LR Algorithm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07BD49-DEE3-428F-A610-3E4081BE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6" y="4197513"/>
            <a:ext cx="3352800" cy="550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2E59CD-155F-489E-8434-55C65896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6" y="4840972"/>
            <a:ext cx="2471531" cy="1797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CEB48E-8CA5-4199-82CF-DE8069BBA57C}"/>
              </a:ext>
            </a:extLst>
          </p:cNvPr>
          <p:cNvSpPr txBox="1"/>
          <p:nvPr/>
        </p:nvSpPr>
        <p:spPr>
          <a:xfrm>
            <a:off x="3554031" y="5187863"/>
            <a:ext cx="1987826" cy="646331"/>
          </a:xfrm>
          <a:prstGeom prst="rect">
            <a:avLst/>
          </a:prstGeom>
          <a:noFill/>
          <a:ln w="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</a:rPr>
              <a:t>Predicted Probabilities Describe a Sigmoidal Curve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C06559-AE1B-4F45-B0D0-1EA8B7431150}"/>
              </a:ext>
            </a:extLst>
          </p:cNvPr>
          <p:cNvSpPr txBox="1">
            <a:spLocks/>
          </p:cNvSpPr>
          <p:nvPr/>
        </p:nvSpPr>
        <p:spPr bwMode="grayWhite">
          <a:xfrm>
            <a:off x="6566012" y="2675521"/>
            <a:ext cx="4365625" cy="182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Dependent Variable – Dichotomous from Binomial Distribution</a:t>
            </a:r>
          </a:p>
          <a:p>
            <a:pPr>
              <a:lnSpc>
                <a:spcPct val="110000"/>
              </a:lnSpc>
            </a:pPr>
            <a:r>
              <a:rPr lang="en-US" dirty="0"/>
              <a:t>The goal is to form child nodes so that the node impurity is reduced</a:t>
            </a:r>
          </a:p>
          <a:p>
            <a:pPr>
              <a:lnSpc>
                <a:spcPct val="110000"/>
              </a:lnSpc>
            </a:pPr>
            <a:r>
              <a:rPr lang="en-US" dirty="0"/>
              <a:t>The higher the difference in impurity between parent and child nodes, the better the split. 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 : Class with p(event)=0.5 is most impure while Class with p(event)=100 is the most pure</a:t>
            </a:r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ED22F-F86F-40A3-8D3F-BB0607FD6FC8}"/>
              </a:ext>
            </a:extLst>
          </p:cNvPr>
          <p:cNvSpPr txBox="1"/>
          <p:nvPr/>
        </p:nvSpPr>
        <p:spPr>
          <a:xfrm>
            <a:off x="10143574" y="5160496"/>
            <a:ext cx="1574814" cy="646331"/>
          </a:xfrm>
          <a:prstGeom prst="rect">
            <a:avLst/>
          </a:prstGeom>
          <a:noFill/>
          <a:ln w="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</a:rPr>
              <a:t>Impurity Measures for C Classes in Target Variable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145B1B-1281-452B-96DA-58918E3E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963" y="5008774"/>
            <a:ext cx="3419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25458" y="742938"/>
            <a:ext cx="3922644" cy="152418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Measure Classification Performance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23458" y="3198228"/>
            <a:ext cx="2825496" cy="605146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87921-D5A8-4272-A5C0-F5C31CE0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8" y="3676886"/>
            <a:ext cx="3917980" cy="1827984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EFDED04-995A-43D3-AB8C-C0CEB68FA53B}"/>
              </a:ext>
            </a:extLst>
          </p:cNvPr>
          <p:cNvSpPr txBox="1">
            <a:spLocks/>
          </p:cNvSpPr>
          <p:nvPr/>
        </p:nvSpPr>
        <p:spPr bwMode="grayWhite">
          <a:xfrm>
            <a:off x="4770784" y="572521"/>
            <a:ext cx="4640347" cy="2572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Accuracy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Precision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Recall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4639B-1F99-4709-B32F-5C4C93E4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91" y="961174"/>
            <a:ext cx="3228975" cy="93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117AC9-4985-4F15-A7E6-786D0D3D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72" y="2721175"/>
            <a:ext cx="1668390" cy="1082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9F4453-A626-458B-BDAB-FD3D649B0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572" y="4395110"/>
            <a:ext cx="1755478" cy="1059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FCC767-3637-469A-9BEC-38A581733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896" y="3429243"/>
            <a:ext cx="3314700" cy="10953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91575-B80C-4D55-8DAA-F93A2DB0AA34}"/>
              </a:ext>
            </a:extLst>
          </p:cNvPr>
          <p:cNvCxnSpPr>
            <a:cxnSpLocks/>
          </p:cNvCxnSpPr>
          <p:nvPr/>
        </p:nvCxnSpPr>
        <p:spPr>
          <a:xfrm>
            <a:off x="9569246" y="4651514"/>
            <a:ext cx="0" cy="5963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2F0048E-35EE-41BE-9A8B-11006F515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499" y="5374757"/>
            <a:ext cx="1781175" cy="752475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0F0EDBF-7975-4B3E-A5F6-5E38C40C23D3}"/>
              </a:ext>
            </a:extLst>
          </p:cNvPr>
          <p:cNvSpPr txBox="1">
            <a:spLocks/>
          </p:cNvSpPr>
          <p:nvPr/>
        </p:nvSpPr>
        <p:spPr bwMode="grayWhite">
          <a:xfrm>
            <a:off x="7769230" y="2969190"/>
            <a:ext cx="2825496" cy="60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 Score</a:t>
            </a:r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655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Office Theme</vt:lpstr>
      <vt:lpstr>Customer Segmentation :  Case Study</vt:lpstr>
      <vt:lpstr>Problem Statement</vt:lpstr>
      <vt:lpstr>Data Description</vt:lpstr>
      <vt:lpstr>Exploratory Data Analysis</vt:lpstr>
      <vt:lpstr>Ranks and Plots</vt:lpstr>
      <vt:lpstr>Derived Variable Creation</vt:lpstr>
      <vt:lpstr>Classification Methodologies to Consider</vt:lpstr>
      <vt:lpstr>A bit about both Methods</vt:lpstr>
      <vt:lpstr>How to Measure Classification Performance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2018-10-27T05:50:37Z</dcterms:created>
  <dcterms:modified xsi:type="dcterms:W3CDTF">2018-10-28T05:03:35Z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