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5203-AF99-9CAE-0D1D-113D0057E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3A75D67-6A38-8CBF-4D89-83A13B6AC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E0C552B-2E8B-1720-63ED-EF00048E726A}"/>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5" name="Footer Placeholder 4">
            <a:extLst>
              <a:ext uri="{FF2B5EF4-FFF2-40B4-BE49-F238E27FC236}">
                <a16:creationId xmlns:a16="http://schemas.microsoft.com/office/drawing/2014/main" id="{4190118E-F00D-D1F3-503A-D5D2169127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3D8FA4-0F0D-93D4-B2A0-4D654263F42E}"/>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139504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9816-43A3-F469-A667-0E3F2F63A4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C9E151-1395-9963-A704-FD7BA8FE8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454D6A-0DFA-A5A6-EBFA-8A67FB65007E}"/>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5" name="Footer Placeholder 4">
            <a:extLst>
              <a:ext uri="{FF2B5EF4-FFF2-40B4-BE49-F238E27FC236}">
                <a16:creationId xmlns:a16="http://schemas.microsoft.com/office/drawing/2014/main" id="{C75CBEA3-7A2D-BA6D-4E9A-440FC43F6F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A675D5-E79B-D9F5-31E7-4098800D6B32}"/>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261133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DB83F-C338-0BB0-7462-68D23477F4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9088C2-E1BF-EFE2-7A46-8484E2703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FF5B9D-E476-1D02-8E46-648397876A42}"/>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5" name="Footer Placeholder 4">
            <a:extLst>
              <a:ext uri="{FF2B5EF4-FFF2-40B4-BE49-F238E27FC236}">
                <a16:creationId xmlns:a16="http://schemas.microsoft.com/office/drawing/2014/main" id="{F1EB4163-ACB7-A74F-9FE1-A1AEF4212D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54436-028F-FEA2-2668-597C59B543FE}"/>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245377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F270-C00A-55ED-CC54-545B9E0617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EAD320-382A-7C62-0E14-6BC93BD04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AF519F-BC53-BDD5-13D5-A43490061A1D}"/>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5" name="Footer Placeholder 4">
            <a:extLst>
              <a:ext uri="{FF2B5EF4-FFF2-40B4-BE49-F238E27FC236}">
                <a16:creationId xmlns:a16="http://schemas.microsoft.com/office/drawing/2014/main" id="{26A1FD07-46A0-A796-EBCE-94CFB0C733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EE28CF-2964-CBCF-F6B5-D1AC520D3512}"/>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199572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B34B-F688-15A7-2E0E-07FA6BF47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487E53-D58B-0FE8-57CD-F516B2BF7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2E934-9BCF-2629-D151-7D7303E5405E}"/>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5" name="Footer Placeholder 4">
            <a:extLst>
              <a:ext uri="{FF2B5EF4-FFF2-40B4-BE49-F238E27FC236}">
                <a16:creationId xmlns:a16="http://schemas.microsoft.com/office/drawing/2014/main" id="{E434B6EE-4543-53E9-0167-3E34003BA9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FA8688-06D1-8767-EFCA-D8D48D3624C0}"/>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16835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6E65-F1A8-981C-69D5-F0DCDFBCC4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851FE8-AA18-E943-15E7-24AF24CEA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9182D9-7ECC-5804-E815-B4654E295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9DB0A5-9E10-6586-97F7-825650DE85FF}"/>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6" name="Footer Placeholder 5">
            <a:extLst>
              <a:ext uri="{FF2B5EF4-FFF2-40B4-BE49-F238E27FC236}">
                <a16:creationId xmlns:a16="http://schemas.microsoft.com/office/drawing/2014/main" id="{400451FB-CB7B-79B6-4776-A2C0503EBD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D55A70-D71D-06DB-58F0-D2A0393F63E5}"/>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1029570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A362-8DD2-B9BA-CCA0-13CB1130B3E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527A1F-1249-7883-7D28-F49945535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B8329-A1B8-FEF2-423E-DCD2EA5BC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182CD6-8906-5715-9AFD-BF1DE8CE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713AA-2190-6EC0-0D41-821BB77C7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FCF8FE-EBCA-0960-49AA-667AF0CEFB34}"/>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8" name="Footer Placeholder 7">
            <a:extLst>
              <a:ext uri="{FF2B5EF4-FFF2-40B4-BE49-F238E27FC236}">
                <a16:creationId xmlns:a16="http://schemas.microsoft.com/office/drawing/2014/main" id="{07DC4102-73FC-7B40-B266-EA06F1EC95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790345-2AE4-11C5-04DE-92ECA935F2CD}"/>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213887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5779-BD29-6108-E413-F255E6A43E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154098-DB79-857F-955C-B0404FB94ED1}"/>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4" name="Footer Placeholder 3">
            <a:extLst>
              <a:ext uri="{FF2B5EF4-FFF2-40B4-BE49-F238E27FC236}">
                <a16:creationId xmlns:a16="http://schemas.microsoft.com/office/drawing/2014/main" id="{3E62005F-5904-004F-910F-E9B39120B39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5DBBFF-FD05-6553-6737-C8BA829B68E8}"/>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300609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4FB35-C81F-C68A-723A-875B13FDA1F9}"/>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3" name="Footer Placeholder 2">
            <a:extLst>
              <a:ext uri="{FF2B5EF4-FFF2-40B4-BE49-F238E27FC236}">
                <a16:creationId xmlns:a16="http://schemas.microsoft.com/office/drawing/2014/main" id="{4696F174-BC28-9A4E-BB38-2425EA9FA49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2A42B9-F633-A4AD-4E3D-53034ECDF203}"/>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333387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4CD4-9E32-CCCA-F2F6-E0A138AC0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0EF813-4EAE-0236-75C6-864F6DFCE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147F62E-921F-0E43-742E-8AB6CFA7C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2279B-F7A2-21E3-972D-5DEA42F27415}"/>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6" name="Footer Placeholder 5">
            <a:extLst>
              <a:ext uri="{FF2B5EF4-FFF2-40B4-BE49-F238E27FC236}">
                <a16:creationId xmlns:a16="http://schemas.microsoft.com/office/drawing/2014/main" id="{906DBFB5-4C0C-EC28-D029-881817786E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60C22F9-25FE-8576-553A-AB11CC860899}"/>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96023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D227-3D7B-1CF8-9E27-8DB92E3DF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9456F3-9A7F-E273-61D2-3E090ABAB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3CA20B-A1D4-1E2A-CD20-A97B202F6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2FC96-1093-D91A-0279-D5FF750E7270}"/>
              </a:ext>
            </a:extLst>
          </p:cNvPr>
          <p:cNvSpPr>
            <a:spLocks noGrp="1"/>
          </p:cNvSpPr>
          <p:nvPr>
            <p:ph type="dt" sz="half" idx="10"/>
          </p:nvPr>
        </p:nvSpPr>
        <p:spPr/>
        <p:txBody>
          <a:bodyPr/>
          <a:lstStyle/>
          <a:p>
            <a:fld id="{48739D29-E6FC-4D16-89B7-B444ED9667C9}" type="datetimeFigureOut">
              <a:rPr lang="en-GB" smtClean="0"/>
              <a:t>18/02/2024</a:t>
            </a:fld>
            <a:endParaRPr lang="en-GB"/>
          </a:p>
        </p:txBody>
      </p:sp>
      <p:sp>
        <p:nvSpPr>
          <p:cNvPr id="6" name="Footer Placeholder 5">
            <a:extLst>
              <a:ext uri="{FF2B5EF4-FFF2-40B4-BE49-F238E27FC236}">
                <a16:creationId xmlns:a16="http://schemas.microsoft.com/office/drawing/2014/main" id="{EBED36F3-9F2C-67D6-8AB5-75476121DB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B4F825-7249-E016-026E-84886D3BEAA0}"/>
              </a:ext>
            </a:extLst>
          </p:cNvPr>
          <p:cNvSpPr>
            <a:spLocks noGrp="1"/>
          </p:cNvSpPr>
          <p:nvPr>
            <p:ph type="sldNum" sz="quarter" idx="12"/>
          </p:nvPr>
        </p:nvSpPr>
        <p:spPr/>
        <p:txBody>
          <a:bodyPr/>
          <a:lstStyle/>
          <a:p>
            <a:fld id="{FFC116A2-0ED2-4965-AE4B-B8C6043AF058}" type="slidenum">
              <a:rPr lang="en-GB" smtClean="0"/>
              <a:t>‹#›</a:t>
            </a:fld>
            <a:endParaRPr lang="en-GB"/>
          </a:p>
        </p:txBody>
      </p:sp>
    </p:spTree>
    <p:extLst>
      <p:ext uri="{BB962C8B-B14F-4D97-AF65-F5344CB8AC3E}">
        <p14:creationId xmlns:p14="http://schemas.microsoft.com/office/powerpoint/2010/main" val="75502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6AB20-4316-36FB-4DFF-F6D80FDAE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7AA68-A34D-A51C-238B-4D64D41D4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00B567-1EE0-3E97-18C6-096416DDB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39D29-E6FC-4D16-89B7-B444ED9667C9}" type="datetimeFigureOut">
              <a:rPr lang="en-GB" smtClean="0"/>
              <a:t>18/02/2024</a:t>
            </a:fld>
            <a:endParaRPr lang="en-GB"/>
          </a:p>
        </p:txBody>
      </p:sp>
      <p:sp>
        <p:nvSpPr>
          <p:cNvPr id="5" name="Footer Placeholder 4">
            <a:extLst>
              <a:ext uri="{FF2B5EF4-FFF2-40B4-BE49-F238E27FC236}">
                <a16:creationId xmlns:a16="http://schemas.microsoft.com/office/drawing/2014/main" id="{D3708C7E-9CE1-F7C9-088C-0511512C9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F9743F4-8B00-C584-2E7A-60970FF59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116A2-0ED2-4965-AE4B-B8C6043AF058}" type="slidenum">
              <a:rPr lang="en-GB" smtClean="0"/>
              <a:t>‹#›</a:t>
            </a:fld>
            <a:endParaRPr lang="en-GB"/>
          </a:p>
        </p:txBody>
      </p:sp>
    </p:spTree>
    <p:extLst>
      <p:ext uri="{BB962C8B-B14F-4D97-AF65-F5344CB8AC3E}">
        <p14:creationId xmlns:p14="http://schemas.microsoft.com/office/powerpoint/2010/main" val="3155279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gif"/><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gif"/><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A03298-D6D3-8230-5012-CB88F77735CF}"/>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4D63BE9-2BA9-F03C-2C10-BF36DAA0F9F4}"/>
              </a:ext>
            </a:extLst>
          </p:cNvPr>
          <p:cNvSpPr>
            <a:spLocks noGrp="1"/>
          </p:cNvSpPr>
          <p:nvPr>
            <p:ph type="ctrTitle"/>
          </p:nvPr>
        </p:nvSpPr>
        <p:spPr/>
        <p:txBody>
          <a:bodyPr>
            <a:normAutofit/>
          </a:bodyPr>
          <a:lstStyle/>
          <a:p>
            <a:r>
              <a:rPr lang="en-GB" sz="9600" dirty="0">
                <a:solidFill>
                  <a:schemeClr val="bg1"/>
                </a:solidFill>
                <a:latin typeface="Digital-7 Mono" panose="02000000000000000000" pitchFamily="2" charset="0"/>
              </a:rPr>
              <a:t>ERROR -119</a:t>
            </a:r>
          </a:p>
        </p:txBody>
      </p:sp>
      <p:sp>
        <p:nvSpPr>
          <p:cNvPr id="3" name="Subtitle 2">
            <a:extLst>
              <a:ext uri="{FF2B5EF4-FFF2-40B4-BE49-F238E27FC236}">
                <a16:creationId xmlns:a16="http://schemas.microsoft.com/office/drawing/2014/main" id="{26753C55-8B6D-AE96-B32C-716F7A668802}"/>
              </a:ext>
            </a:extLst>
          </p:cNvPr>
          <p:cNvSpPr>
            <a:spLocks noGrp="1"/>
          </p:cNvSpPr>
          <p:nvPr>
            <p:ph type="subTitle" idx="1"/>
          </p:nvPr>
        </p:nvSpPr>
        <p:spPr>
          <a:xfrm>
            <a:off x="1524000" y="3708718"/>
            <a:ext cx="9144000" cy="2996882"/>
          </a:xfrm>
        </p:spPr>
        <p:txBody>
          <a:bodyPr>
            <a:normAutofit/>
          </a:bodyPr>
          <a:lstStyle/>
          <a:p>
            <a:r>
              <a:rPr lang="en-GB" sz="3200" dirty="0">
                <a:solidFill>
                  <a:schemeClr val="bg1"/>
                </a:solidFill>
                <a:latin typeface="Courier New" panose="02070309020205020404" pitchFamily="49" charset="0"/>
                <a:cs typeface="Courier New" panose="02070309020205020404" pitchFamily="49" charset="0"/>
              </a:rPr>
              <a:t>Problem Sector – Education</a:t>
            </a:r>
          </a:p>
          <a:p>
            <a:endParaRPr lang="en-GB" dirty="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r>
              <a:rPr lang="en-GB" dirty="0" err="1">
                <a:solidFill>
                  <a:schemeClr val="bg1"/>
                </a:solidFill>
                <a:latin typeface="Courier New" panose="02070309020205020404" pitchFamily="49" charset="0"/>
                <a:cs typeface="Courier New" panose="02070309020205020404" pitchFamily="49" charset="0"/>
              </a:rPr>
              <a:t>CipherThon</a:t>
            </a:r>
            <a:r>
              <a:rPr lang="en-GB" dirty="0">
                <a:solidFill>
                  <a:schemeClr val="bg1"/>
                </a:solidFill>
                <a:latin typeface="Courier New" panose="02070309020205020404" pitchFamily="49" charset="0"/>
                <a:cs typeface="Courier New" panose="02070309020205020404" pitchFamily="49" charset="0"/>
              </a:rPr>
              <a:t> 2.0</a:t>
            </a:r>
          </a:p>
        </p:txBody>
      </p:sp>
      <p:sp>
        <p:nvSpPr>
          <p:cNvPr id="4" name="Rectangle 3">
            <a:extLst>
              <a:ext uri="{FF2B5EF4-FFF2-40B4-BE49-F238E27FC236}">
                <a16:creationId xmlns:a16="http://schemas.microsoft.com/office/drawing/2014/main" id="{9106BB42-A245-5949-5332-E3F933626F4E}"/>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7D656C8-D5AC-684D-2B08-7ECB0DFD9878}"/>
              </a:ext>
            </a:extLst>
          </p:cNvPr>
          <p:cNvSpPr/>
          <p:nvPr/>
        </p:nvSpPr>
        <p:spPr>
          <a:xfrm>
            <a:off x="1965960" y="1813560"/>
            <a:ext cx="8260080" cy="2818766"/>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oding by Freepik Stories #svg #png #illustration#technology #web # ...">
            <a:extLst>
              <a:ext uri="{FF2B5EF4-FFF2-40B4-BE49-F238E27FC236}">
                <a16:creationId xmlns:a16="http://schemas.microsoft.com/office/drawing/2014/main" id="{724E25B6-1817-EEB5-EEB4-5138F1D4E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 y="-23176"/>
            <a:ext cx="23876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adle, momentum, newton, newtons, physics icon - Download on Iconfinder">
            <a:extLst>
              <a:ext uri="{FF2B5EF4-FFF2-40B4-BE49-F238E27FC236}">
                <a16:creationId xmlns:a16="http://schemas.microsoft.com/office/drawing/2014/main" id="{D54C3388-550D-B125-4883-90FD5BB4229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844040" y="4224336"/>
            <a:ext cx="2656840" cy="2656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th Design Png Transparent Images – Free Psd Templates, PNG, Vectors ...">
            <a:extLst>
              <a:ext uri="{FF2B5EF4-FFF2-40B4-BE49-F238E27FC236}">
                <a16:creationId xmlns:a16="http://schemas.microsoft.com/office/drawing/2014/main" id="{DB884EE1-E7C2-2443-DF10-6ABE6FE12FC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686800" y="112078"/>
            <a:ext cx="1661160" cy="1661160"/>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7C49B65-853E-A118-61CA-A15F02B49C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4371" y="3667676"/>
            <a:ext cx="2539698" cy="31996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CE9FC13-2F57-21B6-5735-34EFAA6ACC13}"/>
              </a:ext>
            </a:extLst>
          </p:cNvPr>
          <p:cNvPicPr>
            <a:picLocks noChangeAspect="1"/>
          </p:cNvPicPr>
          <p:nvPr/>
        </p:nvPicPr>
        <p:blipFill>
          <a:blip r:embed="rId8"/>
          <a:stretch>
            <a:fillRect/>
          </a:stretch>
        </p:blipFill>
        <p:spPr>
          <a:xfrm>
            <a:off x="5347017" y="6909007"/>
            <a:ext cx="1497965" cy="1849340"/>
          </a:xfrm>
          <a:prstGeom prst="rect">
            <a:avLst/>
          </a:prstGeom>
        </p:spPr>
      </p:pic>
      <p:pic>
        <p:nvPicPr>
          <p:cNvPr id="10" name="Picture 9">
            <a:extLst>
              <a:ext uri="{FF2B5EF4-FFF2-40B4-BE49-F238E27FC236}">
                <a16:creationId xmlns:a16="http://schemas.microsoft.com/office/drawing/2014/main" id="{C49F33CF-B43B-571B-CF84-CE8CD16291E4}"/>
              </a:ext>
            </a:extLst>
          </p:cNvPr>
          <p:cNvPicPr>
            <a:picLocks noChangeAspect="1"/>
          </p:cNvPicPr>
          <p:nvPr/>
        </p:nvPicPr>
        <p:blipFill>
          <a:blip r:embed="rId9"/>
          <a:stretch>
            <a:fillRect/>
          </a:stretch>
        </p:blipFill>
        <p:spPr>
          <a:xfrm>
            <a:off x="-1099971" y="5063967"/>
            <a:ext cx="1045024" cy="1794033"/>
          </a:xfrm>
          <a:prstGeom prst="rect">
            <a:avLst/>
          </a:prstGeom>
        </p:spPr>
      </p:pic>
      <p:pic>
        <p:nvPicPr>
          <p:cNvPr id="11" name="Picture 10">
            <a:extLst>
              <a:ext uri="{FF2B5EF4-FFF2-40B4-BE49-F238E27FC236}">
                <a16:creationId xmlns:a16="http://schemas.microsoft.com/office/drawing/2014/main" id="{2B0B310A-41DA-D6EF-E030-E8C2D82A8FCF}"/>
              </a:ext>
            </a:extLst>
          </p:cNvPr>
          <p:cNvPicPr>
            <a:picLocks noChangeAspect="1"/>
          </p:cNvPicPr>
          <p:nvPr/>
        </p:nvPicPr>
        <p:blipFill>
          <a:blip r:embed="rId10"/>
          <a:stretch>
            <a:fillRect/>
          </a:stretch>
        </p:blipFill>
        <p:spPr>
          <a:xfrm>
            <a:off x="-2913407" y="5063967"/>
            <a:ext cx="950920" cy="1833099"/>
          </a:xfrm>
          <a:prstGeom prst="rect">
            <a:avLst/>
          </a:prstGeom>
        </p:spPr>
      </p:pic>
      <p:pic>
        <p:nvPicPr>
          <p:cNvPr id="12" name="Picture 11">
            <a:extLst>
              <a:ext uri="{FF2B5EF4-FFF2-40B4-BE49-F238E27FC236}">
                <a16:creationId xmlns:a16="http://schemas.microsoft.com/office/drawing/2014/main" id="{F6BE399C-8CEE-A939-46A6-28979F8BC5AB}"/>
              </a:ext>
            </a:extLst>
          </p:cNvPr>
          <p:cNvPicPr>
            <a:picLocks noChangeAspect="1"/>
          </p:cNvPicPr>
          <p:nvPr/>
        </p:nvPicPr>
        <p:blipFill>
          <a:blip r:embed="rId11"/>
          <a:stretch>
            <a:fillRect/>
          </a:stretch>
        </p:blipFill>
        <p:spPr>
          <a:xfrm flipH="1">
            <a:off x="12275495" y="5048732"/>
            <a:ext cx="968065" cy="1848334"/>
          </a:xfrm>
          <a:prstGeom prst="rect">
            <a:avLst/>
          </a:prstGeom>
        </p:spPr>
      </p:pic>
      <p:pic>
        <p:nvPicPr>
          <p:cNvPr id="13" name="Picture 12">
            <a:extLst>
              <a:ext uri="{FF2B5EF4-FFF2-40B4-BE49-F238E27FC236}">
                <a16:creationId xmlns:a16="http://schemas.microsoft.com/office/drawing/2014/main" id="{EA55B0E9-F820-A8FE-3142-073BC93AFDF9}"/>
              </a:ext>
            </a:extLst>
          </p:cNvPr>
          <p:cNvPicPr>
            <a:picLocks noChangeAspect="1"/>
          </p:cNvPicPr>
          <p:nvPr/>
        </p:nvPicPr>
        <p:blipFill>
          <a:blip r:embed="rId12"/>
          <a:stretch>
            <a:fillRect/>
          </a:stretch>
        </p:blipFill>
        <p:spPr>
          <a:xfrm flipH="1">
            <a:off x="14567871" y="5111937"/>
            <a:ext cx="977307" cy="1848334"/>
          </a:xfrm>
          <a:prstGeom prst="rect">
            <a:avLst/>
          </a:prstGeom>
        </p:spPr>
      </p:pic>
    </p:spTree>
    <p:extLst>
      <p:ext uri="{BB962C8B-B14F-4D97-AF65-F5344CB8AC3E}">
        <p14:creationId xmlns:p14="http://schemas.microsoft.com/office/powerpoint/2010/main" val="68526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DB166-E968-651D-1449-ED5BF029B56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B36814E-AECF-0086-1A92-891F4028D7E3}"/>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23E9D50-778F-B6BE-9795-5ACFE9572174}"/>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oding by Freepik Stories #svg #png #illustration#technology #web # ...">
            <a:extLst>
              <a:ext uri="{FF2B5EF4-FFF2-40B4-BE49-F238E27FC236}">
                <a16:creationId xmlns:a16="http://schemas.microsoft.com/office/drawing/2014/main" id="{834614B8-A114-D149-A262-AECA00957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960" y="-23176"/>
            <a:ext cx="23876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adle, momentum, newton, newtons, physics icon - Download on Iconfinder">
            <a:extLst>
              <a:ext uri="{FF2B5EF4-FFF2-40B4-BE49-F238E27FC236}">
                <a16:creationId xmlns:a16="http://schemas.microsoft.com/office/drawing/2014/main" id="{DE61579C-5F51-C991-36BF-0DF83BC065E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844040" y="6571296"/>
            <a:ext cx="2656840" cy="2656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th Design Png Transparent Images – Free Psd Templates, PNG, Vectors ...">
            <a:extLst>
              <a:ext uri="{FF2B5EF4-FFF2-40B4-BE49-F238E27FC236}">
                <a16:creationId xmlns:a16="http://schemas.microsoft.com/office/drawing/2014/main" id="{043BB992-018E-A433-A6FB-BEFEE3563DC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686800" y="-1747202"/>
            <a:ext cx="1661160" cy="1661160"/>
          </a:xfrm>
          <a:prstGeom prst="rect">
            <a:avLst/>
          </a:prstGeom>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1FDB536-B05D-6F11-E28D-CF99AD4110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70891" y="3667676"/>
            <a:ext cx="2539698" cy="319961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ECD32480-1B7B-F817-016F-405F5C722D12}"/>
              </a:ext>
            </a:extLst>
          </p:cNvPr>
          <p:cNvSpPr>
            <a:spLocks noGrp="1"/>
          </p:cNvSpPr>
          <p:nvPr>
            <p:ph idx="1"/>
          </p:nvPr>
        </p:nvSpPr>
        <p:spPr/>
        <p:txBody>
          <a:bodyPr>
            <a:normAutofit/>
          </a:bodyPr>
          <a:lstStyle/>
          <a:p>
            <a:pPr marL="0" indent="0">
              <a:buNone/>
            </a:pPr>
            <a:r>
              <a:rPr lang="en-US" sz="2400" b="0" i="0" u="none" strike="noStrike" dirty="0">
                <a:solidFill>
                  <a:schemeClr val="bg1"/>
                </a:solidFill>
                <a:effectLst/>
                <a:latin typeface="Courier New" panose="02070309020205020404" pitchFamily="49" charset="0"/>
                <a:cs typeface="Courier New" panose="02070309020205020404" pitchFamily="49" charset="0"/>
              </a:rPr>
              <a:t>This team includes a bunch of electrified first year computer science bachelor’s students namely, Saurabh Mishra (lead), Imran Siddiqui, Dev Kumar, Ayush Kumar and Aman Patel. We are excited to showcase our coding prowess and simultaneously learn from the seasoned developers and mentors. We as a team come together to present a challenging front with each member presenting their unique abilities to produce a great model to better public services.</a:t>
            </a:r>
            <a:endParaRPr lang="en-GB" sz="3600" dirty="0">
              <a:solidFill>
                <a:schemeClr val="bg1"/>
              </a:solidFill>
              <a:latin typeface="Courier New" panose="02070309020205020404" pitchFamily="49" charset="0"/>
              <a:cs typeface="Courier New" panose="02070309020205020404" pitchFamily="49" charset="0"/>
            </a:endParaRPr>
          </a:p>
        </p:txBody>
      </p:sp>
      <p:sp>
        <p:nvSpPr>
          <p:cNvPr id="10" name="Title 9">
            <a:extLst>
              <a:ext uri="{FF2B5EF4-FFF2-40B4-BE49-F238E27FC236}">
                <a16:creationId xmlns:a16="http://schemas.microsoft.com/office/drawing/2014/main" id="{ED50C396-D0D7-4DAB-D794-7F3063B17A42}"/>
              </a:ext>
            </a:extLst>
          </p:cNvPr>
          <p:cNvSpPr>
            <a:spLocks noGrp="1"/>
          </p:cNvSpPr>
          <p:nvPr>
            <p:ph type="title"/>
          </p:nvPr>
        </p:nvSpPr>
        <p:spPr>
          <a:ln w="57150">
            <a:solidFill>
              <a:srgbClr val="FFC000"/>
            </a:solidFill>
          </a:ln>
        </p:spPr>
        <p:txBody>
          <a:bodyPr/>
          <a:lstStyle/>
          <a:p>
            <a:r>
              <a:rPr lang="en-GB" dirty="0">
                <a:solidFill>
                  <a:schemeClr val="bg1"/>
                </a:solidFill>
                <a:latin typeface="Digital-7 Mono" panose="02000000000000000000" pitchFamily="2" charset="0"/>
              </a:rPr>
              <a:t>Introduction to Team</a:t>
            </a:r>
          </a:p>
        </p:txBody>
      </p:sp>
      <p:pic>
        <p:nvPicPr>
          <p:cNvPr id="11" name="Picture 10">
            <a:extLst>
              <a:ext uri="{FF2B5EF4-FFF2-40B4-BE49-F238E27FC236}">
                <a16:creationId xmlns:a16="http://schemas.microsoft.com/office/drawing/2014/main" id="{83ECBCCC-32E3-1BA6-6775-9A16E2A02F46}"/>
              </a:ext>
            </a:extLst>
          </p:cNvPr>
          <p:cNvPicPr>
            <a:picLocks noChangeAspect="1"/>
          </p:cNvPicPr>
          <p:nvPr/>
        </p:nvPicPr>
        <p:blipFill>
          <a:blip r:embed="rId8"/>
          <a:stretch>
            <a:fillRect/>
          </a:stretch>
        </p:blipFill>
        <p:spPr>
          <a:xfrm>
            <a:off x="5347017" y="5004007"/>
            <a:ext cx="1497965" cy="1849340"/>
          </a:xfrm>
          <a:prstGeom prst="rect">
            <a:avLst/>
          </a:prstGeom>
        </p:spPr>
      </p:pic>
      <p:pic>
        <p:nvPicPr>
          <p:cNvPr id="12" name="Picture 11">
            <a:extLst>
              <a:ext uri="{FF2B5EF4-FFF2-40B4-BE49-F238E27FC236}">
                <a16:creationId xmlns:a16="http://schemas.microsoft.com/office/drawing/2014/main" id="{ADFAA2A2-2E43-4F87-A566-97A4567B2ED1}"/>
              </a:ext>
            </a:extLst>
          </p:cNvPr>
          <p:cNvPicPr>
            <a:picLocks noChangeAspect="1"/>
          </p:cNvPicPr>
          <p:nvPr/>
        </p:nvPicPr>
        <p:blipFill>
          <a:blip r:embed="rId9"/>
          <a:stretch>
            <a:fillRect/>
          </a:stretch>
        </p:blipFill>
        <p:spPr>
          <a:xfrm>
            <a:off x="3441549" y="5063967"/>
            <a:ext cx="1045024" cy="1794033"/>
          </a:xfrm>
          <a:prstGeom prst="rect">
            <a:avLst/>
          </a:prstGeom>
        </p:spPr>
      </p:pic>
      <p:pic>
        <p:nvPicPr>
          <p:cNvPr id="13" name="Picture 12">
            <a:extLst>
              <a:ext uri="{FF2B5EF4-FFF2-40B4-BE49-F238E27FC236}">
                <a16:creationId xmlns:a16="http://schemas.microsoft.com/office/drawing/2014/main" id="{E448B225-3D2F-DAA6-9688-DB7723A4260C}"/>
              </a:ext>
            </a:extLst>
          </p:cNvPr>
          <p:cNvPicPr>
            <a:picLocks noChangeAspect="1"/>
          </p:cNvPicPr>
          <p:nvPr/>
        </p:nvPicPr>
        <p:blipFill>
          <a:blip r:embed="rId10"/>
          <a:stretch>
            <a:fillRect/>
          </a:stretch>
        </p:blipFill>
        <p:spPr>
          <a:xfrm>
            <a:off x="1628113" y="5063967"/>
            <a:ext cx="950920" cy="1833099"/>
          </a:xfrm>
          <a:prstGeom prst="rect">
            <a:avLst/>
          </a:prstGeom>
        </p:spPr>
      </p:pic>
      <p:pic>
        <p:nvPicPr>
          <p:cNvPr id="14" name="Picture 13">
            <a:extLst>
              <a:ext uri="{FF2B5EF4-FFF2-40B4-BE49-F238E27FC236}">
                <a16:creationId xmlns:a16="http://schemas.microsoft.com/office/drawing/2014/main" id="{A4C11029-54AB-4D62-63D9-6B92E87E2D26}"/>
              </a:ext>
            </a:extLst>
          </p:cNvPr>
          <p:cNvPicPr>
            <a:picLocks noChangeAspect="1"/>
          </p:cNvPicPr>
          <p:nvPr/>
        </p:nvPicPr>
        <p:blipFill>
          <a:blip r:embed="rId11"/>
          <a:stretch>
            <a:fillRect/>
          </a:stretch>
        </p:blipFill>
        <p:spPr>
          <a:xfrm flipH="1">
            <a:off x="7718735" y="5048732"/>
            <a:ext cx="968065" cy="1848334"/>
          </a:xfrm>
          <a:prstGeom prst="rect">
            <a:avLst/>
          </a:prstGeom>
        </p:spPr>
      </p:pic>
      <p:pic>
        <p:nvPicPr>
          <p:cNvPr id="15" name="Picture 14">
            <a:extLst>
              <a:ext uri="{FF2B5EF4-FFF2-40B4-BE49-F238E27FC236}">
                <a16:creationId xmlns:a16="http://schemas.microsoft.com/office/drawing/2014/main" id="{7CB0EAE9-9D0D-A77F-69CF-3849E4E69758}"/>
              </a:ext>
            </a:extLst>
          </p:cNvPr>
          <p:cNvPicPr>
            <a:picLocks noChangeAspect="1"/>
          </p:cNvPicPr>
          <p:nvPr/>
        </p:nvPicPr>
        <p:blipFill>
          <a:blip r:embed="rId12"/>
          <a:stretch>
            <a:fillRect/>
          </a:stretch>
        </p:blipFill>
        <p:spPr>
          <a:xfrm flipH="1">
            <a:off x="10011111" y="5111937"/>
            <a:ext cx="977307" cy="1848334"/>
          </a:xfrm>
          <a:prstGeom prst="rect">
            <a:avLst/>
          </a:prstGeom>
        </p:spPr>
      </p:pic>
      <p:pic>
        <p:nvPicPr>
          <p:cNvPr id="16" name="Picture 2" descr="Frage Question Mark Sticker by TASSO e.V. for iOS &amp; Android | GIPHY">
            <a:extLst>
              <a:ext uri="{FF2B5EF4-FFF2-40B4-BE49-F238E27FC236}">
                <a16:creationId xmlns:a16="http://schemas.microsoft.com/office/drawing/2014/main" id="{0602E6BB-81C2-F258-5294-AB8E9EE6F1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310838" y="2286794"/>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763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F0DBE-949C-67B0-106C-893F4EE94F5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D6FC76A-18B8-A3CB-AA67-0BA73F1CA532}"/>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334371A5-3F79-8BFA-347E-B6E0BFB2F696}"/>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20AC9211-C197-1A6C-3907-2C8CD1E47CAD}"/>
              </a:ext>
            </a:extLst>
          </p:cNvPr>
          <p:cNvSpPr>
            <a:spLocks noGrp="1"/>
          </p:cNvSpPr>
          <p:nvPr>
            <p:ph type="title"/>
          </p:nvPr>
        </p:nvSpPr>
        <p:spPr>
          <a:ln w="57150">
            <a:solidFill>
              <a:srgbClr val="FFC000"/>
            </a:solidFill>
          </a:ln>
        </p:spPr>
        <p:txBody>
          <a:bodyPr/>
          <a:lstStyle/>
          <a:p>
            <a:r>
              <a:rPr lang="en-GB" dirty="0">
                <a:solidFill>
                  <a:schemeClr val="bg1"/>
                </a:solidFill>
                <a:latin typeface="Digital-7 Mono" panose="02000000000000000000" pitchFamily="2" charset="0"/>
              </a:rPr>
              <a:t>THE PROBLEM STATEMENT</a:t>
            </a:r>
          </a:p>
        </p:txBody>
      </p:sp>
      <p:sp>
        <p:nvSpPr>
          <p:cNvPr id="8" name="Content Placeholder 7">
            <a:extLst>
              <a:ext uri="{FF2B5EF4-FFF2-40B4-BE49-F238E27FC236}">
                <a16:creationId xmlns:a16="http://schemas.microsoft.com/office/drawing/2014/main" id="{C49C0887-D730-5E4C-7382-B37D5417F2BC}"/>
              </a:ext>
            </a:extLst>
          </p:cNvPr>
          <p:cNvSpPr>
            <a:spLocks noGrp="1"/>
          </p:cNvSpPr>
          <p:nvPr>
            <p:ph sz="half" idx="1"/>
          </p:nvPr>
        </p:nvSpPr>
        <p:spPr>
          <a:xfrm>
            <a:off x="838200" y="1825625"/>
            <a:ext cx="6309360" cy="4351338"/>
          </a:xfrm>
        </p:spPr>
        <p:txBody>
          <a:bodyPr>
            <a:noAutofit/>
          </a:bodyPr>
          <a:lstStyle/>
          <a:p>
            <a:r>
              <a:rPr lang="en-GB" sz="2000" dirty="0">
                <a:solidFill>
                  <a:schemeClr val="bg1"/>
                </a:solidFill>
                <a:latin typeface="Courier New" panose="02070309020205020404" pitchFamily="49" charset="0"/>
                <a:cs typeface="Courier New" panose="02070309020205020404" pitchFamily="49" charset="0"/>
              </a:rPr>
              <a:t>Education – ED1</a:t>
            </a:r>
          </a:p>
          <a:p>
            <a:r>
              <a:rPr lang="en-GB" sz="2000" dirty="0">
                <a:solidFill>
                  <a:schemeClr val="bg1"/>
                </a:solidFill>
                <a:latin typeface="Courier New" panose="02070309020205020404" pitchFamily="49" charset="0"/>
                <a:cs typeface="Courier New" panose="02070309020205020404" pitchFamily="49" charset="0"/>
              </a:rPr>
              <a:t>EDPS – 02</a:t>
            </a:r>
          </a:p>
          <a:p>
            <a:r>
              <a:rPr lang="en-GB" sz="2000" dirty="0">
                <a:solidFill>
                  <a:schemeClr val="bg1"/>
                </a:solidFill>
                <a:latin typeface="Courier New" panose="02070309020205020404" pitchFamily="49" charset="0"/>
                <a:cs typeface="Courier New" panose="02070309020205020404" pitchFamily="49" charset="0"/>
              </a:rPr>
              <a:t>Navigating Obstacles to Course Completion: Challenges in Educational Technology</a:t>
            </a:r>
          </a:p>
          <a:p>
            <a:r>
              <a:rPr lang="en-US" sz="2000" dirty="0">
                <a:solidFill>
                  <a:schemeClr val="bg1"/>
                </a:solidFill>
                <a:latin typeface="Courier New" panose="02070309020205020404" pitchFamily="49" charset="0"/>
                <a:cs typeface="Courier New" panose="02070309020205020404" pitchFamily="49" charset="0"/>
              </a:rPr>
              <a:t>The current landscape of educational technology faces a persistent challenge in ensuring effective course completion by students. Students often encounter obstacles that hinder their progression through online courses, leading to incomplete learning experiences and unrealized educational goals.</a:t>
            </a:r>
            <a:endParaRPr lang="en-GB" sz="2000" dirty="0">
              <a:solidFill>
                <a:schemeClr val="bg1"/>
              </a:solidFill>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9EB41CCC-AF3B-1671-A5FF-4582106BE17C}"/>
              </a:ext>
            </a:extLst>
          </p:cNvPr>
          <p:cNvPicPr>
            <a:picLocks noChangeAspect="1"/>
          </p:cNvPicPr>
          <p:nvPr/>
        </p:nvPicPr>
        <p:blipFill>
          <a:blip r:embed="rId2"/>
          <a:stretch>
            <a:fillRect/>
          </a:stretch>
        </p:blipFill>
        <p:spPr>
          <a:xfrm>
            <a:off x="5347017" y="6969967"/>
            <a:ext cx="1497965" cy="1849340"/>
          </a:xfrm>
          <a:prstGeom prst="rect">
            <a:avLst/>
          </a:prstGeom>
        </p:spPr>
      </p:pic>
      <p:pic>
        <p:nvPicPr>
          <p:cNvPr id="12" name="Picture 11">
            <a:extLst>
              <a:ext uri="{FF2B5EF4-FFF2-40B4-BE49-F238E27FC236}">
                <a16:creationId xmlns:a16="http://schemas.microsoft.com/office/drawing/2014/main" id="{5C2730DE-A8EC-26D2-05C6-4E205F2EBBC2}"/>
              </a:ext>
            </a:extLst>
          </p:cNvPr>
          <p:cNvPicPr>
            <a:picLocks noChangeAspect="1"/>
          </p:cNvPicPr>
          <p:nvPr/>
        </p:nvPicPr>
        <p:blipFill>
          <a:blip r:embed="rId3"/>
          <a:stretch>
            <a:fillRect/>
          </a:stretch>
        </p:blipFill>
        <p:spPr>
          <a:xfrm>
            <a:off x="14140029" y="5063967"/>
            <a:ext cx="1045024" cy="1794033"/>
          </a:xfrm>
          <a:prstGeom prst="rect">
            <a:avLst/>
          </a:prstGeom>
        </p:spPr>
      </p:pic>
      <p:pic>
        <p:nvPicPr>
          <p:cNvPr id="13" name="Picture 12">
            <a:extLst>
              <a:ext uri="{FF2B5EF4-FFF2-40B4-BE49-F238E27FC236}">
                <a16:creationId xmlns:a16="http://schemas.microsoft.com/office/drawing/2014/main" id="{3159A450-F97A-3BC6-CE01-6D2650407B30}"/>
              </a:ext>
            </a:extLst>
          </p:cNvPr>
          <p:cNvPicPr>
            <a:picLocks noChangeAspect="1"/>
          </p:cNvPicPr>
          <p:nvPr/>
        </p:nvPicPr>
        <p:blipFill>
          <a:blip r:embed="rId4"/>
          <a:stretch>
            <a:fillRect/>
          </a:stretch>
        </p:blipFill>
        <p:spPr>
          <a:xfrm>
            <a:off x="12326593" y="5063967"/>
            <a:ext cx="950920" cy="1833099"/>
          </a:xfrm>
          <a:prstGeom prst="rect">
            <a:avLst/>
          </a:prstGeom>
        </p:spPr>
      </p:pic>
      <p:pic>
        <p:nvPicPr>
          <p:cNvPr id="14" name="Picture 13">
            <a:extLst>
              <a:ext uri="{FF2B5EF4-FFF2-40B4-BE49-F238E27FC236}">
                <a16:creationId xmlns:a16="http://schemas.microsoft.com/office/drawing/2014/main" id="{A3CC6B19-BA76-4E53-3132-D616A40F6AAE}"/>
              </a:ext>
            </a:extLst>
          </p:cNvPr>
          <p:cNvPicPr>
            <a:picLocks noChangeAspect="1"/>
          </p:cNvPicPr>
          <p:nvPr/>
        </p:nvPicPr>
        <p:blipFill>
          <a:blip r:embed="rId5"/>
          <a:stretch>
            <a:fillRect/>
          </a:stretch>
        </p:blipFill>
        <p:spPr>
          <a:xfrm flipH="1">
            <a:off x="-3330265" y="5048732"/>
            <a:ext cx="968065" cy="1848334"/>
          </a:xfrm>
          <a:prstGeom prst="rect">
            <a:avLst/>
          </a:prstGeom>
        </p:spPr>
      </p:pic>
      <p:pic>
        <p:nvPicPr>
          <p:cNvPr id="15" name="Picture 14">
            <a:extLst>
              <a:ext uri="{FF2B5EF4-FFF2-40B4-BE49-F238E27FC236}">
                <a16:creationId xmlns:a16="http://schemas.microsoft.com/office/drawing/2014/main" id="{AB38C2BA-8177-6A99-9A8A-8321F566BC2B}"/>
              </a:ext>
            </a:extLst>
          </p:cNvPr>
          <p:cNvPicPr>
            <a:picLocks noChangeAspect="1"/>
          </p:cNvPicPr>
          <p:nvPr/>
        </p:nvPicPr>
        <p:blipFill>
          <a:blip r:embed="rId6"/>
          <a:stretch>
            <a:fillRect/>
          </a:stretch>
        </p:blipFill>
        <p:spPr>
          <a:xfrm flipH="1">
            <a:off x="-1037889" y="5111937"/>
            <a:ext cx="977307" cy="1848334"/>
          </a:xfrm>
          <a:prstGeom prst="rect">
            <a:avLst/>
          </a:prstGeom>
        </p:spPr>
      </p:pic>
      <p:pic>
        <p:nvPicPr>
          <p:cNvPr id="2050" name="Picture 2" descr="Frage Question Mark Sticker by TASSO e.V. for iOS &amp; Android | GIPHY">
            <a:extLst>
              <a:ext uri="{FF2B5EF4-FFF2-40B4-BE49-F238E27FC236}">
                <a16:creationId xmlns:a16="http://schemas.microsoft.com/office/drawing/2014/main" id="{AA27DDB2-0666-1615-016F-CFCEA55CCA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5038" y="2286794"/>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894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E2CF2-C3E1-6A49-456A-9105799CBBC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D1C14DC-F0A2-89E6-2A5A-E6911EE5DCB2}"/>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9CD9D40-1036-CA4C-9346-235344574B20}"/>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AA030094-94ED-9CC9-27F3-7866A00CFC28}"/>
              </a:ext>
            </a:extLst>
          </p:cNvPr>
          <p:cNvSpPr>
            <a:spLocks noGrp="1"/>
          </p:cNvSpPr>
          <p:nvPr>
            <p:ph type="title"/>
          </p:nvPr>
        </p:nvSpPr>
        <p:spPr>
          <a:ln w="57150">
            <a:solidFill>
              <a:srgbClr val="FFC000"/>
            </a:solidFill>
          </a:ln>
        </p:spPr>
        <p:txBody>
          <a:bodyPr/>
          <a:lstStyle/>
          <a:p>
            <a:r>
              <a:rPr lang="en-GB" dirty="0">
                <a:solidFill>
                  <a:schemeClr val="bg1"/>
                </a:solidFill>
                <a:latin typeface="Digital-7 Mono" panose="02000000000000000000" pitchFamily="2" charset="0"/>
              </a:rPr>
              <a:t>PROPOSED SOLUTION</a:t>
            </a:r>
          </a:p>
        </p:txBody>
      </p:sp>
      <p:sp>
        <p:nvSpPr>
          <p:cNvPr id="2" name="Text Placeholder 1">
            <a:extLst>
              <a:ext uri="{FF2B5EF4-FFF2-40B4-BE49-F238E27FC236}">
                <a16:creationId xmlns:a16="http://schemas.microsoft.com/office/drawing/2014/main" id="{34290864-3C66-B59C-806E-D09191A2057B}"/>
              </a:ext>
            </a:extLst>
          </p:cNvPr>
          <p:cNvSpPr>
            <a:spLocks noGrp="1"/>
          </p:cNvSpPr>
          <p:nvPr>
            <p:ph type="body" idx="1"/>
          </p:nvPr>
        </p:nvSpPr>
        <p:spPr>
          <a:xfrm>
            <a:off x="839788" y="1894523"/>
            <a:ext cx="5157787" cy="2144078"/>
          </a:xfrm>
          <a:ln>
            <a:solidFill>
              <a:schemeClr val="bg1"/>
            </a:solidFill>
            <a:prstDash val="lgDash"/>
          </a:ln>
        </p:spPr>
        <p:txBody>
          <a:bodyPr anchor="ctr">
            <a:normAutofit fontScale="92500" lnSpcReduction="10000"/>
          </a:bodyPr>
          <a:lstStyle/>
          <a:p>
            <a:r>
              <a:rPr lang="en-US" sz="2000" b="0" i="0" u="none" strike="noStrike" dirty="0">
                <a:solidFill>
                  <a:schemeClr val="bg1"/>
                </a:solidFill>
                <a:effectLst/>
                <a:latin typeface="Courier New" panose="02070309020205020404" pitchFamily="49" charset="0"/>
                <a:cs typeface="Courier New" panose="02070309020205020404" pitchFamily="49" charset="0"/>
              </a:rPr>
              <a:t>The solution to this problem statement that error-119 proposes is a comprehensive learning platform which provides a personalized learning experience to every student</a:t>
            </a:r>
            <a:endParaRPr lang="en-GB" sz="2800" dirty="0">
              <a:solidFill>
                <a:schemeClr val="bg1"/>
              </a:solidFill>
              <a:latin typeface="Courier New" panose="02070309020205020404" pitchFamily="49" charset="0"/>
              <a:cs typeface="Courier New" panose="02070309020205020404" pitchFamily="49" charset="0"/>
            </a:endParaRPr>
          </a:p>
        </p:txBody>
      </p:sp>
      <p:sp>
        <p:nvSpPr>
          <p:cNvPr id="8" name="Content Placeholder 7">
            <a:extLst>
              <a:ext uri="{FF2B5EF4-FFF2-40B4-BE49-F238E27FC236}">
                <a16:creationId xmlns:a16="http://schemas.microsoft.com/office/drawing/2014/main" id="{17149CBF-7A0E-DF50-1EBE-FB48EEC22BDF}"/>
              </a:ext>
            </a:extLst>
          </p:cNvPr>
          <p:cNvSpPr>
            <a:spLocks noGrp="1"/>
          </p:cNvSpPr>
          <p:nvPr>
            <p:ph sz="half" idx="2"/>
          </p:nvPr>
        </p:nvSpPr>
        <p:spPr>
          <a:xfrm>
            <a:off x="839788" y="4258945"/>
            <a:ext cx="5157787" cy="2144078"/>
          </a:xfrm>
          <a:ln>
            <a:solidFill>
              <a:schemeClr val="bg1"/>
            </a:solidFill>
            <a:prstDash val="lgDash"/>
          </a:ln>
        </p:spPr>
        <p:txBody>
          <a:bodyPr anchor="ctr">
            <a:noAutofit/>
          </a:bodyPr>
          <a:lstStyle/>
          <a:p>
            <a:pPr marL="0" indent="0">
              <a:buNone/>
            </a:pPr>
            <a:r>
              <a:rPr lang="en-US" sz="2000" b="0" i="0" u="none" strike="noStrike" dirty="0">
                <a:solidFill>
                  <a:schemeClr val="bg1"/>
                </a:solidFill>
                <a:effectLst/>
                <a:latin typeface="Courier New" panose="02070309020205020404" pitchFamily="49" charset="0"/>
                <a:cs typeface="Courier New" panose="02070309020205020404" pitchFamily="49" charset="0"/>
              </a:rPr>
              <a:t>Our USP here is that we will provide our individual learner with a personalized roadmap with timings of their choice and two way interaction to create a wholesome learning environment.</a:t>
            </a:r>
            <a:endParaRPr lang="en-GB" sz="2400" dirty="0">
              <a:solidFill>
                <a:schemeClr val="bg1"/>
              </a:solidFill>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8C8B1795-1362-3A1C-ED70-42CCF7932039}"/>
              </a:ext>
            </a:extLst>
          </p:cNvPr>
          <p:cNvSpPr>
            <a:spLocks noGrp="1"/>
          </p:cNvSpPr>
          <p:nvPr>
            <p:ph type="body" sz="quarter" idx="3"/>
          </p:nvPr>
        </p:nvSpPr>
        <p:spPr>
          <a:xfrm>
            <a:off x="6172200" y="1894523"/>
            <a:ext cx="5183188" cy="2144078"/>
          </a:xfrm>
          <a:ln>
            <a:solidFill>
              <a:schemeClr val="bg1"/>
            </a:solidFill>
            <a:prstDash val="lgDash"/>
          </a:ln>
        </p:spPr>
        <p:txBody>
          <a:bodyPr anchor="ctr">
            <a:normAutofit fontScale="92500" lnSpcReduction="10000"/>
          </a:bodyPr>
          <a:lstStyle/>
          <a:p>
            <a:r>
              <a:rPr lang="en-US" sz="2000" b="0" i="0" u="none" strike="noStrike" dirty="0">
                <a:solidFill>
                  <a:schemeClr val="bg1"/>
                </a:solidFill>
                <a:effectLst/>
                <a:latin typeface="Courier New" panose="02070309020205020404" pitchFamily="49" charset="0"/>
                <a:cs typeface="Courier New" panose="02070309020205020404" pitchFamily="49" charset="0"/>
              </a:rPr>
              <a:t>The learner can visit our platform to gain in-depth understanding of topics of their choice where they will be provided with a complete package of videos, written notes and assignments to grasp the essence of the course that they complete with us.</a:t>
            </a:r>
            <a:endParaRPr lang="en-GB" sz="2800" dirty="0">
              <a:solidFill>
                <a:schemeClr val="bg1"/>
              </a:solidFill>
              <a:latin typeface="Courier New" panose="02070309020205020404" pitchFamily="49" charset="0"/>
              <a:cs typeface="Courier New" panose="02070309020205020404" pitchFamily="49" charset="0"/>
            </a:endParaRPr>
          </a:p>
        </p:txBody>
      </p:sp>
      <p:sp>
        <p:nvSpPr>
          <p:cNvPr id="6" name="Content Placeholder 5">
            <a:extLst>
              <a:ext uri="{FF2B5EF4-FFF2-40B4-BE49-F238E27FC236}">
                <a16:creationId xmlns:a16="http://schemas.microsoft.com/office/drawing/2014/main" id="{92A79992-7D75-3161-27D4-5AD037D43E87}"/>
              </a:ext>
            </a:extLst>
          </p:cNvPr>
          <p:cNvSpPr>
            <a:spLocks noGrp="1"/>
          </p:cNvSpPr>
          <p:nvPr>
            <p:ph sz="quarter" idx="4"/>
          </p:nvPr>
        </p:nvSpPr>
        <p:spPr>
          <a:xfrm>
            <a:off x="6172200" y="4258945"/>
            <a:ext cx="5183188" cy="2144078"/>
          </a:xfrm>
          <a:ln>
            <a:solidFill>
              <a:schemeClr val="bg1"/>
            </a:solidFill>
            <a:prstDash val="lgDash"/>
          </a:ln>
        </p:spPr>
        <p:txBody>
          <a:bodyPr anchor="ctr">
            <a:normAutofit/>
          </a:bodyPr>
          <a:lstStyle/>
          <a:p>
            <a:pPr marL="0" indent="0">
              <a:buNone/>
            </a:pPr>
            <a:r>
              <a:rPr lang="en-US" sz="2000" b="0" i="0" u="none" strike="noStrike" dirty="0">
                <a:solidFill>
                  <a:schemeClr val="bg1"/>
                </a:solidFill>
                <a:effectLst/>
                <a:latin typeface="Courier New" panose="02070309020205020404" pitchFamily="49" charset="0"/>
                <a:cs typeface="Courier New" panose="02070309020205020404" pitchFamily="49" charset="0"/>
              </a:rPr>
              <a:t>The platform will also host multiple weekly, monthly and annual events to pique pupil’s interest and help the platform stay interested.</a:t>
            </a:r>
            <a:endParaRPr lang="en-GB" sz="3200" dirty="0">
              <a:solidFill>
                <a:schemeClr val="bg1"/>
              </a:solidFill>
              <a:latin typeface="Courier New" panose="02070309020205020404" pitchFamily="49" charset="0"/>
              <a:cs typeface="Courier New" panose="02070309020205020404" pitchFamily="49" charset="0"/>
            </a:endParaRPr>
          </a:p>
        </p:txBody>
      </p:sp>
      <p:pic>
        <p:nvPicPr>
          <p:cNvPr id="2050" name="Picture 2" descr="Frage Question Mark Sticker by TASSO e.V. for iOS &amp; Android | GIPHY">
            <a:extLst>
              <a:ext uri="{FF2B5EF4-FFF2-40B4-BE49-F238E27FC236}">
                <a16:creationId xmlns:a16="http://schemas.microsoft.com/office/drawing/2014/main" id="{A1BCF8AA-B5CD-AC1D-A11A-C9FC46DA3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1318" y="2286794"/>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2991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3202-174D-C179-39F8-CF9FB014A72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C61617A-3902-BDBB-2F43-BD3E04D1DB78}"/>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81099661-D06F-6049-E178-93BDF2853EF6}"/>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263DCAF5-E778-9577-7490-42C87505DFE9}"/>
              </a:ext>
            </a:extLst>
          </p:cNvPr>
          <p:cNvSpPr>
            <a:spLocks noGrp="1"/>
          </p:cNvSpPr>
          <p:nvPr>
            <p:ph type="title"/>
          </p:nvPr>
        </p:nvSpPr>
        <p:spPr>
          <a:ln w="57150">
            <a:solidFill>
              <a:srgbClr val="FFC000"/>
            </a:solidFill>
          </a:ln>
        </p:spPr>
        <p:txBody>
          <a:bodyPr/>
          <a:lstStyle/>
          <a:p>
            <a:r>
              <a:rPr lang="en-GB" dirty="0">
                <a:solidFill>
                  <a:schemeClr val="bg1"/>
                </a:solidFill>
                <a:latin typeface="Digital-7 Mono" panose="02000000000000000000" pitchFamily="2" charset="0"/>
              </a:rPr>
              <a:t>BENEFITS  AND impacts</a:t>
            </a:r>
          </a:p>
        </p:txBody>
      </p:sp>
      <p:sp>
        <p:nvSpPr>
          <p:cNvPr id="8" name="Content Placeholder 7">
            <a:extLst>
              <a:ext uri="{FF2B5EF4-FFF2-40B4-BE49-F238E27FC236}">
                <a16:creationId xmlns:a16="http://schemas.microsoft.com/office/drawing/2014/main" id="{35FB4327-A6D4-0F84-7D9B-EF734AE28F1B}"/>
              </a:ext>
            </a:extLst>
          </p:cNvPr>
          <p:cNvSpPr>
            <a:spLocks noGrp="1"/>
          </p:cNvSpPr>
          <p:nvPr>
            <p:ph idx="1"/>
          </p:nvPr>
        </p:nvSpPr>
        <p:spPr>
          <a:ln>
            <a:solidFill>
              <a:schemeClr val="bg1"/>
            </a:solidFill>
            <a:prstDash val="lgDash"/>
          </a:ln>
        </p:spPr>
        <p:txBody>
          <a:bodyPr anchor="ctr">
            <a:noAutofit/>
          </a:bodyPr>
          <a:lstStyle/>
          <a:p>
            <a:pPr marL="148514"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Courier New" panose="02070309020205020404" pitchFamily="49" charset="0"/>
                <a:cs typeface="Courier New" panose="02070309020205020404" pitchFamily="49" charset="0"/>
              </a:rPr>
              <a:t>We aim to provide multiple benefits at a single place with our platform. We want our users to forget the hassle of learning from multiple platforms and the regret that comes when not being able to fulfill their goals.</a:t>
            </a:r>
          </a:p>
          <a:p>
            <a:pPr marL="148514"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Courier New" panose="02070309020205020404" pitchFamily="49" charset="0"/>
                <a:cs typeface="Courier New" panose="02070309020205020404" pitchFamily="49" charset="0"/>
              </a:rPr>
              <a:t>With the </a:t>
            </a:r>
            <a:r>
              <a:rPr lang="en-US" sz="2000" b="0" i="0" u="none" strike="noStrike" dirty="0" err="1">
                <a:solidFill>
                  <a:schemeClr val="bg1"/>
                </a:solidFill>
                <a:effectLst/>
                <a:latin typeface="Courier New" panose="02070309020205020404" pitchFamily="49" charset="0"/>
                <a:cs typeface="Courier New" panose="02070309020205020404" pitchFamily="49" charset="0"/>
              </a:rPr>
              <a:t>personalised</a:t>
            </a:r>
            <a:r>
              <a:rPr lang="en-US" sz="2000" b="0" i="0" u="none" strike="noStrike" dirty="0">
                <a:solidFill>
                  <a:schemeClr val="bg1"/>
                </a:solidFill>
                <a:effectLst/>
                <a:latin typeface="Courier New" panose="02070309020205020404" pitchFamily="49" charset="0"/>
                <a:cs typeface="Courier New" panose="02070309020205020404" pitchFamily="49" charset="0"/>
              </a:rPr>
              <a:t> learning map, we plan to provide our learners with the goals that they can achieve at their acceptable pace.</a:t>
            </a:r>
          </a:p>
          <a:p>
            <a:pPr marL="148514"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Courier New" panose="02070309020205020404" pitchFamily="49" charset="0"/>
                <a:cs typeface="Courier New" panose="02070309020205020404" pitchFamily="49" charset="0"/>
              </a:rPr>
              <a:t>The student will stay interested with multiple events and competitions that will be conducted on our platform.</a:t>
            </a:r>
          </a:p>
          <a:p>
            <a:pPr marL="148514"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Courier New" panose="02070309020205020404" pitchFamily="49" charset="0"/>
                <a:cs typeface="Courier New" panose="02070309020205020404" pitchFamily="49" charset="0"/>
              </a:rPr>
              <a:t>We believe that the this roadmap will provide the students with the right amount of uplift to do better in their courses.</a:t>
            </a:r>
          </a:p>
          <a:p>
            <a:pPr marL="148514"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Courier New" panose="02070309020205020404" pitchFamily="49" charset="0"/>
                <a:cs typeface="Courier New" panose="02070309020205020404" pitchFamily="49" charset="0"/>
              </a:rPr>
              <a:t>In turn, we want to work towards creating a better education system for the universal learners’ community.</a:t>
            </a:r>
          </a:p>
        </p:txBody>
      </p:sp>
      <p:pic>
        <p:nvPicPr>
          <p:cNvPr id="4098" name="Picture 2" descr="Why Choose Us Question Text, Concept Background Stock Illustration ...">
            <a:extLst>
              <a:ext uri="{FF2B5EF4-FFF2-40B4-BE49-F238E27FC236}">
                <a16:creationId xmlns:a16="http://schemas.microsoft.com/office/drawing/2014/main" id="{A1B3FF4C-CDE7-AE58-6230-917D36C37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587318">
            <a:off x="9816941" y="-231775"/>
            <a:ext cx="2588419" cy="2588419"/>
          </a:xfrm>
          <a:prstGeom prst="ellipse">
            <a:avLst/>
          </a:prstGeom>
          <a:noFill/>
          <a:extLst>
            <a:ext uri="{909E8E84-426E-40DD-AFC4-6F175D3DCCD1}">
              <a14:hiddenFill xmlns:a14="http://schemas.microsoft.com/office/drawing/2010/main">
                <a:solidFill>
                  <a:srgbClr val="FFFFFF"/>
                </a:solidFill>
              </a14:hiddenFill>
            </a:ext>
          </a:extLst>
        </p:spPr>
      </p:pic>
      <p:sp>
        <p:nvSpPr>
          <p:cNvPr id="7" name="Title 9">
            <a:extLst>
              <a:ext uri="{FF2B5EF4-FFF2-40B4-BE49-F238E27FC236}">
                <a16:creationId xmlns:a16="http://schemas.microsoft.com/office/drawing/2014/main" id="{8889C999-0713-3211-7BED-7DBF8E6B1E6A}"/>
              </a:ext>
            </a:extLst>
          </p:cNvPr>
          <p:cNvSpPr txBox="1">
            <a:spLocks/>
          </p:cNvSpPr>
          <p:nvPr/>
        </p:nvSpPr>
        <p:spPr>
          <a:xfrm>
            <a:off x="13075920" y="365125"/>
            <a:ext cx="10515600" cy="1325563"/>
          </a:xfrm>
          <a:prstGeom prst="rect">
            <a:avLst/>
          </a:prstGeom>
          <a:ln w="57150">
            <a:solidFill>
              <a:srgbClr val="FFC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chemeClr val="bg1"/>
                </a:solidFill>
                <a:latin typeface="Digital-7 Mono" panose="02000000000000000000" pitchFamily="2" charset="0"/>
              </a:rPr>
              <a:t>Implementation plan</a:t>
            </a:r>
            <a:endParaRPr lang="en-GB" dirty="0">
              <a:solidFill>
                <a:schemeClr val="bg1"/>
              </a:solidFill>
              <a:latin typeface="Digital-7 Mono" panose="02000000000000000000" pitchFamily="2" charset="0"/>
            </a:endParaRPr>
          </a:p>
        </p:txBody>
      </p:sp>
      <p:pic>
        <p:nvPicPr>
          <p:cNvPr id="9" name="Picture 2" descr="What is Our Plan? Lettering Written on Notepad. Business Concept Stock ...">
            <a:extLst>
              <a:ext uri="{FF2B5EF4-FFF2-40B4-BE49-F238E27FC236}">
                <a16:creationId xmlns:a16="http://schemas.microsoft.com/office/drawing/2014/main" id="{3DD55C33-C429-9281-C880-347E47027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0001" y="0"/>
            <a:ext cx="3239213"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71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EB022-CBEB-BBCB-A23F-A8573CD85EF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8FD4DBA-0BC6-C79C-3B4A-6754C8E3275A}"/>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4FAB271C-23B9-4C1A-8C3F-2AAB7CF63747}"/>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9A0EC977-D11F-95FF-4E7A-20B9EBCE5CDA}"/>
              </a:ext>
            </a:extLst>
          </p:cNvPr>
          <p:cNvSpPr>
            <a:spLocks noGrp="1"/>
          </p:cNvSpPr>
          <p:nvPr>
            <p:ph type="title"/>
          </p:nvPr>
        </p:nvSpPr>
        <p:spPr>
          <a:ln w="57150">
            <a:solidFill>
              <a:srgbClr val="FFC000"/>
            </a:solidFill>
          </a:ln>
        </p:spPr>
        <p:txBody>
          <a:bodyPr/>
          <a:lstStyle/>
          <a:p>
            <a:r>
              <a:rPr lang="en-GB" dirty="0">
                <a:solidFill>
                  <a:schemeClr val="bg1"/>
                </a:solidFill>
                <a:latin typeface="Digital-7 Mono" panose="02000000000000000000" pitchFamily="2" charset="0"/>
              </a:rPr>
              <a:t>Implementation plan</a:t>
            </a:r>
          </a:p>
        </p:txBody>
      </p:sp>
      <p:sp>
        <p:nvSpPr>
          <p:cNvPr id="8" name="Content Placeholder 7">
            <a:extLst>
              <a:ext uri="{FF2B5EF4-FFF2-40B4-BE49-F238E27FC236}">
                <a16:creationId xmlns:a16="http://schemas.microsoft.com/office/drawing/2014/main" id="{7AEEC50E-A63E-43D0-3A60-E8166E1D9A56}"/>
              </a:ext>
            </a:extLst>
          </p:cNvPr>
          <p:cNvSpPr>
            <a:spLocks noGrp="1"/>
          </p:cNvSpPr>
          <p:nvPr>
            <p:ph idx="1"/>
          </p:nvPr>
        </p:nvSpPr>
        <p:spPr>
          <a:ln>
            <a:solidFill>
              <a:schemeClr val="bg1"/>
            </a:solidFill>
            <a:prstDash val="lgDash"/>
          </a:ln>
        </p:spPr>
        <p:txBody>
          <a:bodyPr anchor="ctr">
            <a:noAutofit/>
          </a:bodyPr>
          <a:lstStyle/>
          <a:p>
            <a:pPr marL="148514"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ourier New" panose="02070309020205020404" pitchFamily="49" charset="0"/>
                <a:cs typeface="Courier New" panose="02070309020205020404" pitchFamily="49" charset="0"/>
              </a:rPr>
              <a:t>The implementation plan requires an overall development of website with frontend using HTML5, CSS and JavaScript.</a:t>
            </a:r>
          </a:p>
          <a:p>
            <a:pPr marL="148514"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ourier New" panose="02070309020205020404" pitchFamily="49" charset="0"/>
                <a:cs typeface="Courier New" panose="02070309020205020404" pitchFamily="49" charset="0"/>
              </a:rPr>
              <a:t>The page will implement an interactive graphics created using Figma and Canva.</a:t>
            </a:r>
          </a:p>
          <a:p>
            <a:pPr marL="148514" rtl="0" fontAlgn="base">
              <a:spcBef>
                <a:spcPts val="0"/>
              </a:spcBef>
              <a:spcAft>
                <a:spcPts val="0"/>
              </a:spcAft>
              <a:buFont typeface="Arial" panose="020B0604020202020204" pitchFamily="34" charset="0"/>
              <a:buChar char="•"/>
            </a:pPr>
            <a:r>
              <a:rPr lang="en-US" sz="2400" b="0" i="0" u="none" strike="noStrike" dirty="0">
                <a:solidFill>
                  <a:schemeClr val="bg1"/>
                </a:solidFill>
                <a:effectLst/>
                <a:latin typeface="Courier New" panose="02070309020205020404" pitchFamily="49" charset="0"/>
                <a:cs typeface="Courier New" panose="02070309020205020404" pitchFamily="49" charset="0"/>
              </a:rPr>
              <a:t>The backend of the platform will require working with PHP and storing data with the help of MySQL.</a:t>
            </a:r>
          </a:p>
          <a:p>
            <a:pPr marL="148514" rtl="0" fontAlgn="base">
              <a:spcBef>
                <a:spcPts val="0"/>
              </a:spcBef>
              <a:spcAft>
                <a:spcPts val="0"/>
              </a:spcAft>
              <a:buFont typeface="Arial" panose="020B0604020202020204" pitchFamily="34" charset="0"/>
              <a:buChar char="•"/>
            </a:pPr>
            <a:endParaRPr lang="en-US" b="0" i="0" u="none" strike="noStrike" dirty="0">
              <a:solidFill>
                <a:schemeClr val="bg1"/>
              </a:solidFill>
              <a:effectLst/>
              <a:latin typeface="Courier New" panose="02070309020205020404" pitchFamily="49" charset="0"/>
              <a:cs typeface="Courier New" panose="02070309020205020404" pitchFamily="49" charset="0"/>
            </a:endParaRPr>
          </a:p>
        </p:txBody>
      </p:sp>
      <p:pic>
        <p:nvPicPr>
          <p:cNvPr id="5122" name="Picture 2" descr="What is Our Plan? Lettering Written on Notepad. Business Concept Stock ...">
            <a:extLst>
              <a:ext uri="{FF2B5EF4-FFF2-40B4-BE49-F238E27FC236}">
                <a16:creationId xmlns:a16="http://schemas.microsoft.com/office/drawing/2014/main" id="{3470AED2-F08D-2B0A-63CD-B482C2387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281" y="0"/>
            <a:ext cx="3239213"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56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3ED39-23DB-1DFA-B2B8-FDB45FE23C6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90A5AF3-A5B3-617E-14E5-0D2D1E70D24F}"/>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37D53A10-619D-AC68-AB2A-02125CEF6883}"/>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9">
            <a:extLst>
              <a:ext uri="{FF2B5EF4-FFF2-40B4-BE49-F238E27FC236}">
                <a16:creationId xmlns:a16="http://schemas.microsoft.com/office/drawing/2014/main" id="{C5675CE5-D71F-A6F7-E69C-6747642C03A8}"/>
              </a:ext>
            </a:extLst>
          </p:cNvPr>
          <p:cNvSpPr>
            <a:spLocks noGrp="1"/>
          </p:cNvSpPr>
          <p:nvPr>
            <p:ph type="title"/>
          </p:nvPr>
        </p:nvSpPr>
        <p:spPr>
          <a:ln w="57150">
            <a:solidFill>
              <a:srgbClr val="FFC000"/>
            </a:solidFill>
          </a:ln>
        </p:spPr>
        <p:txBody>
          <a:bodyPr/>
          <a:lstStyle/>
          <a:p>
            <a:r>
              <a:rPr lang="en-GB" dirty="0">
                <a:solidFill>
                  <a:schemeClr val="bg1"/>
                </a:solidFill>
                <a:latin typeface="Digital-7 Mono" panose="02000000000000000000" pitchFamily="2" charset="0"/>
              </a:rPr>
              <a:t>conclusion</a:t>
            </a:r>
          </a:p>
        </p:txBody>
      </p:sp>
      <p:sp>
        <p:nvSpPr>
          <p:cNvPr id="8" name="Content Placeholder 7">
            <a:extLst>
              <a:ext uri="{FF2B5EF4-FFF2-40B4-BE49-F238E27FC236}">
                <a16:creationId xmlns:a16="http://schemas.microsoft.com/office/drawing/2014/main" id="{407AB980-6E54-21DA-116D-FDE546B88243}"/>
              </a:ext>
            </a:extLst>
          </p:cNvPr>
          <p:cNvSpPr>
            <a:spLocks noGrp="1"/>
          </p:cNvSpPr>
          <p:nvPr>
            <p:ph sz="half" idx="1"/>
          </p:nvPr>
        </p:nvSpPr>
        <p:spPr>
          <a:xfrm>
            <a:off x="838200" y="1825625"/>
            <a:ext cx="6202680" cy="4351338"/>
          </a:xfrm>
          <a:ln>
            <a:solidFill>
              <a:schemeClr val="bg1"/>
            </a:solidFill>
            <a:prstDash val="lgDash"/>
          </a:ln>
        </p:spPr>
        <p:txBody>
          <a:bodyPr anchor="ctr">
            <a:noAutofit/>
          </a:bodyPr>
          <a:lstStyle/>
          <a:p>
            <a:pPr marL="148514" fontAlgn="base">
              <a:spcBef>
                <a:spcPts val="0"/>
              </a:spcBef>
            </a:pPr>
            <a:r>
              <a:rPr lang="en-US" sz="2200" b="0" i="0" u="none" strike="noStrike" dirty="0">
                <a:solidFill>
                  <a:schemeClr val="bg1"/>
                </a:solidFill>
                <a:effectLst/>
                <a:latin typeface="Courier New" panose="02070309020205020404" pitchFamily="49" charset="0"/>
                <a:cs typeface="Courier New" panose="02070309020205020404" pitchFamily="49" charset="0"/>
              </a:rPr>
              <a:t>In conclusion, the current scenario for overall learning is not the optimum solution for the users. With our platform we will bridge the gap present in the digital world, and provide the best possible solution for our learners. We are dedicated to work towards a platform which is designed with the best in mind for the students.</a:t>
            </a:r>
          </a:p>
        </p:txBody>
      </p:sp>
      <p:pic>
        <p:nvPicPr>
          <p:cNvPr id="5122" name="Picture 2" descr="What is Our Plan? Lettering Written on Notepad. Business Concept Stock ...">
            <a:extLst>
              <a:ext uri="{FF2B5EF4-FFF2-40B4-BE49-F238E27FC236}">
                <a16:creationId xmlns:a16="http://schemas.microsoft.com/office/drawing/2014/main" id="{81834F5B-0129-31A5-980F-53DF665F5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5241" y="0"/>
            <a:ext cx="3239213" cy="21621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arget PNG Transparent Images, Pictures, Photos | PNG Arts">
            <a:extLst>
              <a:ext uri="{FF2B5EF4-FFF2-40B4-BE49-F238E27FC236}">
                <a16:creationId xmlns:a16="http://schemas.microsoft.com/office/drawing/2014/main" id="{24F59BC8-E560-A049-12F6-820DB58B1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479" y="2116455"/>
            <a:ext cx="3440146" cy="3599815"/>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4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A026D-7156-19D9-80FC-6BD18D25C72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9F85FA2-35FB-5CD9-3C62-979692886BF8}"/>
              </a:ext>
            </a:extLst>
          </p:cNvPr>
          <p:cNvSpPr/>
          <p:nvPr/>
        </p:nvSpPr>
        <p:spPr>
          <a:xfrm>
            <a:off x="-3657600" y="-1852246"/>
            <a:ext cx="19202400" cy="10691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2CB3481-7107-E3C1-0532-4C14E9C486A5}"/>
              </a:ext>
            </a:extLst>
          </p:cNvPr>
          <p:cNvSpPr>
            <a:spLocks noGrp="1"/>
          </p:cNvSpPr>
          <p:nvPr>
            <p:ph type="ctrTitle"/>
          </p:nvPr>
        </p:nvSpPr>
        <p:spPr/>
        <p:txBody>
          <a:bodyPr>
            <a:normAutofit/>
          </a:bodyPr>
          <a:lstStyle/>
          <a:p>
            <a:r>
              <a:rPr lang="en-GB" sz="9600" dirty="0">
                <a:solidFill>
                  <a:schemeClr val="bg1"/>
                </a:solidFill>
                <a:latin typeface="Digital-7 Mono" panose="02000000000000000000" pitchFamily="2" charset="0"/>
              </a:rPr>
              <a:t>Thank you!!</a:t>
            </a:r>
          </a:p>
        </p:txBody>
      </p:sp>
      <p:sp>
        <p:nvSpPr>
          <p:cNvPr id="4" name="Rectangle 3">
            <a:extLst>
              <a:ext uri="{FF2B5EF4-FFF2-40B4-BE49-F238E27FC236}">
                <a16:creationId xmlns:a16="http://schemas.microsoft.com/office/drawing/2014/main" id="{C5AE0AA8-C669-241C-0502-6289A60CCADE}"/>
              </a:ext>
            </a:extLst>
          </p:cNvPr>
          <p:cNvSpPr/>
          <p:nvPr/>
        </p:nvSpPr>
        <p:spPr>
          <a:xfrm>
            <a:off x="0" y="0"/>
            <a:ext cx="12192000" cy="68580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429C6B1-EB47-4398-3BE8-DE5A2ACE60BD}"/>
              </a:ext>
            </a:extLst>
          </p:cNvPr>
          <p:cNvSpPr/>
          <p:nvPr/>
        </p:nvSpPr>
        <p:spPr>
          <a:xfrm>
            <a:off x="1965960" y="1813560"/>
            <a:ext cx="8260080" cy="2818766"/>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70" name="Picture 2" descr="Taking Bow Bowing GIF - TakingBow Bowing Fluffy - Discover &amp; Share GIFs">
            <a:extLst>
              <a:ext uri="{FF2B5EF4-FFF2-40B4-BE49-F238E27FC236}">
                <a16:creationId xmlns:a16="http://schemas.microsoft.com/office/drawing/2014/main" id="{C592E976-8C9B-004E-145E-7AE339779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955" y="3631406"/>
            <a:ext cx="47434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636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A043FD-2D31-4FF1-94BA-54AE4A91BD7D}">
  <we:reference id="wa104380907" version="3.1.0.0" store="en-US" storeType="OMEX"/>
  <we:alternateReferences>
    <we:reference id="wa104380907" version="3.1.0.0" store="wa1043809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99</TotalTime>
  <Words>521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Digital-7 Mono</vt:lpstr>
      <vt:lpstr>Office Theme</vt:lpstr>
      <vt:lpstr>ERROR -119</vt:lpstr>
      <vt:lpstr>Introduction to Team</vt:lpstr>
      <vt:lpstr>THE PROBLEM STATEMENT</vt:lpstr>
      <vt:lpstr>PROPOSED SOLUTION</vt:lpstr>
      <vt:lpstr>BENEFITS  AND impacts</vt:lpstr>
      <vt:lpstr>Implementation plan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-119</dc:title>
  <dc:creator>Saurabh Mishra</dc:creator>
  <cp:lastModifiedBy>Saurabh Mishra</cp:lastModifiedBy>
  <cp:revision>1</cp:revision>
  <dcterms:created xsi:type="dcterms:W3CDTF">2024-02-17T19:28:01Z</dcterms:created>
  <dcterms:modified xsi:type="dcterms:W3CDTF">2024-02-17T21:07:47Z</dcterms:modified>
</cp:coreProperties>
</file>