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9144000" cy="6858000"/>
  <p:embeddedFontLst>
    <p:embeddedFont>
      <p:font typeface="Tahoma"/>
      <p:regular r:id="rId67"/>
      <p:bold r:id="rId68"/>
    </p:embeddedFont>
    <p:embeddedFont>
      <p:font typeface="Book Antiqua"/>
      <p:regular r:id="rId69"/>
      <p:bold r:id="rId70"/>
      <p:italic r:id="rId71"/>
      <p:boldItalic r:id="rId72"/>
    </p:embeddedFont>
    <p:embeddedFont>
      <p:font typeface="Old Standard TT"/>
      <p:regular r:id="rId73"/>
      <p:bold r:id="rId74"/>
      <p: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67A099-6183-4D99-B158-78C86EAD513A}">
  <a:tblStyle styleId="{9D67A099-6183-4D99-B158-78C86EAD513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B12475-F5CF-4287-8C2B-2183319FEBA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ldStandardTT-regular.fntdata"/><Relationship Id="rId72" Type="http://schemas.openxmlformats.org/officeDocument/2006/relationships/font" Target="fonts/BookAntiqua-boldItalic.fntdata"/><Relationship Id="rId31" Type="http://schemas.openxmlformats.org/officeDocument/2006/relationships/slide" Target="slides/slide26.xml"/><Relationship Id="rId75" Type="http://schemas.openxmlformats.org/officeDocument/2006/relationships/font" Target="fonts/OldStandardTT-italic.fntdata"/><Relationship Id="rId30" Type="http://schemas.openxmlformats.org/officeDocument/2006/relationships/slide" Target="slides/slide25.xml"/><Relationship Id="rId74" Type="http://schemas.openxmlformats.org/officeDocument/2006/relationships/font" Target="fonts/OldStandardTT-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BookAntiqua-italic.fntdata"/><Relationship Id="rId70" Type="http://schemas.openxmlformats.org/officeDocument/2006/relationships/font" Target="fonts/BookAntiqua-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Tahoma-bold.fntdata"/><Relationship Id="rId23" Type="http://schemas.openxmlformats.org/officeDocument/2006/relationships/slide" Target="slides/slide18.xml"/><Relationship Id="rId67" Type="http://schemas.openxmlformats.org/officeDocument/2006/relationships/font" Target="fonts/Tahoma-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ookAntiqua-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1" name="Shape 5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63" name="Shape 16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70" name="Shape 17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12" name="Shape 21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18" name="Shape 21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36" name="Shape 23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51" name="Shape 25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64" name="Shape 26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75" name="Shape 27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81" name="Shape 28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87" name="Shape 28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524300" y="514350"/>
            <a:ext cx="6096300" cy="25716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95" name="Shape 29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01" name="Shape 30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07" name="Shape 30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13" name="Shape 31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21" name="Shape 32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28" name="Shape 32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34" name="Shape 33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42" name="Shape 34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51" name="Shape 35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21" name="Shape 42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65" name="Shape 6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27" name="Shape 42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34" name="Shape 43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52" name="Shape 45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64" name="Shape 46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73" name="Shape 47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92" name="Shape 49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26" name="Shape 52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32" name="Shape 53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38" name="Shape 53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68" name="Shape 56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71" name="Shape 7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74" name="Shape 57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590" name="Shape 59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610" name="Shape 61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658" name="Shape 65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678" name="Shape 67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34" name="Shape 734"/>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35" name="Shape 735"/>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41" name="Shape 741"/>
          <p:cNvSpPr/>
          <p:nvPr>
            <p:ph idx="2" type="sldImg"/>
          </p:nvPr>
        </p:nvSpPr>
        <p:spPr>
          <a:xfrm>
            <a:off x="1081088" y="677863"/>
            <a:ext cx="4719637" cy="3541712"/>
          </a:xfrm>
          <a:custGeom>
            <a:pathLst>
              <a:path extrusionOk="0" h="120000" w="120000">
                <a:moveTo>
                  <a:pt x="0" y="0"/>
                </a:moveTo>
                <a:lnTo>
                  <a:pt x="120000" y="0"/>
                </a:lnTo>
                <a:lnTo>
                  <a:pt x="120000" y="120000"/>
                </a:lnTo>
                <a:lnTo>
                  <a:pt x="0" y="120000"/>
                </a:lnTo>
                <a:close/>
              </a:path>
            </a:pathLst>
          </a:custGeom>
          <a:noFill/>
          <a:ln>
            <a:noFill/>
          </a:ln>
        </p:spPr>
      </p:sp>
      <p:sp>
        <p:nvSpPr>
          <p:cNvPr id="742" name="Shape 742"/>
          <p:cNvSpPr txBox="1"/>
          <p:nvPr>
            <p:ph idx="1" type="body"/>
          </p:nvPr>
        </p:nvSpPr>
        <p:spPr>
          <a:xfrm>
            <a:off x="908050" y="4446588"/>
            <a:ext cx="5065713" cy="4144962"/>
          </a:xfrm>
          <a:prstGeom prst="rect">
            <a:avLst/>
          </a:prstGeom>
          <a:noFill/>
          <a:ln>
            <a:noFill/>
          </a:ln>
        </p:spPr>
        <p:txBody>
          <a:bodyPr anchorCtr="0" anchor="t" bIns="45625" lIns="91250" spcFirstLastPara="1" rIns="91250" wrap="square" tIns="45625">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JH: Maybe we can remove Loess curve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48" name="Shape 748"/>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49" name="Shape 74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57" name="Shape 757"/>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58" name="Shape 758"/>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65" name="Shape 765"/>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66" name="Shape 76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Note: We need to </a:t>
            </a:r>
            <a:r>
              <a:rPr b="1" lang="en-US" sz="1200">
                <a:solidFill>
                  <a:schemeClr val="dk1"/>
                </a:solidFill>
                <a:latin typeface="Calibri"/>
                <a:ea typeface="Calibri"/>
                <a:cs typeface="Calibri"/>
                <a:sym typeface="Calibri"/>
              </a:rPr>
              <a:t>label</a:t>
            </a:r>
            <a:r>
              <a:rPr lang="en-US" sz="1200">
                <a:solidFill>
                  <a:schemeClr val="dk1"/>
                </a:solidFill>
                <a:latin typeface="Calibri"/>
                <a:ea typeface="Calibri"/>
                <a:cs typeface="Calibri"/>
                <a:sym typeface="Calibri"/>
              </a:rPr>
              <a:t> the dark plotted points as </a:t>
            </a:r>
            <a:r>
              <a:rPr b="1" lang="en-US" sz="1200">
                <a:solidFill>
                  <a:schemeClr val="dk1"/>
                </a:solidFill>
                <a:latin typeface="Calibri"/>
                <a:ea typeface="Calibri"/>
                <a:cs typeface="Calibri"/>
                <a:sym typeface="Calibri"/>
              </a:rPr>
              <a:t>Q1, Median, Q3</a:t>
            </a:r>
            <a:r>
              <a:rPr lang="en-US" sz="1200">
                <a:solidFill>
                  <a:schemeClr val="dk1"/>
                </a:solidFill>
                <a:latin typeface="Calibri"/>
                <a:ea typeface="Calibri"/>
                <a:cs typeface="Calibri"/>
                <a:sym typeface="Calibri"/>
              </a:rPr>
              <a:t> – that would help in understanding this graph.</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Tell audience: There is a shift in distribution of branch 1 WRT branch 2 in that the unit prices of items sold at branch 1 tend to be lower than those at branch 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77" name="Shape 7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73" name="Shape 773"/>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74" name="Shape 77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Need a better and more MEANINGFUL scatter plot! -JH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81" name="Shape 781"/>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82" name="Shape 78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Shape 79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92" name="Shape 792"/>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793" name="Shape 79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Shape 80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01" name="Shape 801"/>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02" name="Shape 80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CC (conference call) 08.11.02: Need to check Wiki to update references.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Shape 807"/>
          <p:cNvSpPr txBox="1"/>
          <p:nvPr/>
        </p:nvSpPr>
        <p:spPr>
          <a:xfrm>
            <a:off x="3898900" y="8831263"/>
            <a:ext cx="2982913" cy="465137"/>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08" name="Shape 808"/>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CC (conference call) 08.11.02: Need to check Wiki to update references.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21" name="Shape 821"/>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22" name="Shape 82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30" name="Shape 830"/>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31" name="Shape 83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37" name="Shape 83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1128713" y="704850"/>
            <a:ext cx="4629150" cy="3471863"/>
          </a:xfrm>
          <a:custGeom>
            <a:pathLst>
              <a:path extrusionOk="0" h="120000" w="120000">
                <a:moveTo>
                  <a:pt x="0" y="0"/>
                </a:moveTo>
                <a:lnTo>
                  <a:pt x="120000" y="0"/>
                </a:lnTo>
                <a:lnTo>
                  <a:pt x="120000" y="120000"/>
                </a:lnTo>
                <a:lnTo>
                  <a:pt x="0" y="120000"/>
                </a:lnTo>
                <a:close/>
              </a:path>
            </a:pathLst>
          </a:custGeom>
          <a:noFill/>
          <a:ln>
            <a:noFill/>
          </a:ln>
        </p:spPr>
      </p:sp>
      <p:sp>
        <p:nvSpPr>
          <p:cNvPr id="856" name="Shape 856"/>
          <p:cNvSpPr txBox="1"/>
          <p:nvPr>
            <p:ph idx="1" type="body"/>
          </p:nvPr>
        </p:nvSpPr>
        <p:spPr>
          <a:xfrm>
            <a:off x="915988" y="4416425"/>
            <a:ext cx="5048250" cy="417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87" name="Shape 8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Shape 86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63" name="Shape 863"/>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08/10/23: This slide was out of date.  Draft of new version above.</a:t>
            </a:r>
            <a:endParaRPr/>
          </a:p>
          <a:p>
            <a:pPr indent="0" lvl="0" marL="0" marR="0" rtl="0" algn="l">
              <a:lnSpc>
                <a:spcPct val="120000"/>
              </a:lnSpc>
              <a:spcBef>
                <a:spcPts val="0"/>
              </a:spcBef>
              <a:spcAft>
                <a:spcPts val="0"/>
              </a:spcAft>
              <a:buNone/>
            </a:pPr>
            <a:r>
              <a:rPr lang="en-US" sz="1200">
                <a:solidFill>
                  <a:schemeClr val="dk1"/>
                </a:solidFill>
                <a:latin typeface="Calibri"/>
                <a:ea typeface="Calibri"/>
                <a:cs typeface="Calibri"/>
                <a:sym typeface="Calibri"/>
              </a:rPr>
              <a:t>Cut out the following:</a:t>
            </a:r>
            <a:endParaRPr/>
          </a:p>
          <a:p>
            <a:pPr indent="0" lvl="0" marL="0" marR="0" rtl="0" algn="l">
              <a:lnSpc>
                <a:spcPct val="12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Data description, data exploration, and measure data similarity set the basis for quality data preprocessing</a:t>
            </a:r>
            <a:endParaRPr/>
          </a:p>
          <a:p>
            <a:pPr indent="0" lvl="0" marL="0" marR="0" rtl="0" algn="l">
              <a:lnSpc>
                <a:spcPct val="12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 lot of methods have been developed but data preprocessing still an active area of research</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70" name="Shape 870"/>
          <p:cNvSpPr/>
          <p:nvPr>
            <p:ph idx="2" type="sldImg"/>
          </p:nvPr>
        </p:nvSpPr>
        <p:spPr>
          <a:xfrm>
            <a:off x="0" y="0"/>
            <a:ext cx="3000000" cy="3000000"/>
          </a:xfrm>
          <a:custGeom>
            <a:pathLst>
              <a:path extrusionOk="0" h="120000" w="120000">
                <a:moveTo>
                  <a:pt x="0" y="0"/>
                </a:moveTo>
                <a:lnTo>
                  <a:pt x="120000" y="0"/>
                </a:lnTo>
                <a:lnTo>
                  <a:pt x="120000" y="120000"/>
                </a:lnTo>
                <a:lnTo>
                  <a:pt x="0" y="120000"/>
                </a:lnTo>
                <a:close/>
              </a:path>
            </a:pathLst>
          </a:custGeom>
          <a:noFill/>
          <a:ln>
            <a:noFill/>
          </a:ln>
        </p:spPr>
      </p:sp>
      <p:sp>
        <p:nvSpPr>
          <p:cNvPr id="871" name="Shape 87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MK 08.11.02: This needs to be updated to reflect changes.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93" name="Shape 9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13" name="Shape 11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20" name="Shape 12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1" name="Shape 11"/>
        <p:cNvGrpSpPr/>
        <p:nvPr/>
      </p:nvGrpSpPr>
      <p:grpSpPr>
        <a:xfrm>
          <a:off x="0" y="0"/>
          <a:ext cx="0" cy="0"/>
          <a:chOff x="0" y="0"/>
          <a:chExt cx="0" cy="0"/>
        </a:xfrm>
      </p:grpSpPr>
      <p:sp>
        <p:nvSpPr>
          <p:cNvPr id="12" name="Shape 12"/>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txBox="1"/>
          <p:nvPr>
            <p:ph type="title"/>
          </p:nvPr>
        </p:nvSpPr>
        <p:spPr>
          <a:xfrm>
            <a:off x="2508757" y="93288"/>
            <a:ext cx="4126484" cy="80771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534034" y="1690694"/>
            <a:ext cx="8075930" cy="2259329"/>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Shape 18"/>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2508757" y="93288"/>
            <a:ext cx="4126484" cy="80771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6" name="Shape 26"/>
        <p:cNvGrpSpPr/>
        <p:nvPr/>
      </p:nvGrpSpPr>
      <p:grpSpPr>
        <a:xfrm>
          <a:off x="0" y="0"/>
          <a:ext cx="0" cy="0"/>
          <a:chOff x="0" y="0"/>
          <a:chExt cx="0" cy="0"/>
        </a:xfrm>
      </p:grpSpPr>
      <p:sp>
        <p:nvSpPr>
          <p:cNvPr id="27" name="Shape 27"/>
          <p:cNvSpPr txBox="1"/>
          <p:nvPr>
            <p:ph type="title"/>
          </p:nvPr>
        </p:nvSpPr>
        <p:spPr>
          <a:xfrm>
            <a:off x="2508757" y="93288"/>
            <a:ext cx="4126484" cy="80771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idx="1" type="body"/>
          </p:nvPr>
        </p:nvSpPr>
        <p:spPr>
          <a:xfrm>
            <a:off x="457200" y="1577340"/>
            <a:ext cx="3977640" cy="4526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9" name="Shape 29"/>
          <p:cNvSpPr txBox="1"/>
          <p:nvPr>
            <p:ph idx="2" type="body"/>
          </p:nvPr>
        </p:nvSpPr>
        <p:spPr>
          <a:xfrm>
            <a:off x="4709159" y="1577340"/>
            <a:ext cx="3977640" cy="4526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0" name="Shape 30"/>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33" name="Shape 33"/>
        <p:cNvGrpSpPr/>
        <p:nvPr/>
      </p:nvGrpSpPr>
      <p:grpSpPr>
        <a:xfrm>
          <a:off x="0" y="0"/>
          <a:ext cx="0" cy="0"/>
          <a:chOff x="0" y="0"/>
          <a:chExt cx="0" cy="0"/>
        </a:xfrm>
      </p:grpSpPr>
      <p:sp>
        <p:nvSpPr>
          <p:cNvPr id="34" name="Shape 34"/>
          <p:cNvSpPr txBox="1"/>
          <p:nvPr>
            <p:ph type="title"/>
          </p:nvPr>
        </p:nvSpPr>
        <p:spPr>
          <a:xfrm>
            <a:off x="152400" y="304800"/>
            <a:ext cx="8763000" cy="609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304800" y="1295400"/>
            <a:ext cx="4114800" cy="25146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6" name="Shape 36"/>
          <p:cNvSpPr txBox="1"/>
          <p:nvPr>
            <p:ph idx="2" type="body"/>
          </p:nvPr>
        </p:nvSpPr>
        <p:spPr>
          <a:xfrm>
            <a:off x="4572000" y="1295400"/>
            <a:ext cx="4114800" cy="25146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7" name="Shape 37"/>
          <p:cNvSpPr txBox="1"/>
          <p:nvPr>
            <p:ph idx="3" type="body"/>
          </p:nvPr>
        </p:nvSpPr>
        <p:spPr>
          <a:xfrm>
            <a:off x="304800" y="3962400"/>
            <a:ext cx="4114800" cy="25146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8" name="Shape 38"/>
          <p:cNvSpPr txBox="1"/>
          <p:nvPr>
            <p:ph idx="4" type="body"/>
          </p:nvPr>
        </p:nvSpPr>
        <p:spPr>
          <a:xfrm>
            <a:off x="4572000" y="3962400"/>
            <a:ext cx="4114800" cy="25146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9" name="Shape 39"/>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800">
                <a:solidFill>
                  <a:schemeClr val="dk1"/>
                </a:solidFill>
                <a:latin typeface="Calibri"/>
                <a:ea typeface="Calibri"/>
                <a:cs typeface="Calibri"/>
                <a:sym typeface="Calibri"/>
              </a:defRPr>
            </a:lvl1pPr>
            <a:lvl2pPr indent="0" lvl="1" marL="0" marR="0" rtl="0" algn="l">
              <a:spcBef>
                <a:spcPts val="0"/>
              </a:spcBef>
              <a:buNone/>
              <a:defRPr b="0" i="0" sz="1800">
                <a:solidFill>
                  <a:schemeClr val="dk1"/>
                </a:solidFill>
                <a:latin typeface="Calibri"/>
                <a:ea typeface="Calibri"/>
                <a:cs typeface="Calibri"/>
                <a:sym typeface="Calibri"/>
              </a:defRPr>
            </a:lvl2pPr>
            <a:lvl3pPr indent="0" lvl="2" marL="0" marR="0" rtl="0" algn="l">
              <a:spcBef>
                <a:spcPts val="0"/>
              </a:spcBef>
              <a:buNone/>
              <a:defRPr b="0" i="0" sz="1800">
                <a:solidFill>
                  <a:schemeClr val="dk1"/>
                </a:solidFill>
                <a:latin typeface="Calibri"/>
                <a:ea typeface="Calibri"/>
                <a:cs typeface="Calibri"/>
                <a:sym typeface="Calibri"/>
              </a:defRPr>
            </a:lvl3pPr>
            <a:lvl4pPr indent="0" lvl="3" marL="0" marR="0" rtl="0" algn="l">
              <a:spcBef>
                <a:spcPts val="0"/>
              </a:spcBef>
              <a:buNone/>
              <a:defRPr b="0" i="0" sz="1800">
                <a:solidFill>
                  <a:schemeClr val="dk1"/>
                </a:solidFill>
                <a:latin typeface="Calibri"/>
                <a:ea typeface="Calibri"/>
                <a:cs typeface="Calibri"/>
                <a:sym typeface="Calibri"/>
              </a:defRPr>
            </a:lvl4pPr>
            <a:lvl5pPr indent="0" lvl="4" marL="0" marR="0" rtl="0" algn="l">
              <a:spcBef>
                <a:spcPts val="0"/>
              </a:spcBef>
              <a:buNone/>
              <a:defRPr b="0" i="0" sz="1800">
                <a:solidFill>
                  <a:schemeClr val="dk1"/>
                </a:solidFill>
                <a:latin typeface="Calibri"/>
                <a:ea typeface="Calibri"/>
                <a:cs typeface="Calibri"/>
                <a:sym typeface="Calibri"/>
              </a:defRPr>
            </a:lvl5pPr>
            <a:lvl6pPr indent="0" lvl="5" marL="0" marR="0" rtl="0" algn="l">
              <a:spcBef>
                <a:spcPts val="0"/>
              </a:spcBef>
              <a:buNone/>
              <a:defRPr b="0" i="0" sz="1800">
                <a:solidFill>
                  <a:schemeClr val="dk1"/>
                </a:solidFill>
                <a:latin typeface="Calibri"/>
                <a:ea typeface="Calibri"/>
                <a:cs typeface="Calibri"/>
                <a:sym typeface="Calibri"/>
              </a:defRPr>
            </a:lvl6pPr>
            <a:lvl7pPr indent="0" lvl="6" marL="0" marR="0" rtl="0" algn="l">
              <a:spcBef>
                <a:spcPts val="0"/>
              </a:spcBef>
              <a:buNone/>
              <a:defRPr b="0" i="0" sz="1800">
                <a:solidFill>
                  <a:schemeClr val="dk1"/>
                </a:solidFill>
                <a:latin typeface="Calibri"/>
                <a:ea typeface="Calibri"/>
                <a:cs typeface="Calibri"/>
                <a:sym typeface="Calibri"/>
              </a:defRPr>
            </a:lvl7pPr>
            <a:lvl8pPr indent="0" lvl="7" marL="0" marR="0" rtl="0" algn="l">
              <a:spcBef>
                <a:spcPts val="0"/>
              </a:spcBef>
              <a:buNone/>
              <a:defRPr b="0" i="0" sz="1800">
                <a:solidFill>
                  <a:schemeClr val="dk1"/>
                </a:solidFill>
                <a:latin typeface="Calibri"/>
                <a:ea typeface="Calibri"/>
                <a:cs typeface="Calibri"/>
                <a:sym typeface="Calibri"/>
              </a:defRPr>
            </a:lvl8pPr>
            <a:lvl9pPr indent="0" lvl="8" marL="0" marR="0" rtl="0" algn="l">
              <a:spcBef>
                <a:spcPts val="0"/>
              </a:spcBef>
              <a:buNone/>
              <a:defRPr b="0" i="0" sz="1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0" name="Shape 40"/>
        <p:cNvGrpSpPr/>
        <p:nvPr/>
      </p:nvGrpSpPr>
      <p:grpSpPr>
        <a:xfrm>
          <a:off x="0" y="0"/>
          <a:ext cx="0" cy="0"/>
          <a:chOff x="0" y="0"/>
          <a:chExt cx="0" cy="0"/>
        </a:xfrm>
      </p:grpSpPr>
      <p:sp>
        <p:nvSpPr>
          <p:cNvPr id="41" name="Shape 41"/>
          <p:cNvSpPr txBox="1"/>
          <p:nvPr>
            <p:ph type="title"/>
          </p:nvPr>
        </p:nvSpPr>
        <p:spPr>
          <a:xfrm>
            <a:off x="0" y="0"/>
            <a:ext cx="9144000" cy="1143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700" u="none" cap="none" strike="noStrike">
                <a:solidFill>
                  <a:srgbClr val="FF0000"/>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457200" y="1371601"/>
            <a:ext cx="8229600" cy="153888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3" name="Shape 43"/>
        <p:cNvGrpSpPr/>
        <p:nvPr/>
      </p:nvGrpSpPr>
      <p:grpSpPr>
        <a:xfrm>
          <a:off x="0" y="0"/>
          <a:ext cx="0" cy="0"/>
          <a:chOff x="0" y="0"/>
          <a:chExt cx="0" cy="0"/>
        </a:xfrm>
      </p:grpSpPr>
      <p:sp>
        <p:nvSpPr>
          <p:cNvPr id="44" name="Shape 44"/>
          <p:cNvSpPr txBox="1"/>
          <p:nvPr>
            <p:ph type="ctrTitle"/>
          </p:nvPr>
        </p:nvSpPr>
        <p:spPr>
          <a:xfrm>
            <a:off x="685800" y="2125980"/>
            <a:ext cx="7772400" cy="144017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subTitle"/>
          </p:nvPr>
        </p:nvSpPr>
        <p:spPr>
          <a:xfrm>
            <a:off x="1371600" y="3840480"/>
            <a:ext cx="6400799" cy="1714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latin typeface="Calibri"/>
                <a:ea typeface="Calibri"/>
                <a:cs typeface="Calibri"/>
                <a:sym typeface="Calibri"/>
              </a:defRPr>
            </a:lvl2pPr>
            <a:lvl3pPr lvl="2" marR="0" rtl="0" algn="l">
              <a:spcBef>
                <a:spcPts val="0"/>
              </a:spcBef>
              <a:spcAft>
                <a:spcPts val="0"/>
              </a:spcAft>
              <a:buSzPts val="1400"/>
              <a:buNone/>
              <a:defRPr b="0" i="0" sz="1800" u="none" cap="none" strike="noStrike">
                <a:latin typeface="Calibri"/>
                <a:ea typeface="Calibri"/>
                <a:cs typeface="Calibri"/>
                <a:sym typeface="Calibri"/>
              </a:defRPr>
            </a:lvl3pPr>
            <a:lvl4pPr lvl="3" marR="0" rtl="0" algn="l">
              <a:spcBef>
                <a:spcPts val="0"/>
              </a:spcBef>
              <a:spcAft>
                <a:spcPts val="0"/>
              </a:spcAft>
              <a:buSzPts val="1400"/>
              <a:buNone/>
              <a:defRPr b="0" i="0" sz="1800" u="none" cap="none" strike="noStrike">
                <a:latin typeface="Calibri"/>
                <a:ea typeface="Calibri"/>
                <a:cs typeface="Calibri"/>
                <a:sym typeface="Calibri"/>
              </a:defRPr>
            </a:lvl4pPr>
            <a:lvl5pPr lvl="4" marR="0" rtl="0" algn="l">
              <a:spcBef>
                <a:spcPts val="0"/>
              </a:spcBef>
              <a:spcAft>
                <a:spcPts val="0"/>
              </a:spcAft>
              <a:buSzPts val="1400"/>
              <a:buNone/>
              <a:defRPr b="0" i="0" sz="1800" u="none" cap="none" strike="noStrike">
                <a:latin typeface="Calibri"/>
                <a:ea typeface="Calibri"/>
                <a:cs typeface="Calibri"/>
                <a:sym typeface="Calibri"/>
              </a:defRPr>
            </a:lvl5pPr>
            <a:lvl6pPr lvl="5" marR="0" rtl="0" algn="l">
              <a:spcBef>
                <a:spcPts val="0"/>
              </a:spcBef>
              <a:spcAft>
                <a:spcPts val="0"/>
              </a:spcAft>
              <a:buSzPts val="1400"/>
              <a:buNone/>
              <a:defRPr b="0" i="0" sz="1800" u="none" cap="none" strike="noStrike">
                <a:latin typeface="Calibri"/>
                <a:ea typeface="Calibri"/>
                <a:cs typeface="Calibri"/>
                <a:sym typeface="Calibri"/>
              </a:defRPr>
            </a:lvl6pPr>
            <a:lvl7pPr lvl="6" marR="0" rtl="0" algn="l">
              <a:spcBef>
                <a:spcPts val="0"/>
              </a:spcBef>
              <a:spcAft>
                <a:spcPts val="0"/>
              </a:spcAft>
              <a:buSzPts val="1400"/>
              <a:buNone/>
              <a:defRPr b="0" i="0" sz="1800" u="none" cap="none" strike="noStrike">
                <a:latin typeface="Calibri"/>
                <a:ea typeface="Calibri"/>
                <a:cs typeface="Calibri"/>
                <a:sym typeface="Calibri"/>
              </a:defRPr>
            </a:lvl7pPr>
            <a:lvl8pPr lvl="7" marR="0" rtl="0" algn="l">
              <a:spcBef>
                <a:spcPts val="0"/>
              </a:spcBef>
              <a:spcAft>
                <a:spcPts val="0"/>
              </a:spcAft>
              <a:buSzPts val="1400"/>
              <a:buNone/>
              <a:defRPr b="0" i="0" sz="1800" u="none" cap="none" strike="noStrike">
                <a:latin typeface="Calibri"/>
                <a:ea typeface="Calibri"/>
                <a:cs typeface="Calibri"/>
                <a:sym typeface="Calibri"/>
              </a:defRPr>
            </a:lvl8pPr>
            <a:lvl9pPr lvl="8"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6" name="Shape 46"/>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2508757" y="93288"/>
            <a:ext cx="4126484" cy="80771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534034" y="1690694"/>
            <a:ext cx="8075930" cy="2259329"/>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2800" u="none" cap="none" strike="noStrike">
                <a:solidFill>
                  <a:schemeClr val="dk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Shape 8"/>
          <p:cNvSpPr txBox="1"/>
          <p:nvPr>
            <p:ph idx="11" type="ftr"/>
          </p:nvPr>
        </p:nvSpPr>
        <p:spPr>
          <a:xfrm>
            <a:off x="3108960" y="6377940"/>
            <a:ext cx="2926079" cy="3429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0" type="dt"/>
          </p:nvPr>
        </p:nvSpPr>
        <p:spPr>
          <a:xfrm>
            <a:off x="457200" y="6377940"/>
            <a:ext cx="2103120" cy="3429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620509" y="6324549"/>
            <a:ext cx="282575" cy="362584"/>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buNone/>
              <a:defRPr b="0" i="0" sz="1800" u="none">
                <a:solidFill>
                  <a:schemeClr val="dk1"/>
                </a:solidFill>
                <a:latin typeface="Calibri"/>
                <a:ea typeface="Calibri"/>
                <a:cs typeface="Calibri"/>
                <a:sym typeface="Calibri"/>
              </a:defRPr>
            </a:lvl1pPr>
            <a:lvl2pPr indent="0" lvl="1" marL="25400" marR="0" rtl="0" algn="l">
              <a:lnSpc>
                <a:spcPct val="100000"/>
              </a:lnSpc>
              <a:spcBef>
                <a:spcPts val="0"/>
              </a:spcBef>
              <a:buNone/>
              <a:defRPr b="0" i="0" sz="1800" u="none">
                <a:solidFill>
                  <a:schemeClr val="dk1"/>
                </a:solidFill>
                <a:latin typeface="Calibri"/>
                <a:ea typeface="Calibri"/>
                <a:cs typeface="Calibri"/>
                <a:sym typeface="Calibri"/>
              </a:defRPr>
            </a:lvl2pPr>
            <a:lvl3pPr indent="0" lvl="2" marL="25400" marR="0" rtl="0" algn="l">
              <a:lnSpc>
                <a:spcPct val="100000"/>
              </a:lnSpc>
              <a:spcBef>
                <a:spcPts val="0"/>
              </a:spcBef>
              <a:buNone/>
              <a:defRPr b="0" i="0" sz="1800" u="none">
                <a:solidFill>
                  <a:schemeClr val="dk1"/>
                </a:solidFill>
                <a:latin typeface="Calibri"/>
                <a:ea typeface="Calibri"/>
                <a:cs typeface="Calibri"/>
                <a:sym typeface="Calibri"/>
              </a:defRPr>
            </a:lvl3pPr>
            <a:lvl4pPr indent="0" lvl="3" marL="25400" marR="0" rtl="0" algn="l">
              <a:lnSpc>
                <a:spcPct val="100000"/>
              </a:lnSpc>
              <a:spcBef>
                <a:spcPts val="0"/>
              </a:spcBef>
              <a:buNone/>
              <a:defRPr b="0" i="0" sz="1800" u="none">
                <a:solidFill>
                  <a:schemeClr val="dk1"/>
                </a:solidFill>
                <a:latin typeface="Calibri"/>
                <a:ea typeface="Calibri"/>
                <a:cs typeface="Calibri"/>
                <a:sym typeface="Calibri"/>
              </a:defRPr>
            </a:lvl4pPr>
            <a:lvl5pPr indent="0" lvl="4" marL="25400" marR="0" rtl="0" algn="l">
              <a:lnSpc>
                <a:spcPct val="100000"/>
              </a:lnSpc>
              <a:spcBef>
                <a:spcPts val="0"/>
              </a:spcBef>
              <a:buNone/>
              <a:defRPr b="0" i="0" sz="1800" u="none">
                <a:solidFill>
                  <a:schemeClr val="dk1"/>
                </a:solidFill>
                <a:latin typeface="Calibri"/>
                <a:ea typeface="Calibri"/>
                <a:cs typeface="Calibri"/>
                <a:sym typeface="Calibri"/>
              </a:defRPr>
            </a:lvl5pPr>
            <a:lvl6pPr indent="0" lvl="5" marL="25400" marR="0" rtl="0" algn="l">
              <a:lnSpc>
                <a:spcPct val="100000"/>
              </a:lnSpc>
              <a:spcBef>
                <a:spcPts val="0"/>
              </a:spcBef>
              <a:buNone/>
              <a:defRPr b="0" i="0" sz="1800" u="none">
                <a:solidFill>
                  <a:schemeClr val="dk1"/>
                </a:solidFill>
                <a:latin typeface="Calibri"/>
                <a:ea typeface="Calibri"/>
                <a:cs typeface="Calibri"/>
                <a:sym typeface="Calibri"/>
              </a:defRPr>
            </a:lvl6pPr>
            <a:lvl7pPr indent="0" lvl="6" marL="25400" marR="0" rtl="0" algn="l">
              <a:lnSpc>
                <a:spcPct val="100000"/>
              </a:lnSpc>
              <a:spcBef>
                <a:spcPts val="0"/>
              </a:spcBef>
              <a:buNone/>
              <a:defRPr b="0" i="0" sz="1800" u="none">
                <a:solidFill>
                  <a:schemeClr val="dk1"/>
                </a:solidFill>
                <a:latin typeface="Calibri"/>
                <a:ea typeface="Calibri"/>
                <a:cs typeface="Calibri"/>
                <a:sym typeface="Calibri"/>
              </a:defRPr>
            </a:lvl7pPr>
            <a:lvl8pPr indent="0" lvl="7" marL="25400" marR="0" rtl="0" algn="l">
              <a:lnSpc>
                <a:spcPct val="100000"/>
              </a:lnSpc>
              <a:spcBef>
                <a:spcPts val="0"/>
              </a:spcBef>
              <a:buNone/>
              <a:defRPr b="0" i="0" sz="1800" u="none">
                <a:solidFill>
                  <a:schemeClr val="dk1"/>
                </a:solidFill>
                <a:latin typeface="Calibri"/>
                <a:ea typeface="Calibri"/>
                <a:cs typeface="Calibri"/>
                <a:sym typeface="Calibri"/>
              </a:defRPr>
            </a:lvl8pPr>
            <a:lvl9pPr indent="0" lvl="8" marL="25400" marR="0" rtl="0" algn="l">
              <a:lnSpc>
                <a:spcPct val="100000"/>
              </a:lnSpc>
              <a:spcBef>
                <a:spcPts val="0"/>
              </a:spcBef>
              <a:buNone/>
              <a:defRPr b="0" i="0" sz="1800" u="none">
                <a:solidFill>
                  <a:schemeClr val="dk1"/>
                </a:solidFill>
                <a:latin typeface="Calibri"/>
                <a:ea typeface="Calibri"/>
                <a:cs typeface="Calibri"/>
                <a:sym typeface="Calibri"/>
              </a:defRPr>
            </a:lvl9pPr>
          </a:lstStyle>
          <a:p>
            <a:pPr indent="0" lvl="0" marL="2540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23.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nvSpPr>
        <p:spPr>
          <a:xfrm>
            <a:off x="1211986" y="1614440"/>
            <a:ext cx="6831965" cy="2154436"/>
          </a:xfrm>
          <a:prstGeom prst="rect">
            <a:avLst/>
          </a:prstGeom>
          <a:noFill/>
          <a:ln>
            <a:noFill/>
          </a:ln>
        </p:spPr>
        <p:txBody>
          <a:bodyPr anchorCtr="0" anchor="t" bIns="0" lIns="0" spcFirstLastPara="1" rIns="0" wrap="square" tIns="0">
            <a:noAutofit/>
          </a:bodyPr>
          <a:lstStyle/>
          <a:p>
            <a:pPr indent="0" lvl="0" marL="0" marR="105410" rtl="0" algn="ctr">
              <a:lnSpc>
                <a:spcPct val="100000"/>
              </a:lnSpc>
              <a:spcBef>
                <a:spcPts val="0"/>
              </a:spcBef>
              <a:spcAft>
                <a:spcPts val="0"/>
              </a:spcAft>
              <a:buNone/>
            </a:pPr>
            <a:r>
              <a:rPr b="1" lang="en-US" sz="4800">
                <a:solidFill>
                  <a:schemeClr val="dk1"/>
                </a:solidFill>
                <a:latin typeface="Times New Roman"/>
                <a:ea typeface="Times New Roman"/>
                <a:cs typeface="Times New Roman"/>
                <a:sym typeface="Times New Roman"/>
              </a:rPr>
              <a:t>Statistical Learning</a:t>
            </a:r>
            <a:endParaRPr b="1" sz="4800">
              <a:solidFill>
                <a:schemeClr val="dk1"/>
              </a:solidFill>
              <a:latin typeface="Times New Roman"/>
              <a:ea typeface="Times New Roman"/>
              <a:cs typeface="Times New Roman"/>
              <a:sym typeface="Times New Roman"/>
            </a:endParaRPr>
          </a:p>
          <a:p>
            <a:pPr indent="0" lvl="0" marL="0" marR="105410" rtl="0" algn="ctr">
              <a:lnSpc>
                <a:spcPct val="100000"/>
              </a:lnSpc>
              <a:spcBef>
                <a:spcPts val="0"/>
              </a:spcBef>
              <a:spcAft>
                <a:spcPts val="0"/>
              </a:spcAft>
              <a:buNone/>
            </a:pPr>
            <a:r>
              <a:rPr b="1" lang="en-US" sz="3600">
                <a:solidFill>
                  <a:schemeClr val="dk1"/>
                </a:solidFill>
                <a:latin typeface="Times New Roman"/>
                <a:ea typeface="Times New Roman"/>
                <a:cs typeface="Times New Roman"/>
                <a:sym typeface="Times New Roman"/>
              </a:rPr>
              <a:t>Measures of central tendency, dispersion and correlation</a:t>
            </a:r>
            <a:endParaRPr b="1" sz="3600">
              <a:solidFill>
                <a:schemeClr val="dk1"/>
              </a:solidFill>
              <a:latin typeface="Times New Roman"/>
              <a:ea typeface="Times New Roman"/>
              <a:cs typeface="Times New Roman"/>
              <a:sym typeface="Times New Roman"/>
            </a:endParaRPr>
          </a:p>
          <a:p>
            <a:pPr indent="0" lvl="0" marL="0" marR="105410" rtl="0" algn="ctr">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54" name="Shape 54"/>
          <p:cNvSpPr/>
          <p:nvPr/>
        </p:nvSpPr>
        <p:spPr>
          <a:xfrm>
            <a:off x="-12700" y="5943600"/>
            <a:ext cx="6159571" cy="369332"/>
          </a:xfrm>
          <a:prstGeom prst="rect">
            <a:avLst/>
          </a:prstGeom>
          <a:noFill/>
          <a:ln>
            <a:noFill/>
          </a:ln>
        </p:spPr>
        <p:txBody>
          <a:bodyPr anchorCtr="0" anchor="t" bIns="45700" lIns="91425" spcFirstLastPara="1" rIns="91425" wrap="square" tIns="45700">
            <a:no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Adapted from slides by Dr. P. K. Viswanathan and Prof. Jiawei Han</a:t>
            </a:r>
            <a:endParaRPr sz="1800">
              <a:solidFill>
                <a:schemeClr val="dk1"/>
              </a:solidFill>
              <a:latin typeface="Calibri"/>
              <a:ea typeface="Calibri"/>
              <a:cs typeface="Calibri"/>
              <a:sym typeface="Calibri"/>
            </a:endParaRPr>
          </a:p>
        </p:txBody>
      </p:sp>
      <p:sp>
        <p:nvSpPr>
          <p:cNvPr id="55" name="Shape 55"/>
          <p:cNvSpPr txBox="1"/>
          <p:nvPr>
            <p:ph type="ctrTitle"/>
          </p:nvPr>
        </p:nvSpPr>
        <p:spPr>
          <a:xfrm>
            <a:off x="685800" y="1706774"/>
            <a:ext cx="7772400" cy="185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 name="Shape 56"/>
          <p:cNvSpPr txBox="1"/>
          <p:nvPr>
            <p:ph idx="1" type="subTitle"/>
          </p:nvPr>
        </p:nvSpPr>
        <p:spPr>
          <a:xfrm>
            <a:off x="1371600" y="3840480"/>
            <a:ext cx="6400800" cy="1714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US"/>
              <a:t>PGPBDML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nvSpPr>
        <p:spPr>
          <a:xfrm>
            <a:off x="1452752" y="258388"/>
            <a:ext cx="5854065" cy="3556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Cumulative Frequency Distribution</a:t>
            </a:r>
            <a:endParaRPr sz="2800">
              <a:solidFill>
                <a:schemeClr val="dk1"/>
              </a:solidFill>
              <a:latin typeface="Book Antiqua"/>
              <a:ea typeface="Book Antiqua"/>
              <a:cs typeface="Book Antiqua"/>
              <a:sym typeface="Book Antiqua"/>
            </a:endParaRPr>
          </a:p>
        </p:txBody>
      </p:sp>
      <p:sp>
        <p:nvSpPr>
          <p:cNvPr id="166" name="Shape 166"/>
          <p:cNvSpPr txBox="1"/>
          <p:nvPr/>
        </p:nvSpPr>
        <p:spPr>
          <a:xfrm>
            <a:off x="688340" y="934192"/>
            <a:ext cx="7921625" cy="1402715"/>
          </a:xfrm>
          <a:prstGeom prst="rect">
            <a:avLst/>
          </a:prstGeom>
          <a:noFill/>
          <a:ln>
            <a:noFill/>
          </a:ln>
        </p:spPr>
        <p:txBody>
          <a:bodyPr anchorCtr="0" anchor="t" bIns="0" lIns="0" spcFirstLastPara="1" rIns="0" wrap="square" tIns="0">
            <a:noAutofit/>
          </a:bodyPr>
          <a:lstStyle/>
          <a:p>
            <a:pPr indent="0" lvl="0" marL="12700" marR="5080" rtl="0" algn="just">
              <a:lnSpc>
                <a:spcPct val="100000"/>
              </a:lnSpc>
              <a:spcBef>
                <a:spcPts val="0"/>
              </a:spcBef>
              <a:spcAft>
                <a:spcPts val="0"/>
              </a:spcAft>
              <a:buNone/>
            </a:pPr>
            <a:r>
              <a:rPr lang="en-US" sz="2400">
                <a:solidFill>
                  <a:schemeClr val="dk1"/>
                </a:solidFill>
                <a:latin typeface="Book Antiqua"/>
                <a:ea typeface="Book Antiqua"/>
                <a:cs typeface="Book Antiqua"/>
                <a:sym typeface="Book Antiqua"/>
              </a:rPr>
              <a:t>A  type  of  frequency  distribution  that  shows  how  many observations are above or below the lower boundaries of the  classes.  You  can  formulate  the  following  from  the previous example of hose clamping force(torque)</a:t>
            </a:r>
            <a:endParaRPr sz="2400">
              <a:solidFill>
                <a:schemeClr val="dk1"/>
              </a:solidFill>
              <a:latin typeface="Book Antiqua"/>
              <a:ea typeface="Book Antiqua"/>
              <a:cs typeface="Book Antiqua"/>
              <a:sym typeface="Book Antiqua"/>
            </a:endParaRPr>
          </a:p>
        </p:txBody>
      </p:sp>
      <p:graphicFrame>
        <p:nvGraphicFramePr>
          <p:cNvPr id="167" name="Shape 167"/>
          <p:cNvGraphicFramePr/>
          <p:nvPr/>
        </p:nvGraphicFramePr>
        <p:xfrm>
          <a:off x="900112" y="2438400"/>
          <a:ext cx="3000000" cy="3000000"/>
        </p:xfrm>
        <a:graphic>
          <a:graphicData uri="http://schemas.openxmlformats.org/drawingml/2006/table">
            <a:tbl>
              <a:tblPr bandRow="1" firstRow="1">
                <a:noFill/>
                <a:tableStyleId>{9D67A099-6183-4D99-B158-78C86EAD513A}</a:tableStyleId>
              </a:tblPr>
              <a:tblGrid>
                <a:gridCol w="1152525"/>
                <a:gridCol w="1503425"/>
                <a:gridCol w="1403350"/>
                <a:gridCol w="1474725"/>
                <a:gridCol w="1476375"/>
              </a:tblGrid>
              <a:tr h="1074225">
                <a:tc>
                  <a:txBody>
                    <a:bodyPr>
                      <a:noAutofit/>
                    </a:bodyPr>
                    <a:lstStyle/>
                    <a:p>
                      <a:pPr indent="0" lvl="0" marL="76835" marR="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Class</a:t>
                      </a:r>
                      <a:endParaRPr sz="20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090" marR="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Frequency</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14224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Relative Frequency</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9525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Cumulative Frequency</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88265"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Cumulative Relative Frequency</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5200">
                <a:tc>
                  <a:txBody>
                    <a:bodyPr>
                      <a:noAutofit/>
                    </a:bodyPr>
                    <a:lstStyle/>
                    <a:p>
                      <a:pPr indent="0" lvl="0" marL="48895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8-11</a:t>
                      </a:r>
                      <a:endParaRPr sz="2000" u="none" cap="none" strike="noStrike">
                        <a:latin typeface="Times New Roman"/>
                        <a:ea typeface="Times New Roman"/>
                        <a:cs typeface="Times New Roman"/>
                        <a:sym typeface="Times New Roman"/>
                      </a:endParaRPr>
                    </a:p>
                    <a:p>
                      <a:pPr indent="0" lvl="0" marL="372745"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11-14</a:t>
                      </a:r>
                      <a:endParaRPr sz="2000" u="none" cap="none" strike="noStrike">
                        <a:latin typeface="Times New Roman"/>
                        <a:ea typeface="Times New Roman"/>
                        <a:cs typeface="Times New Roman"/>
                        <a:sym typeface="Times New Roman"/>
                      </a:endParaRPr>
                    </a:p>
                    <a:p>
                      <a:pPr indent="0" lvl="0" marL="44767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14-17</a:t>
                      </a:r>
                      <a:endParaRPr sz="2000" u="none" cap="none" strike="noStrike">
                        <a:latin typeface="Times New Roman"/>
                        <a:ea typeface="Times New Roman"/>
                        <a:cs typeface="Times New Roman"/>
                        <a:sym typeface="Times New Roman"/>
                      </a:endParaRPr>
                    </a:p>
                    <a:p>
                      <a:pPr indent="0" lvl="0" marL="44767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17-20</a:t>
                      </a:r>
                      <a:endParaRPr sz="2000" u="none" cap="none" strike="noStrike">
                        <a:latin typeface="Times New Roman"/>
                        <a:ea typeface="Times New Roman"/>
                        <a:cs typeface="Times New Roman"/>
                        <a:sym typeface="Times New Roman"/>
                      </a:endParaRPr>
                    </a:p>
                    <a:p>
                      <a:pPr indent="0" lvl="0" marL="44767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20-23</a:t>
                      </a:r>
                      <a:endParaRPr sz="20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a:t>
                      </a:r>
                      <a:endParaRPr sz="2000" u="none" cap="none" strike="noStrike">
                        <a:latin typeface="Times New Roman"/>
                        <a:ea typeface="Times New Roman"/>
                        <a:cs typeface="Times New Roman"/>
                        <a:sym typeface="Times New Roman"/>
                      </a:endParaRPr>
                    </a:p>
                    <a:p>
                      <a:pPr indent="0" lvl="0" marL="64135"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7</a:t>
                      </a:r>
                      <a:endParaRPr sz="2000" u="none" cap="none" strike="noStrike">
                        <a:latin typeface="Times New Roman"/>
                        <a:ea typeface="Times New Roman"/>
                        <a:cs typeface="Times New Roman"/>
                        <a:sym typeface="Times New Roman"/>
                      </a:endParaRPr>
                    </a:p>
                    <a:p>
                      <a:pPr indent="0" lvl="0" marL="635"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12</a:t>
                      </a:r>
                      <a:endParaRPr sz="2000" u="none" cap="none" strike="noStrike">
                        <a:latin typeface="Times New Roman"/>
                        <a:ea typeface="Times New Roman"/>
                        <a:cs typeface="Times New Roman"/>
                        <a:sym typeface="Times New Roman"/>
                      </a:endParaRPr>
                    </a:p>
                    <a:p>
                      <a:pPr indent="0" lvl="0" marL="64135"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3</a:t>
                      </a:r>
                      <a:endParaRPr sz="2000" u="none" cap="none" strike="noStrike">
                        <a:latin typeface="Times New Roman"/>
                        <a:ea typeface="Times New Roman"/>
                        <a:cs typeface="Times New Roman"/>
                        <a:sym typeface="Times New Roman"/>
                      </a:endParaRPr>
                    </a:p>
                    <a:p>
                      <a:pPr indent="0" lvl="0" marL="64135"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0.08</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0.28</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0.48</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0.12</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0.04</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9</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21</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24</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25</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0.08</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0.36</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0.84</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0.96</a:t>
                      </a:r>
                      <a:endParaRPr sz="2000" u="none" cap="none" strike="noStrike">
                        <a:latin typeface="Times New Roman"/>
                        <a:ea typeface="Times New Roman"/>
                        <a:cs typeface="Times New Roman"/>
                        <a:sym typeface="Times New Roman"/>
                      </a:endParaRPr>
                    </a:p>
                    <a:p>
                      <a:pPr indent="0" lvl="0" marL="85725" marR="0" rtl="0" algn="l">
                        <a:lnSpc>
                          <a:spcPct val="100000"/>
                        </a:lnSpc>
                        <a:spcBef>
                          <a:spcPts val="480"/>
                        </a:spcBef>
                        <a:spcAft>
                          <a:spcPts val="0"/>
                        </a:spcAft>
                        <a:buNone/>
                      </a:pPr>
                      <a:r>
                        <a:rPr lang="en-US" sz="2000" u="none" cap="none" strike="noStrike">
                          <a:latin typeface="Times New Roman"/>
                          <a:ea typeface="Times New Roman"/>
                          <a:cs typeface="Times New Roman"/>
                          <a:sym typeface="Times New Roman"/>
                        </a:rPr>
                        <a:t>1.00</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4225">
                <a:tc>
                  <a:txBody>
                    <a:bodyPr>
                      <a:noAutofit/>
                    </a:bodyPr>
                    <a:lstStyle/>
                    <a:p>
                      <a:pPr indent="0" lvl="0" marL="487044" marR="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Total</a:t>
                      </a:r>
                      <a:endParaRPr sz="20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635" marR="0" rtl="0" algn="ctr">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25</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b="1" lang="en-US" sz="2000" u="none" cap="none" strike="noStrike">
                          <a:solidFill>
                            <a:srgbClr val="1F487C"/>
                          </a:solidFill>
                          <a:latin typeface="Times New Roman"/>
                          <a:ea typeface="Times New Roman"/>
                          <a:cs typeface="Times New Roman"/>
                          <a:sym typeface="Times New Roman"/>
                        </a:rPr>
                        <a:t>1.00</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1196746" y="702908"/>
            <a:ext cx="705167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Ogive (Cumulative Frequency Distribution</a:t>
            </a:r>
            <a:endParaRPr sz="2800">
              <a:solidFill>
                <a:schemeClr val="dk1"/>
              </a:solidFill>
              <a:latin typeface="Book Antiqua"/>
              <a:ea typeface="Book Antiqua"/>
              <a:cs typeface="Book Antiqua"/>
              <a:sym typeface="Book Antiqua"/>
            </a:endParaRPr>
          </a:p>
        </p:txBody>
      </p:sp>
      <p:sp>
        <p:nvSpPr>
          <p:cNvPr id="173" name="Shape 173"/>
          <p:cNvSpPr/>
          <p:nvPr/>
        </p:nvSpPr>
        <p:spPr>
          <a:xfrm>
            <a:off x="940791" y="1398176"/>
            <a:ext cx="7756525" cy="4006215"/>
          </a:xfrm>
          <a:custGeom>
            <a:pathLst>
              <a:path extrusionOk="0" h="120000" w="120000">
                <a:moveTo>
                  <a:pt x="0" y="119986"/>
                </a:moveTo>
                <a:lnTo>
                  <a:pt x="119990" y="119986"/>
                </a:lnTo>
                <a:lnTo>
                  <a:pt x="119990" y="0"/>
                </a:lnTo>
                <a:lnTo>
                  <a:pt x="0" y="0"/>
                </a:lnTo>
                <a:lnTo>
                  <a:pt x="0" y="119986"/>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Shape 174"/>
          <p:cNvSpPr/>
          <p:nvPr/>
        </p:nvSpPr>
        <p:spPr>
          <a:xfrm>
            <a:off x="3142394" y="2959529"/>
            <a:ext cx="5368925" cy="1130300"/>
          </a:xfrm>
          <a:custGeom>
            <a:pathLst>
              <a:path extrusionOk="0" h="120000" w="120000">
                <a:moveTo>
                  <a:pt x="0" y="119953"/>
                </a:moveTo>
                <a:lnTo>
                  <a:pt x="119998" y="119953"/>
                </a:lnTo>
                <a:lnTo>
                  <a:pt x="119998" y="0"/>
                </a:lnTo>
                <a:lnTo>
                  <a:pt x="0" y="0"/>
                </a:lnTo>
                <a:lnTo>
                  <a:pt x="0" y="119953"/>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Shape 175"/>
          <p:cNvSpPr/>
          <p:nvPr/>
        </p:nvSpPr>
        <p:spPr>
          <a:xfrm>
            <a:off x="3069887" y="2969745"/>
            <a:ext cx="5431790" cy="0"/>
          </a:xfrm>
          <a:custGeom>
            <a:pathLst>
              <a:path extrusionOk="0" h="120000" w="120000">
                <a:moveTo>
                  <a:pt x="0" y="0"/>
                </a:moveTo>
                <a:lnTo>
                  <a:pt x="119987"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Shape 176"/>
          <p:cNvSpPr/>
          <p:nvPr/>
        </p:nvSpPr>
        <p:spPr>
          <a:xfrm>
            <a:off x="8521682" y="2969745"/>
            <a:ext cx="0" cy="1109980"/>
          </a:xfrm>
          <a:custGeom>
            <a:pathLst>
              <a:path extrusionOk="0" h="120000" w="120000">
                <a:moveTo>
                  <a:pt x="0" y="0"/>
                </a:moveTo>
                <a:lnTo>
                  <a:pt x="0" y="11994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Shape 177"/>
          <p:cNvSpPr/>
          <p:nvPr/>
        </p:nvSpPr>
        <p:spPr>
          <a:xfrm>
            <a:off x="3069887" y="4099609"/>
            <a:ext cx="5452110" cy="0"/>
          </a:xfrm>
          <a:custGeom>
            <a:pathLst>
              <a:path extrusionOk="0" h="120000" w="120000">
                <a:moveTo>
                  <a:pt x="0" y="0"/>
                </a:moveTo>
                <a:lnTo>
                  <a:pt x="119993"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Shape 178"/>
          <p:cNvSpPr/>
          <p:nvPr/>
        </p:nvSpPr>
        <p:spPr>
          <a:xfrm>
            <a:off x="3152658" y="2969745"/>
            <a:ext cx="0" cy="1212850"/>
          </a:xfrm>
          <a:custGeom>
            <a:pathLst>
              <a:path extrusionOk="0" h="120000" w="120000">
                <a:moveTo>
                  <a:pt x="0" y="0"/>
                </a:moveTo>
                <a:lnTo>
                  <a:pt x="0" y="119948"/>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Shape 179"/>
          <p:cNvSpPr/>
          <p:nvPr/>
        </p:nvSpPr>
        <p:spPr>
          <a:xfrm>
            <a:off x="3069887" y="3729597"/>
            <a:ext cx="62865" cy="0"/>
          </a:xfrm>
          <a:custGeom>
            <a:pathLst>
              <a:path extrusionOk="0" h="120000" w="120000">
                <a:moveTo>
                  <a:pt x="0" y="0"/>
                </a:moveTo>
                <a:lnTo>
                  <a:pt x="118812"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Shape 180"/>
          <p:cNvSpPr/>
          <p:nvPr/>
        </p:nvSpPr>
        <p:spPr>
          <a:xfrm>
            <a:off x="3069887" y="3339784"/>
            <a:ext cx="62865" cy="0"/>
          </a:xfrm>
          <a:custGeom>
            <a:pathLst>
              <a:path extrusionOk="0" h="120000" w="120000">
                <a:moveTo>
                  <a:pt x="0" y="0"/>
                </a:moveTo>
                <a:lnTo>
                  <a:pt x="118812"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Shape 181"/>
          <p:cNvSpPr/>
          <p:nvPr/>
        </p:nvSpPr>
        <p:spPr>
          <a:xfrm>
            <a:off x="4222313" y="4120068"/>
            <a:ext cx="0" cy="62230"/>
          </a:xfrm>
          <a:custGeom>
            <a:pathLst>
              <a:path extrusionOk="0" h="120000" w="120000">
                <a:moveTo>
                  <a:pt x="0" y="119569"/>
                </a:moveTo>
                <a:lnTo>
                  <a:pt x="0" y="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Shape 182"/>
          <p:cNvSpPr/>
          <p:nvPr/>
        </p:nvSpPr>
        <p:spPr>
          <a:xfrm>
            <a:off x="5292078" y="4120068"/>
            <a:ext cx="0" cy="62230"/>
          </a:xfrm>
          <a:custGeom>
            <a:pathLst>
              <a:path extrusionOk="0" h="120000" w="120000">
                <a:moveTo>
                  <a:pt x="0" y="119569"/>
                </a:moveTo>
                <a:lnTo>
                  <a:pt x="0" y="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Shape 183"/>
          <p:cNvSpPr/>
          <p:nvPr/>
        </p:nvSpPr>
        <p:spPr>
          <a:xfrm>
            <a:off x="6382152" y="4120068"/>
            <a:ext cx="0" cy="62230"/>
          </a:xfrm>
          <a:custGeom>
            <a:pathLst>
              <a:path extrusionOk="0" h="120000" w="120000">
                <a:moveTo>
                  <a:pt x="0" y="119569"/>
                </a:moveTo>
                <a:lnTo>
                  <a:pt x="0" y="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Shape 184"/>
          <p:cNvSpPr/>
          <p:nvPr/>
        </p:nvSpPr>
        <p:spPr>
          <a:xfrm>
            <a:off x="7451918" y="4120068"/>
            <a:ext cx="0" cy="62230"/>
          </a:xfrm>
          <a:custGeom>
            <a:pathLst>
              <a:path extrusionOk="0" h="120000" w="120000">
                <a:moveTo>
                  <a:pt x="0" y="119569"/>
                </a:moveTo>
                <a:lnTo>
                  <a:pt x="0" y="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Shape 185"/>
          <p:cNvSpPr/>
          <p:nvPr/>
        </p:nvSpPr>
        <p:spPr>
          <a:xfrm>
            <a:off x="8521682" y="4120068"/>
            <a:ext cx="0" cy="62230"/>
          </a:xfrm>
          <a:custGeom>
            <a:pathLst>
              <a:path extrusionOk="0" h="120000" w="120000">
                <a:moveTo>
                  <a:pt x="0" y="119569"/>
                </a:moveTo>
                <a:lnTo>
                  <a:pt x="0" y="0"/>
                </a:lnTo>
              </a:path>
            </a:pathLst>
          </a:custGeom>
          <a:noFill/>
          <a:ln cap="flat" cmpd="sng" w="20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Shape 186"/>
          <p:cNvSpPr/>
          <p:nvPr/>
        </p:nvSpPr>
        <p:spPr>
          <a:xfrm>
            <a:off x="3687431" y="3771145"/>
            <a:ext cx="1049655" cy="246379"/>
          </a:xfrm>
          <a:custGeom>
            <a:pathLst>
              <a:path extrusionOk="0" h="120000" w="120000">
                <a:moveTo>
                  <a:pt x="0" y="119828"/>
                </a:moveTo>
                <a:lnTo>
                  <a:pt x="119946"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Shape 187"/>
          <p:cNvSpPr/>
          <p:nvPr/>
        </p:nvSpPr>
        <p:spPr>
          <a:xfrm>
            <a:off x="4757196" y="3318668"/>
            <a:ext cx="1069975" cy="452755"/>
          </a:xfrm>
          <a:custGeom>
            <a:pathLst>
              <a:path extrusionOk="0" h="120000" w="120000">
                <a:moveTo>
                  <a:pt x="0" y="119926"/>
                </a:moveTo>
                <a:lnTo>
                  <a:pt x="119976"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Shape 188"/>
          <p:cNvSpPr/>
          <p:nvPr/>
        </p:nvSpPr>
        <p:spPr>
          <a:xfrm>
            <a:off x="5847270" y="3195997"/>
            <a:ext cx="1049655" cy="123189"/>
          </a:xfrm>
          <a:custGeom>
            <a:pathLst>
              <a:path extrusionOk="0" h="120000" w="120000">
                <a:moveTo>
                  <a:pt x="0" y="119494"/>
                </a:moveTo>
                <a:lnTo>
                  <a:pt x="119946"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Shape 189"/>
          <p:cNvSpPr/>
          <p:nvPr/>
        </p:nvSpPr>
        <p:spPr>
          <a:xfrm>
            <a:off x="6917035" y="3154422"/>
            <a:ext cx="1049655" cy="41910"/>
          </a:xfrm>
          <a:custGeom>
            <a:pathLst>
              <a:path extrusionOk="0" h="120000" w="120000">
                <a:moveTo>
                  <a:pt x="0" y="119037"/>
                </a:moveTo>
                <a:lnTo>
                  <a:pt x="119946" y="0"/>
                </a:lnTo>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Shape 190"/>
          <p:cNvSpPr/>
          <p:nvPr/>
        </p:nvSpPr>
        <p:spPr>
          <a:xfrm>
            <a:off x="3625956" y="3955822"/>
            <a:ext cx="123189" cy="123825"/>
          </a:xfrm>
          <a:custGeom>
            <a:pathLst>
              <a:path extrusionOk="0" h="120000" w="120000">
                <a:moveTo>
                  <a:pt x="59882" y="0"/>
                </a:moveTo>
                <a:lnTo>
                  <a:pt x="0" y="59453"/>
                </a:lnTo>
                <a:lnTo>
                  <a:pt x="59882" y="119544"/>
                </a:lnTo>
                <a:lnTo>
                  <a:pt x="119765" y="59453"/>
                </a:lnTo>
                <a:lnTo>
                  <a:pt x="5988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Shape 191"/>
          <p:cNvSpPr/>
          <p:nvPr/>
        </p:nvSpPr>
        <p:spPr>
          <a:xfrm>
            <a:off x="3625956" y="3955822"/>
            <a:ext cx="123189" cy="123825"/>
          </a:xfrm>
          <a:custGeom>
            <a:pathLst>
              <a:path extrusionOk="0" h="120000" w="120000">
                <a:moveTo>
                  <a:pt x="59882" y="0"/>
                </a:moveTo>
                <a:lnTo>
                  <a:pt x="119765" y="59453"/>
                </a:lnTo>
                <a:lnTo>
                  <a:pt x="59882" y="119544"/>
                </a:lnTo>
                <a:lnTo>
                  <a:pt x="0" y="59453"/>
                </a:lnTo>
                <a:lnTo>
                  <a:pt x="59882" y="0"/>
                </a:lnTo>
                <a:close/>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Shape 192"/>
          <p:cNvSpPr/>
          <p:nvPr/>
        </p:nvSpPr>
        <p:spPr>
          <a:xfrm>
            <a:off x="4695721" y="3709139"/>
            <a:ext cx="123189" cy="123825"/>
          </a:xfrm>
          <a:custGeom>
            <a:pathLst>
              <a:path extrusionOk="0" h="120000" w="120000">
                <a:moveTo>
                  <a:pt x="59882" y="0"/>
                </a:moveTo>
                <a:lnTo>
                  <a:pt x="0" y="60090"/>
                </a:lnTo>
                <a:lnTo>
                  <a:pt x="59882" y="119544"/>
                </a:lnTo>
                <a:lnTo>
                  <a:pt x="119765" y="60090"/>
                </a:lnTo>
                <a:lnTo>
                  <a:pt x="5988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Shape 193"/>
          <p:cNvSpPr/>
          <p:nvPr/>
        </p:nvSpPr>
        <p:spPr>
          <a:xfrm>
            <a:off x="4695721" y="3709139"/>
            <a:ext cx="123189" cy="123825"/>
          </a:xfrm>
          <a:custGeom>
            <a:pathLst>
              <a:path extrusionOk="0" h="120000" w="120000">
                <a:moveTo>
                  <a:pt x="59882" y="0"/>
                </a:moveTo>
                <a:lnTo>
                  <a:pt x="119765" y="60090"/>
                </a:lnTo>
                <a:lnTo>
                  <a:pt x="59882" y="119544"/>
                </a:lnTo>
                <a:lnTo>
                  <a:pt x="0" y="60090"/>
                </a:lnTo>
                <a:lnTo>
                  <a:pt x="59882" y="0"/>
                </a:lnTo>
                <a:close/>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Shape 194"/>
          <p:cNvSpPr/>
          <p:nvPr/>
        </p:nvSpPr>
        <p:spPr>
          <a:xfrm>
            <a:off x="5785795" y="3257319"/>
            <a:ext cx="123825" cy="123825"/>
          </a:xfrm>
          <a:custGeom>
            <a:pathLst>
              <a:path extrusionOk="0" h="120000" w="120000">
                <a:moveTo>
                  <a:pt x="59575" y="0"/>
                </a:moveTo>
                <a:lnTo>
                  <a:pt x="0" y="59453"/>
                </a:lnTo>
                <a:lnTo>
                  <a:pt x="59575" y="119544"/>
                </a:lnTo>
                <a:lnTo>
                  <a:pt x="119416" y="59453"/>
                </a:lnTo>
                <a:lnTo>
                  <a:pt x="595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Shape 195"/>
          <p:cNvSpPr/>
          <p:nvPr/>
        </p:nvSpPr>
        <p:spPr>
          <a:xfrm>
            <a:off x="5785795" y="3257319"/>
            <a:ext cx="123825" cy="123825"/>
          </a:xfrm>
          <a:custGeom>
            <a:pathLst>
              <a:path extrusionOk="0" h="120000" w="120000">
                <a:moveTo>
                  <a:pt x="59575" y="0"/>
                </a:moveTo>
                <a:lnTo>
                  <a:pt x="119416" y="59453"/>
                </a:lnTo>
                <a:lnTo>
                  <a:pt x="59575" y="119544"/>
                </a:lnTo>
                <a:lnTo>
                  <a:pt x="0" y="59453"/>
                </a:lnTo>
                <a:lnTo>
                  <a:pt x="59575" y="0"/>
                </a:lnTo>
                <a:close/>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Shape 196"/>
          <p:cNvSpPr/>
          <p:nvPr/>
        </p:nvSpPr>
        <p:spPr>
          <a:xfrm>
            <a:off x="6855560" y="3133991"/>
            <a:ext cx="123189" cy="123825"/>
          </a:xfrm>
          <a:custGeom>
            <a:pathLst>
              <a:path extrusionOk="0" h="120000" w="120000">
                <a:moveTo>
                  <a:pt x="59882" y="0"/>
                </a:moveTo>
                <a:lnTo>
                  <a:pt x="0" y="60090"/>
                </a:lnTo>
                <a:lnTo>
                  <a:pt x="59882" y="119518"/>
                </a:lnTo>
                <a:lnTo>
                  <a:pt x="119764" y="60090"/>
                </a:lnTo>
                <a:lnTo>
                  <a:pt x="5988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Shape 197"/>
          <p:cNvSpPr/>
          <p:nvPr/>
        </p:nvSpPr>
        <p:spPr>
          <a:xfrm>
            <a:off x="6855560" y="3133991"/>
            <a:ext cx="123189" cy="123825"/>
          </a:xfrm>
          <a:custGeom>
            <a:pathLst>
              <a:path extrusionOk="0" h="120000" w="120000">
                <a:moveTo>
                  <a:pt x="59882" y="0"/>
                </a:moveTo>
                <a:lnTo>
                  <a:pt x="119764" y="60090"/>
                </a:lnTo>
                <a:lnTo>
                  <a:pt x="59882" y="119518"/>
                </a:lnTo>
                <a:lnTo>
                  <a:pt x="0" y="60090"/>
                </a:lnTo>
                <a:lnTo>
                  <a:pt x="59882" y="0"/>
                </a:lnTo>
                <a:close/>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Shape 198"/>
          <p:cNvSpPr/>
          <p:nvPr/>
        </p:nvSpPr>
        <p:spPr>
          <a:xfrm>
            <a:off x="7925051" y="3093100"/>
            <a:ext cx="123825" cy="123825"/>
          </a:xfrm>
          <a:custGeom>
            <a:pathLst>
              <a:path extrusionOk="0" h="120000" w="120000">
                <a:moveTo>
                  <a:pt x="59840" y="0"/>
                </a:moveTo>
                <a:lnTo>
                  <a:pt x="0" y="59426"/>
                </a:lnTo>
                <a:lnTo>
                  <a:pt x="59840" y="119518"/>
                </a:lnTo>
                <a:lnTo>
                  <a:pt x="119416" y="59426"/>
                </a:lnTo>
                <a:lnTo>
                  <a:pt x="598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Shape 199"/>
          <p:cNvSpPr/>
          <p:nvPr/>
        </p:nvSpPr>
        <p:spPr>
          <a:xfrm>
            <a:off x="7925051" y="3093100"/>
            <a:ext cx="123825" cy="123825"/>
          </a:xfrm>
          <a:custGeom>
            <a:pathLst>
              <a:path extrusionOk="0" h="120000" w="120000">
                <a:moveTo>
                  <a:pt x="59840" y="0"/>
                </a:moveTo>
                <a:lnTo>
                  <a:pt x="119416" y="59426"/>
                </a:lnTo>
                <a:lnTo>
                  <a:pt x="59840" y="119518"/>
                </a:lnTo>
                <a:lnTo>
                  <a:pt x="0" y="59426"/>
                </a:lnTo>
                <a:lnTo>
                  <a:pt x="59840" y="0"/>
                </a:lnTo>
                <a:close/>
              </a:path>
            </a:pathLst>
          </a:custGeom>
          <a:noFill/>
          <a:ln cap="flat" cmpd="sng" w="204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Shape 200"/>
          <p:cNvSpPr txBox="1"/>
          <p:nvPr/>
        </p:nvSpPr>
        <p:spPr>
          <a:xfrm>
            <a:off x="1792597" y="1607957"/>
            <a:ext cx="6025515" cy="744855"/>
          </a:xfrm>
          <a:prstGeom prst="rect">
            <a:avLst/>
          </a:prstGeom>
          <a:noFill/>
          <a:ln>
            <a:noFill/>
          </a:ln>
        </p:spPr>
        <p:txBody>
          <a:bodyPr anchorCtr="0" anchor="t" bIns="0" lIns="0" spcFirstLastPara="1" rIns="0" wrap="square" tIns="0">
            <a:noAutofit/>
          </a:bodyPr>
          <a:lstStyle/>
          <a:p>
            <a:pPr indent="-2118995" lvl="0" marL="2131060" marR="5080" rtl="0" algn="l">
              <a:lnSpc>
                <a:spcPct val="112300"/>
              </a:lnSpc>
              <a:spcBef>
                <a:spcPts val="0"/>
              </a:spcBef>
              <a:spcAft>
                <a:spcPts val="0"/>
              </a:spcAft>
              <a:buNone/>
            </a:pPr>
            <a:r>
              <a:rPr b="1" lang="en-US" sz="2400">
                <a:solidFill>
                  <a:srgbClr val="FFFFFF"/>
                </a:solidFill>
                <a:latin typeface="Arial"/>
                <a:ea typeface="Arial"/>
                <a:cs typeface="Arial"/>
                <a:sym typeface="Arial"/>
              </a:rPr>
              <a:t>Cumulative Distribution(Ogive Curve) for the Example</a:t>
            </a:r>
            <a:endParaRPr sz="2400">
              <a:solidFill>
                <a:schemeClr val="dk1"/>
              </a:solidFill>
              <a:latin typeface="Arial"/>
              <a:ea typeface="Arial"/>
              <a:cs typeface="Arial"/>
              <a:sym typeface="Arial"/>
            </a:endParaRPr>
          </a:p>
        </p:txBody>
      </p:sp>
      <p:sp>
        <p:nvSpPr>
          <p:cNvPr id="201" name="Shape 201"/>
          <p:cNvSpPr txBox="1"/>
          <p:nvPr/>
        </p:nvSpPr>
        <p:spPr>
          <a:xfrm>
            <a:off x="3849274" y="3876480"/>
            <a:ext cx="16319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2</a:t>
            </a:r>
            <a:endParaRPr sz="1950">
              <a:solidFill>
                <a:schemeClr val="dk1"/>
              </a:solidFill>
              <a:latin typeface="Arial"/>
              <a:ea typeface="Arial"/>
              <a:cs typeface="Arial"/>
              <a:sym typeface="Arial"/>
            </a:endParaRPr>
          </a:p>
        </p:txBody>
      </p:sp>
      <p:sp>
        <p:nvSpPr>
          <p:cNvPr id="202" name="Shape 202"/>
          <p:cNvSpPr txBox="1"/>
          <p:nvPr/>
        </p:nvSpPr>
        <p:spPr>
          <a:xfrm>
            <a:off x="4919588" y="3629797"/>
            <a:ext cx="16319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9</a:t>
            </a:r>
            <a:endParaRPr sz="1950">
              <a:solidFill>
                <a:schemeClr val="dk1"/>
              </a:solidFill>
              <a:latin typeface="Arial"/>
              <a:ea typeface="Arial"/>
              <a:cs typeface="Arial"/>
              <a:sym typeface="Arial"/>
            </a:endParaRPr>
          </a:p>
        </p:txBody>
      </p:sp>
      <p:sp>
        <p:nvSpPr>
          <p:cNvPr id="203" name="Shape 203"/>
          <p:cNvSpPr txBox="1"/>
          <p:nvPr/>
        </p:nvSpPr>
        <p:spPr>
          <a:xfrm>
            <a:off x="6009662" y="3177977"/>
            <a:ext cx="31432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21</a:t>
            </a:r>
            <a:endParaRPr sz="1950">
              <a:solidFill>
                <a:schemeClr val="dk1"/>
              </a:solidFill>
              <a:latin typeface="Arial"/>
              <a:ea typeface="Arial"/>
              <a:cs typeface="Arial"/>
              <a:sym typeface="Arial"/>
            </a:endParaRPr>
          </a:p>
        </p:txBody>
      </p:sp>
      <p:sp>
        <p:nvSpPr>
          <p:cNvPr id="204" name="Shape 204"/>
          <p:cNvSpPr txBox="1"/>
          <p:nvPr/>
        </p:nvSpPr>
        <p:spPr>
          <a:xfrm>
            <a:off x="7079427" y="3054649"/>
            <a:ext cx="31432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24</a:t>
            </a:r>
            <a:endParaRPr sz="1950">
              <a:solidFill>
                <a:schemeClr val="dk1"/>
              </a:solidFill>
              <a:latin typeface="Arial"/>
              <a:ea typeface="Arial"/>
              <a:cs typeface="Arial"/>
              <a:sym typeface="Arial"/>
            </a:endParaRPr>
          </a:p>
        </p:txBody>
      </p:sp>
      <p:sp>
        <p:nvSpPr>
          <p:cNvPr id="205" name="Shape 205"/>
          <p:cNvSpPr txBox="1"/>
          <p:nvPr/>
        </p:nvSpPr>
        <p:spPr>
          <a:xfrm>
            <a:off x="8149193" y="3013759"/>
            <a:ext cx="31432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25</a:t>
            </a:r>
            <a:endParaRPr sz="1950">
              <a:solidFill>
                <a:schemeClr val="dk1"/>
              </a:solidFill>
              <a:latin typeface="Arial"/>
              <a:ea typeface="Arial"/>
              <a:cs typeface="Arial"/>
              <a:sym typeface="Arial"/>
            </a:endParaRPr>
          </a:p>
        </p:txBody>
      </p:sp>
      <p:sp>
        <p:nvSpPr>
          <p:cNvPr id="206" name="Shape 206"/>
          <p:cNvSpPr txBox="1"/>
          <p:nvPr/>
        </p:nvSpPr>
        <p:spPr>
          <a:xfrm>
            <a:off x="1257742" y="2829081"/>
            <a:ext cx="1692275" cy="1402715"/>
          </a:xfrm>
          <a:prstGeom prst="rect">
            <a:avLst/>
          </a:prstGeom>
          <a:noFill/>
          <a:ln>
            <a:noFill/>
          </a:ln>
        </p:spPr>
        <p:txBody>
          <a:bodyPr anchorCtr="0" anchor="t" bIns="0" lIns="0" spcFirstLastPara="1" rIns="0" wrap="square" tIns="0">
            <a:noAutofit/>
          </a:bodyPr>
          <a:lstStyle/>
          <a:p>
            <a:pPr indent="0" lvl="0" marL="0" marR="5080" rtl="0" algn="r">
              <a:lnSpc>
                <a:spcPct val="100000"/>
              </a:lnSpc>
              <a:spcBef>
                <a:spcPts val="0"/>
              </a:spcBef>
              <a:spcAft>
                <a:spcPts val="0"/>
              </a:spcAft>
              <a:buNone/>
            </a:pPr>
            <a:r>
              <a:rPr lang="en-US" sz="1950">
                <a:solidFill>
                  <a:srgbClr val="FFFFFF"/>
                </a:solidFill>
                <a:latin typeface="Arial"/>
                <a:ea typeface="Arial"/>
                <a:cs typeface="Arial"/>
                <a:sym typeface="Arial"/>
              </a:rPr>
              <a:t>30</a:t>
            </a:r>
            <a:endParaRPr sz="1950">
              <a:solidFill>
                <a:schemeClr val="dk1"/>
              </a:solidFill>
              <a:latin typeface="Arial"/>
              <a:ea typeface="Arial"/>
              <a:cs typeface="Arial"/>
              <a:sym typeface="Arial"/>
            </a:endParaRPr>
          </a:p>
          <a:p>
            <a:pPr indent="0" lvl="0" marL="0" marR="5080" rtl="0" algn="r">
              <a:lnSpc>
                <a:spcPct val="100000"/>
              </a:lnSpc>
              <a:spcBef>
                <a:spcPts val="730"/>
              </a:spcBef>
              <a:spcAft>
                <a:spcPts val="0"/>
              </a:spcAft>
              <a:buNone/>
            </a:pPr>
            <a:r>
              <a:rPr b="1" lang="en-US" sz="1950">
                <a:solidFill>
                  <a:srgbClr val="FFFFFF"/>
                </a:solidFill>
                <a:latin typeface="Arial"/>
                <a:ea typeface="Arial"/>
                <a:cs typeface="Arial"/>
                <a:sym typeface="Arial"/>
              </a:rPr>
              <a:t>Cumulative </a:t>
            </a:r>
            <a:r>
              <a:rPr baseline="30000" lang="en-US" sz="2925">
                <a:solidFill>
                  <a:srgbClr val="FFFFFF"/>
                </a:solidFill>
                <a:latin typeface="Arial"/>
                <a:ea typeface="Arial"/>
                <a:cs typeface="Arial"/>
                <a:sym typeface="Arial"/>
              </a:rPr>
              <a:t>20</a:t>
            </a:r>
            <a:endParaRPr baseline="30000" sz="2925">
              <a:solidFill>
                <a:schemeClr val="dk1"/>
              </a:solidFill>
              <a:latin typeface="Arial"/>
              <a:ea typeface="Arial"/>
              <a:cs typeface="Arial"/>
              <a:sym typeface="Arial"/>
            </a:endParaRPr>
          </a:p>
          <a:p>
            <a:pPr indent="0" lvl="0" marL="0" marR="5080" rtl="0" algn="r">
              <a:lnSpc>
                <a:spcPct val="100000"/>
              </a:lnSpc>
              <a:spcBef>
                <a:spcPts val="250"/>
              </a:spcBef>
              <a:spcAft>
                <a:spcPts val="0"/>
              </a:spcAft>
              <a:buNone/>
            </a:pPr>
            <a:r>
              <a:rPr b="1" lang="en-US" sz="1950">
                <a:solidFill>
                  <a:srgbClr val="FFFFFF"/>
                </a:solidFill>
                <a:latin typeface="Arial"/>
                <a:ea typeface="Arial"/>
                <a:cs typeface="Arial"/>
                <a:sym typeface="Arial"/>
              </a:rPr>
              <a:t>Frequency  </a:t>
            </a:r>
            <a:r>
              <a:rPr baseline="-25000" lang="en-US" sz="2925">
                <a:solidFill>
                  <a:srgbClr val="FFFFFF"/>
                </a:solidFill>
                <a:latin typeface="Arial"/>
                <a:ea typeface="Arial"/>
                <a:cs typeface="Arial"/>
                <a:sym typeface="Arial"/>
              </a:rPr>
              <a:t>10</a:t>
            </a:r>
            <a:endParaRPr baseline="-25000" sz="2925">
              <a:solidFill>
                <a:schemeClr val="dk1"/>
              </a:solidFill>
              <a:latin typeface="Arial"/>
              <a:ea typeface="Arial"/>
              <a:cs typeface="Arial"/>
              <a:sym typeface="Arial"/>
            </a:endParaRPr>
          </a:p>
          <a:p>
            <a:pPr indent="0" lvl="0" marL="0" marR="12065" rtl="0" algn="r">
              <a:lnSpc>
                <a:spcPct val="100000"/>
              </a:lnSpc>
              <a:spcBef>
                <a:spcPts val="894"/>
              </a:spcBef>
              <a:spcAft>
                <a:spcPts val="0"/>
              </a:spcAft>
              <a:buNone/>
            </a:pPr>
            <a:r>
              <a:rPr lang="en-US" sz="1950">
                <a:solidFill>
                  <a:srgbClr val="FFFFFF"/>
                </a:solidFill>
                <a:latin typeface="Arial"/>
                <a:ea typeface="Arial"/>
                <a:cs typeface="Arial"/>
                <a:sym typeface="Arial"/>
              </a:rPr>
              <a:t>0</a:t>
            </a:r>
            <a:endParaRPr sz="1950">
              <a:solidFill>
                <a:schemeClr val="dk1"/>
              </a:solidFill>
              <a:latin typeface="Arial"/>
              <a:ea typeface="Arial"/>
              <a:cs typeface="Arial"/>
              <a:sym typeface="Arial"/>
            </a:endParaRPr>
          </a:p>
        </p:txBody>
      </p:sp>
      <p:sp>
        <p:nvSpPr>
          <p:cNvPr id="207" name="Shape 207"/>
          <p:cNvSpPr txBox="1"/>
          <p:nvPr/>
        </p:nvSpPr>
        <p:spPr>
          <a:xfrm>
            <a:off x="3520221" y="4348731"/>
            <a:ext cx="31432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11</a:t>
            </a:r>
            <a:endParaRPr sz="1950">
              <a:solidFill>
                <a:schemeClr val="dk1"/>
              </a:solidFill>
              <a:latin typeface="Arial"/>
              <a:ea typeface="Arial"/>
              <a:cs typeface="Arial"/>
              <a:sym typeface="Arial"/>
            </a:endParaRPr>
          </a:p>
        </p:txBody>
      </p:sp>
      <p:sp>
        <p:nvSpPr>
          <p:cNvPr id="208" name="Shape 208"/>
          <p:cNvSpPr txBox="1"/>
          <p:nvPr/>
        </p:nvSpPr>
        <p:spPr>
          <a:xfrm>
            <a:off x="4446180" y="4348731"/>
            <a:ext cx="2762885" cy="7251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950">
                <a:solidFill>
                  <a:srgbClr val="FFFFFF"/>
                </a:solidFill>
                <a:latin typeface="Arial"/>
                <a:ea typeface="Arial"/>
                <a:cs typeface="Arial"/>
                <a:sym typeface="Arial"/>
              </a:rPr>
              <a:t>14	17	20</a:t>
            </a:r>
            <a:endParaRPr sz="1950">
              <a:solidFill>
                <a:schemeClr val="dk1"/>
              </a:solidFill>
              <a:latin typeface="Arial"/>
              <a:ea typeface="Arial"/>
              <a:cs typeface="Arial"/>
              <a:sym typeface="Arial"/>
            </a:endParaRPr>
          </a:p>
          <a:p>
            <a:pPr indent="0" lvl="0" marL="0" marR="0" rtl="0" algn="ctr">
              <a:lnSpc>
                <a:spcPct val="100000"/>
              </a:lnSpc>
              <a:spcBef>
                <a:spcPts val="1220"/>
              </a:spcBef>
              <a:spcAft>
                <a:spcPts val="0"/>
              </a:spcAft>
              <a:buNone/>
            </a:pPr>
            <a:r>
              <a:rPr b="1" lang="en-US" sz="1950">
                <a:solidFill>
                  <a:srgbClr val="FFFFFF"/>
                </a:solidFill>
                <a:latin typeface="Arial"/>
                <a:ea typeface="Arial"/>
                <a:cs typeface="Arial"/>
                <a:sym typeface="Arial"/>
              </a:rPr>
              <a:t>Torque(less than value)</a:t>
            </a:r>
            <a:endParaRPr sz="1950">
              <a:solidFill>
                <a:schemeClr val="dk1"/>
              </a:solidFill>
              <a:latin typeface="Arial"/>
              <a:ea typeface="Arial"/>
              <a:cs typeface="Arial"/>
              <a:sym typeface="Arial"/>
            </a:endParaRPr>
          </a:p>
        </p:txBody>
      </p:sp>
      <p:sp>
        <p:nvSpPr>
          <p:cNvPr id="209" name="Shape 209"/>
          <p:cNvSpPr txBox="1"/>
          <p:nvPr/>
        </p:nvSpPr>
        <p:spPr>
          <a:xfrm>
            <a:off x="7819316" y="4348731"/>
            <a:ext cx="314325" cy="2730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950">
                <a:solidFill>
                  <a:srgbClr val="FFFFFF"/>
                </a:solidFill>
                <a:latin typeface="Arial"/>
                <a:ea typeface="Arial"/>
                <a:cs typeface="Arial"/>
                <a:sym typeface="Arial"/>
              </a:rPr>
              <a:t>23</a:t>
            </a:r>
            <a:endParaRPr sz="195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nvSpPr>
        <p:spPr>
          <a:xfrm>
            <a:off x="2371725" y="474308"/>
            <a:ext cx="4399280"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What is Central Tendency?</a:t>
            </a:r>
            <a:endParaRPr sz="2800">
              <a:solidFill>
                <a:schemeClr val="dk1"/>
              </a:solidFill>
              <a:latin typeface="Book Antiqua"/>
              <a:ea typeface="Book Antiqua"/>
              <a:cs typeface="Book Antiqua"/>
              <a:sym typeface="Book Antiqua"/>
            </a:endParaRPr>
          </a:p>
        </p:txBody>
      </p:sp>
      <p:sp>
        <p:nvSpPr>
          <p:cNvPr id="215" name="Shape 215"/>
          <p:cNvSpPr txBox="1"/>
          <p:nvPr/>
        </p:nvSpPr>
        <p:spPr>
          <a:xfrm>
            <a:off x="955039" y="1570716"/>
            <a:ext cx="7429500" cy="1976755"/>
          </a:xfrm>
          <a:prstGeom prst="rect">
            <a:avLst/>
          </a:prstGeom>
          <a:noFill/>
          <a:ln>
            <a:noFill/>
          </a:ln>
        </p:spPr>
        <p:txBody>
          <a:bodyPr anchorCtr="0" anchor="t" bIns="0" lIns="0" spcFirstLastPara="1" rIns="0" wrap="square" tIns="0">
            <a:noAutofit/>
          </a:bodyPr>
          <a:lstStyle/>
          <a:p>
            <a:pPr indent="0" lvl="0" marL="12700" marR="5080" rtl="0" algn="just">
              <a:lnSpc>
                <a:spcPct val="90000"/>
              </a:lnSpc>
              <a:spcBef>
                <a:spcPts val="0"/>
              </a:spcBef>
              <a:spcAft>
                <a:spcPts val="0"/>
              </a:spcAft>
              <a:buNone/>
            </a:pPr>
            <a:r>
              <a:rPr lang="en-US" sz="2400">
                <a:solidFill>
                  <a:schemeClr val="dk1"/>
                </a:solidFill>
                <a:latin typeface="Book Antiqua"/>
                <a:ea typeface="Book Antiqua"/>
                <a:cs typeface="Book Antiqua"/>
                <a:sym typeface="Book Antiqua"/>
              </a:rPr>
              <a:t>Whenever  you  measure  things  of  the  same  kind,  a fairly large number of such measurements will tend to cluster around the middle value. Such a value is called a measure of "Central Tendency". The other terms that are used synonymously are "Measures of Location", or "Statistical Averages".</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2533269" y="702908"/>
            <a:ext cx="499046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Measures of Central Tendency</a:t>
            </a:r>
            <a:endParaRPr sz="2800">
              <a:solidFill>
                <a:schemeClr val="dk1"/>
              </a:solidFill>
              <a:latin typeface="Book Antiqua"/>
              <a:ea typeface="Book Antiqua"/>
              <a:cs typeface="Book Antiqua"/>
              <a:sym typeface="Book Antiqua"/>
            </a:endParaRPr>
          </a:p>
        </p:txBody>
      </p:sp>
      <p:sp>
        <p:nvSpPr>
          <p:cNvPr id="221" name="Shape 221"/>
          <p:cNvSpPr txBox="1"/>
          <p:nvPr/>
        </p:nvSpPr>
        <p:spPr>
          <a:xfrm>
            <a:off x="726440" y="1940794"/>
            <a:ext cx="3894454"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As a manager, You need the</a:t>
            </a:r>
            <a:endParaRPr sz="2400">
              <a:solidFill>
                <a:schemeClr val="dk1"/>
              </a:solidFill>
              <a:latin typeface="Book Antiqua"/>
              <a:ea typeface="Book Antiqua"/>
              <a:cs typeface="Book Antiqua"/>
              <a:sym typeface="Book Antiqua"/>
            </a:endParaRPr>
          </a:p>
        </p:txBody>
      </p:sp>
      <p:sp>
        <p:nvSpPr>
          <p:cNvPr id="222" name="Shape 222"/>
          <p:cNvSpPr txBox="1"/>
          <p:nvPr/>
        </p:nvSpPr>
        <p:spPr>
          <a:xfrm>
            <a:off x="4776596" y="1940794"/>
            <a:ext cx="405828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summary measures of central</a:t>
            </a:r>
            <a:endParaRPr sz="2400">
              <a:solidFill>
                <a:schemeClr val="dk1"/>
              </a:solidFill>
              <a:latin typeface="Book Antiqua"/>
              <a:ea typeface="Book Antiqua"/>
              <a:cs typeface="Book Antiqua"/>
              <a:sym typeface="Book Antiqua"/>
            </a:endParaRPr>
          </a:p>
        </p:txBody>
      </p:sp>
      <p:sp>
        <p:nvSpPr>
          <p:cNvPr id="223" name="Shape 223"/>
          <p:cNvSpPr txBox="1"/>
          <p:nvPr/>
        </p:nvSpPr>
        <p:spPr>
          <a:xfrm>
            <a:off x="726440" y="2269978"/>
            <a:ext cx="1397635" cy="989330"/>
          </a:xfrm>
          <a:prstGeom prst="rect">
            <a:avLst/>
          </a:prstGeom>
          <a:noFill/>
          <a:ln>
            <a:noFill/>
          </a:ln>
        </p:spPr>
        <p:txBody>
          <a:bodyPr anchorCtr="0" anchor="t" bIns="0" lIns="0" spcFirstLastPara="1" rIns="0" wrap="square" tIns="0">
            <a:noAutofit/>
          </a:bodyPr>
          <a:lstStyle/>
          <a:p>
            <a:pPr indent="0" lvl="0" marL="12700" marR="5080" rtl="0" algn="l">
              <a:lnSpc>
                <a:spcPct val="107916"/>
              </a:lnSpc>
              <a:spcBef>
                <a:spcPts val="0"/>
              </a:spcBef>
              <a:spcAft>
                <a:spcPts val="0"/>
              </a:spcAft>
              <a:buNone/>
            </a:pPr>
            <a:r>
              <a:rPr lang="en-US" sz="2400">
                <a:solidFill>
                  <a:schemeClr val="dk1"/>
                </a:solidFill>
                <a:latin typeface="Book Antiqua"/>
                <a:ea typeface="Book Antiqua"/>
                <a:cs typeface="Book Antiqua"/>
                <a:sym typeface="Book Antiqua"/>
              </a:rPr>
              <a:t>tendency functional measures</a:t>
            </a:r>
            <a:endParaRPr sz="2400">
              <a:solidFill>
                <a:schemeClr val="dk1"/>
              </a:solidFill>
              <a:latin typeface="Book Antiqua"/>
              <a:ea typeface="Book Antiqua"/>
              <a:cs typeface="Book Antiqua"/>
              <a:sym typeface="Book Antiqua"/>
            </a:endParaRPr>
          </a:p>
        </p:txBody>
      </p:sp>
      <p:sp>
        <p:nvSpPr>
          <p:cNvPr id="224" name="Shape 224"/>
          <p:cNvSpPr txBox="1"/>
          <p:nvPr/>
        </p:nvSpPr>
        <p:spPr>
          <a:xfrm>
            <a:off x="2268982" y="2269978"/>
            <a:ext cx="316928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to	draw	meaningful</a:t>
            </a:r>
            <a:endParaRPr sz="2400">
              <a:solidFill>
                <a:schemeClr val="dk1"/>
              </a:solidFill>
              <a:latin typeface="Book Antiqua"/>
              <a:ea typeface="Book Antiqua"/>
              <a:cs typeface="Book Antiqua"/>
              <a:sym typeface="Book Antiqua"/>
            </a:endParaRPr>
          </a:p>
        </p:txBody>
      </p:sp>
      <p:sp>
        <p:nvSpPr>
          <p:cNvPr id="225" name="Shape 225"/>
          <p:cNvSpPr txBox="1"/>
          <p:nvPr/>
        </p:nvSpPr>
        <p:spPr>
          <a:xfrm>
            <a:off x="5716904" y="2269978"/>
            <a:ext cx="217360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conclusions	in</a:t>
            </a:r>
            <a:endParaRPr sz="2400">
              <a:solidFill>
                <a:schemeClr val="dk1"/>
              </a:solidFill>
              <a:latin typeface="Book Antiqua"/>
              <a:ea typeface="Book Antiqua"/>
              <a:cs typeface="Book Antiqua"/>
              <a:sym typeface="Book Antiqua"/>
            </a:endParaRPr>
          </a:p>
        </p:txBody>
      </p:sp>
      <p:sp>
        <p:nvSpPr>
          <p:cNvPr id="226" name="Shape 226"/>
          <p:cNvSpPr txBox="1"/>
          <p:nvPr/>
        </p:nvSpPr>
        <p:spPr>
          <a:xfrm>
            <a:off x="7942326" y="2269978"/>
            <a:ext cx="895985" cy="989330"/>
          </a:xfrm>
          <a:prstGeom prst="rect">
            <a:avLst/>
          </a:prstGeom>
          <a:noFill/>
          <a:ln>
            <a:noFill/>
          </a:ln>
        </p:spPr>
        <p:txBody>
          <a:bodyPr anchorCtr="0" anchor="t" bIns="0" lIns="0" spcFirstLastPara="1" rIns="0" wrap="square" tIns="0">
            <a:noAutofit/>
          </a:bodyPr>
          <a:lstStyle/>
          <a:p>
            <a:pPr indent="226695" lvl="0" marL="12700" marR="5080" rtl="0" algn="r">
              <a:lnSpc>
                <a:spcPct val="107916"/>
              </a:lnSpc>
              <a:spcBef>
                <a:spcPts val="0"/>
              </a:spcBef>
              <a:spcAft>
                <a:spcPts val="0"/>
              </a:spcAft>
              <a:buNone/>
            </a:pPr>
            <a:r>
              <a:rPr lang="en-US" sz="2400">
                <a:solidFill>
                  <a:schemeClr val="dk1"/>
                </a:solidFill>
                <a:latin typeface="Book Antiqua"/>
                <a:ea typeface="Book Antiqua"/>
                <a:cs typeface="Book Antiqua"/>
                <a:sym typeface="Book Antiqua"/>
              </a:rPr>
              <a:t>your used </a:t>
            </a:r>
            <a:r>
              <a:rPr b="1" lang="en-US" sz="2400">
                <a:solidFill>
                  <a:srgbClr val="1F487C"/>
                </a:solidFill>
                <a:latin typeface="Book Antiqua"/>
                <a:ea typeface="Book Antiqua"/>
                <a:cs typeface="Book Antiqua"/>
                <a:sym typeface="Book Antiqua"/>
              </a:rPr>
              <a:t>Mean</a:t>
            </a:r>
            <a:r>
              <a:rPr lang="en-US" sz="2400">
                <a:solidFill>
                  <a:schemeClr val="dk1"/>
                </a:solidFill>
                <a:latin typeface="Book Antiqua"/>
                <a:ea typeface="Book Antiqua"/>
                <a:cs typeface="Book Antiqua"/>
                <a:sym typeface="Book Antiqua"/>
              </a:rPr>
              <a:t>,</a:t>
            </a:r>
            <a:endParaRPr sz="2400">
              <a:solidFill>
                <a:schemeClr val="dk1"/>
              </a:solidFill>
              <a:latin typeface="Book Antiqua"/>
              <a:ea typeface="Book Antiqua"/>
              <a:cs typeface="Book Antiqua"/>
              <a:sym typeface="Book Antiqua"/>
            </a:endParaRPr>
          </a:p>
        </p:txBody>
      </p:sp>
      <p:sp>
        <p:nvSpPr>
          <p:cNvPr id="227" name="Shape 227"/>
          <p:cNvSpPr txBox="1"/>
          <p:nvPr/>
        </p:nvSpPr>
        <p:spPr>
          <a:xfrm>
            <a:off x="2348229" y="2598929"/>
            <a:ext cx="597535"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area</a:t>
            </a:r>
            <a:endParaRPr sz="2400">
              <a:solidFill>
                <a:schemeClr val="dk1"/>
              </a:solidFill>
              <a:latin typeface="Book Antiqua"/>
              <a:ea typeface="Book Antiqua"/>
              <a:cs typeface="Book Antiqua"/>
              <a:sym typeface="Book Antiqua"/>
            </a:endParaRPr>
          </a:p>
        </p:txBody>
      </p:sp>
      <p:sp>
        <p:nvSpPr>
          <p:cNvPr id="228" name="Shape 228"/>
          <p:cNvSpPr txBox="1"/>
          <p:nvPr/>
        </p:nvSpPr>
        <p:spPr>
          <a:xfrm>
            <a:off x="3168523" y="2598929"/>
            <a:ext cx="2679700"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of	operation.	The</a:t>
            </a:r>
            <a:endParaRPr sz="2400">
              <a:solidFill>
                <a:schemeClr val="dk1"/>
              </a:solidFill>
              <a:latin typeface="Book Antiqua"/>
              <a:ea typeface="Book Antiqua"/>
              <a:cs typeface="Book Antiqua"/>
              <a:sym typeface="Book Antiqua"/>
            </a:endParaRPr>
          </a:p>
        </p:txBody>
      </p:sp>
      <p:sp>
        <p:nvSpPr>
          <p:cNvPr id="229" name="Shape 229"/>
          <p:cNvSpPr txBox="1"/>
          <p:nvPr/>
        </p:nvSpPr>
        <p:spPr>
          <a:xfrm>
            <a:off x="6070472" y="2598929"/>
            <a:ext cx="1873250"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most	widely</a:t>
            </a:r>
            <a:endParaRPr sz="2400">
              <a:solidFill>
                <a:schemeClr val="dk1"/>
              </a:solidFill>
              <a:latin typeface="Book Antiqua"/>
              <a:ea typeface="Book Antiqua"/>
              <a:cs typeface="Book Antiqua"/>
              <a:sym typeface="Book Antiqua"/>
            </a:endParaRPr>
          </a:p>
        </p:txBody>
      </p:sp>
      <p:sp>
        <p:nvSpPr>
          <p:cNvPr id="230" name="Shape 230"/>
          <p:cNvSpPr txBox="1"/>
          <p:nvPr/>
        </p:nvSpPr>
        <p:spPr>
          <a:xfrm>
            <a:off x="2267457" y="2928600"/>
            <a:ext cx="147764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of	central</a:t>
            </a:r>
            <a:endParaRPr sz="2400">
              <a:solidFill>
                <a:schemeClr val="dk1"/>
              </a:solidFill>
              <a:latin typeface="Book Antiqua"/>
              <a:ea typeface="Book Antiqua"/>
              <a:cs typeface="Book Antiqua"/>
              <a:sym typeface="Book Antiqua"/>
            </a:endParaRPr>
          </a:p>
        </p:txBody>
      </p:sp>
      <p:sp>
        <p:nvSpPr>
          <p:cNvPr id="231" name="Shape 231"/>
          <p:cNvSpPr txBox="1"/>
          <p:nvPr/>
        </p:nvSpPr>
        <p:spPr>
          <a:xfrm>
            <a:off x="3983863" y="2928600"/>
            <a:ext cx="194754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tendency	are</a:t>
            </a:r>
            <a:endParaRPr sz="2400">
              <a:solidFill>
                <a:schemeClr val="dk1"/>
              </a:solidFill>
              <a:latin typeface="Book Antiqua"/>
              <a:ea typeface="Book Antiqua"/>
              <a:cs typeface="Book Antiqua"/>
              <a:sym typeface="Book Antiqua"/>
            </a:endParaRPr>
          </a:p>
        </p:txBody>
      </p:sp>
      <p:sp>
        <p:nvSpPr>
          <p:cNvPr id="232" name="Shape 232"/>
          <p:cNvSpPr txBox="1"/>
          <p:nvPr/>
        </p:nvSpPr>
        <p:spPr>
          <a:xfrm>
            <a:off x="6169533" y="2928600"/>
            <a:ext cx="153289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400">
                <a:solidFill>
                  <a:srgbClr val="1F487C"/>
                </a:solidFill>
                <a:latin typeface="Book Antiqua"/>
                <a:ea typeface="Book Antiqua"/>
                <a:cs typeface="Book Antiqua"/>
                <a:sym typeface="Book Antiqua"/>
              </a:rPr>
              <a:t>Arithmetic</a:t>
            </a:r>
            <a:endParaRPr sz="2400">
              <a:solidFill>
                <a:schemeClr val="dk1"/>
              </a:solidFill>
              <a:latin typeface="Book Antiqua"/>
              <a:ea typeface="Book Antiqua"/>
              <a:cs typeface="Book Antiqua"/>
              <a:sym typeface="Book Antiqua"/>
            </a:endParaRPr>
          </a:p>
        </p:txBody>
      </p:sp>
      <p:sp>
        <p:nvSpPr>
          <p:cNvPr id="233" name="Shape 233"/>
          <p:cNvSpPr txBox="1"/>
          <p:nvPr/>
        </p:nvSpPr>
        <p:spPr>
          <a:xfrm>
            <a:off x="726440" y="3257784"/>
            <a:ext cx="274193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400">
                <a:solidFill>
                  <a:srgbClr val="1F487C"/>
                </a:solidFill>
                <a:latin typeface="Book Antiqua"/>
                <a:ea typeface="Book Antiqua"/>
                <a:cs typeface="Book Antiqua"/>
                <a:sym typeface="Book Antiqua"/>
              </a:rPr>
              <a:t>Median</a:t>
            </a:r>
            <a:r>
              <a:rPr lang="en-US" sz="2400">
                <a:solidFill>
                  <a:schemeClr val="dk1"/>
                </a:solidFill>
                <a:latin typeface="Book Antiqua"/>
                <a:ea typeface="Book Antiqua"/>
                <a:cs typeface="Book Antiqua"/>
                <a:sym typeface="Book Antiqua"/>
              </a:rPr>
              <a:t>, and </a:t>
            </a:r>
            <a:r>
              <a:rPr b="1" lang="en-US" sz="2400">
                <a:solidFill>
                  <a:srgbClr val="1F487C"/>
                </a:solidFill>
                <a:latin typeface="Book Antiqua"/>
                <a:ea typeface="Book Antiqua"/>
                <a:cs typeface="Book Antiqua"/>
                <a:sym typeface="Book Antiqua"/>
              </a:rPr>
              <a:t>Mode</a:t>
            </a:r>
            <a:r>
              <a:rPr lang="en-US" sz="2400">
                <a:solidFill>
                  <a:schemeClr val="dk1"/>
                </a:solidFill>
                <a:latin typeface="Book Antiqua"/>
                <a:ea typeface="Book Antiqua"/>
                <a:cs typeface="Book Antiqua"/>
                <a:sym typeface="Book Antiqua"/>
              </a:rPr>
              <a:t>.</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nvSpPr>
        <p:spPr>
          <a:xfrm>
            <a:off x="878839" y="367862"/>
            <a:ext cx="7728584" cy="2064385"/>
          </a:xfrm>
          <a:prstGeom prst="rect">
            <a:avLst/>
          </a:prstGeom>
          <a:noFill/>
          <a:ln>
            <a:noFill/>
          </a:ln>
        </p:spPr>
        <p:txBody>
          <a:bodyPr anchorCtr="0" anchor="t" bIns="0" lIns="0" spcFirstLastPara="1" rIns="0" wrap="square" tIns="0">
            <a:noAutofit/>
          </a:bodyPr>
          <a:lstStyle/>
          <a:p>
            <a:pPr indent="0" lvl="0" marL="2304415"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Arithmetic Mean</a:t>
            </a:r>
            <a:endParaRPr sz="2800">
              <a:solidFill>
                <a:schemeClr val="dk1"/>
              </a:solidFill>
              <a:latin typeface="Book Antiqua"/>
              <a:ea typeface="Book Antiqua"/>
              <a:cs typeface="Book Antiqua"/>
              <a:sym typeface="Book Antiqua"/>
            </a:endParaRPr>
          </a:p>
          <a:p>
            <a:pPr indent="0" lvl="0" marL="0" marR="0" rtl="0" algn="l">
              <a:lnSpc>
                <a:spcPct val="100000"/>
              </a:lnSpc>
              <a:spcBef>
                <a:spcPts val="21"/>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5080" rtl="0" algn="just">
              <a:lnSpc>
                <a:spcPct val="90000"/>
              </a:lnSpc>
              <a:spcBef>
                <a:spcPts val="0"/>
              </a:spcBef>
              <a:spcAft>
                <a:spcPts val="0"/>
              </a:spcAft>
              <a:buNone/>
            </a:pPr>
            <a:r>
              <a:rPr lang="en-US" sz="2400">
                <a:solidFill>
                  <a:schemeClr val="dk1"/>
                </a:solidFill>
                <a:latin typeface="Book Antiqua"/>
                <a:ea typeface="Book Antiqua"/>
                <a:cs typeface="Book Antiqua"/>
                <a:sym typeface="Book Antiqua"/>
              </a:rPr>
              <a:t>Arithmetic Mean (called mean) is defined as the sum of all observations in a data set divided by the total number of   observations.   For   example,   consider   a   data   set containing the following observations:</a:t>
            </a:r>
            <a:endParaRPr sz="2400">
              <a:solidFill>
                <a:schemeClr val="dk1"/>
              </a:solidFill>
              <a:latin typeface="Book Antiqua"/>
              <a:ea typeface="Book Antiqua"/>
              <a:cs typeface="Book Antiqua"/>
              <a:sym typeface="Book Antiqua"/>
            </a:endParaRPr>
          </a:p>
        </p:txBody>
      </p:sp>
      <p:sp>
        <p:nvSpPr>
          <p:cNvPr id="239" name="Shape 239"/>
          <p:cNvSpPr txBox="1"/>
          <p:nvPr/>
        </p:nvSpPr>
        <p:spPr>
          <a:xfrm>
            <a:off x="878839" y="2906121"/>
            <a:ext cx="469709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In symbolic form mean is given by</a:t>
            </a:r>
            <a:endParaRPr sz="2400">
              <a:solidFill>
                <a:schemeClr val="dk1"/>
              </a:solidFill>
              <a:latin typeface="Book Antiqua"/>
              <a:ea typeface="Book Antiqua"/>
              <a:cs typeface="Book Antiqua"/>
              <a:sym typeface="Book Antiqua"/>
            </a:endParaRPr>
          </a:p>
        </p:txBody>
      </p:sp>
      <p:sp>
        <p:nvSpPr>
          <p:cNvPr id="240" name="Shape 240"/>
          <p:cNvSpPr/>
          <p:nvPr/>
        </p:nvSpPr>
        <p:spPr>
          <a:xfrm>
            <a:off x="5919962" y="3077729"/>
            <a:ext cx="251460" cy="0"/>
          </a:xfrm>
          <a:custGeom>
            <a:pathLst>
              <a:path extrusionOk="0" h="120000" w="120000">
                <a:moveTo>
                  <a:pt x="0" y="0"/>
                </a:moveTo>
                <a:lnTo>
                  <a:pt x="119715" y="0"/>
                </a:lnTo>
              </a:path>
            </a:pathLst>
          </a:custGeom>
          <a:noFill/>
          <a:ln cap="flat" cmpd="sng" w="11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Shape 241"/>
          <p:cNvSpPr/>
          <p:nvPr/>
        </p:nvSpPr>
        <p:spPr>
          <a:xfrm>
            <a:off x="6505316" y="3273129"/>
            <a:ext cx="680085" cy="0"/>
          </a:xfrm>
          <a:custGeom>
            <a:pathLst>
              <a:path extrusionOk="0" h="120000" w="120000">
                <a:moveTo>
                  <a:pt x="0" y="0"/>
                </a:moveTo>
                <a:lnTo>
                  <a:pt x="119979" y="0"/>
                </a:lnTo>
              </a:path>
            </a:pathLst>
          </a:custGeom>
          <a:noFill/>
          <a:ln cap="flat" cmpd="sng" w="11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Shape 242"/>
          <p:cNvSpPr txBox="1"/>
          <p:nvPr/>
        </p:nvSpPr>
        <p:spPr>
          <a:xfrm>
            <a:off x="778044" y="4074571"/>
            <a:ext cx="3415029" cy="36957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2700">
                <a:solidFill>
                  <a:schemeClr val="dk1"/>
                </a:solidFill>
                <a:latin typeface="Times New Roman"/>
                <a:ea typeface="Times New Roman"/>
                <a:cs typeface="Times New Roman"/>
                <a:sym typeface="Times New Roman"/>
              </a:rPr>
              <a:t>X	</a:t>
            </a:r>
            <a:r>
              <a:rPr baseline="30000" lang="en-US" sz="3600">
                <a:solidFill>
                  <a:schemeClr val="dk1"/>
                </a:solidFill>
                <a:latin typeface="Book Antiqua"/>
                <a:ea typeface="Book Antiqua"/>
                <a:cs typeface="Book Antiqua"/>
                <a:sym typeface="Book Antiqua"/>
              </a:rPr>
              <a:t>= Arithmetic Mean</a:t>
            </a:r>
            <a:endParaRPr baseline="30000" sz="3600">
              <a:solidFill>
                <a:schemeClr val="dk1"/>
              </a:solidFill>
              <a:latin typeface="Book Antiqua"/>
              <a:ea typeface="Book Antiqua"/>
              <a:cs typeface="Book Antiqua"/>
              <a:sym typeface="Book Antiqua"/>
            </a:endParaRPr>
          </a:p>
        </p:txBody>
      </p:sp>
      <p:sp>
        <p:nvSpPr>
          <p:cNvPr id="243" name="Shape 243"/>
          <p:cNvSpPr txBox="1"/>
          <p:nvPr/>
        </p:nvSpPr>
        <p:spPr>
          <a:xfrm>
            <a:off x="1602994" y="4918055"/>
            <a:ext cx="575945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 Indicates sum all X values in the data set</a:t>
            </a:r>
            <a:endParaRPr sz="2400">
              <a:solidFill>
                <a:schemeClr val="dk1"/>
              </a:solidFill>
              <a:latin typeface="Book Antiqua"/>
              <a:ea typeface="Book Antiqua"/>
              <a:cs typeface="Book Antiqua"/>
              <a:sym typeface="Book Antiqua"/>
            </a:endParaRPr>
          </a:p>
        </p:txBody>
      </p:sp>
      <p:sp>
        <p:nvSpPr>
          <p:cNvPr id="244" name="Shape 244"/>
          <p:cNvSpPr txBox="1"/>
          <p:nvPr/>
        </p:nvSpPr>
        <p:spPr>
          <a:xfrm>
            <a:off x="1602994" y="5723057"/>
            <a:ext cx="608901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 Total number of observations(Sample Size)</a:t>
            </a:r>
            <a:endParaRPr sz="2400">
              <a:solidFill>
                <a:schemeClr val="dk1"/>
              </a:solidFill>
              <a:latin typeface="Book Antiqua"/>
              <a:ea typeface="Book Antiqua"/>
              <a:cs typeface="Book Antiqua"/>
              <a:sym typeface="Book Antiqua"/>
            </a:endParaRPr>
          </a:p>
        </p:txBody>
      </p:sp>
      <p:sp>
        <p:nvSpPr>
          <p:cNvPr id="245" name="Shape 245"/>
          <p:cNvSpPr txBox="1"/>
          <p:nvPr/>
        </p:nvSpPr>
        <p:spPr>
          <a:xfrm>
            <a:off x="6755907" y="3325186"/>
            <a:ext cx="180975" cy="3124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2250">
                <a:solidFill>
                  <a:schemeClr val="dk1"/>
                </a:solidFill>
                <a:latin typeface="Times New Roman"/>
                <a:ea typeface="Times New Roman"/>
                <a:cs typeface="Times New Roman"/>
                <a:sym typeface="Times New Roman"/>
              </a:rPr>
              <a:t>n</a:t>
            </a:r>
            <a:endParaRPr sz="2250">
              <a:solidFill>
                <a:schemeClr val="dk1"/>
              </a:solidFill>
              <a:latin typeface="Times New Roman"/>
              <a:ea typeface="Times New Roman"/>
              <a:cs typeface="Times New Roman"/>
              <a:sym typeface="Times New Roman"/>
            </a:endParaRPr>
          </a:p>
        </p:txBody>
      </p:sp>
      <p:sp>
        <p:nvSpPr>
          <p:cNvPr id="246" name="Shape 246"/>
          <p:cNvSpPr txBox="1"/>
          <p:nvPr/>
        </p:nvSpPr>
        <p:spPr>
          <a:xfrm>
            <a:off x="5926853" y="2922905"/>
            <a:ext cx="1203960" cy="582295"/>
          </a:xfrm>
          <a:prstGeom prst="rect">
            <a:avLst/>
          </a:prstGeom>
          <a:noFill/>
          <a:ln>
            <a:noFill/>
          </a:ln>
        </p:spPr>
        <p:txBody>
          <a:bodyPr anchorCtr="0" anchor="t" bIns="0" lIns="0" spcFirstLastPara="1" rIns="0" wrap="square" tIns="0">
            <a:noAutofit/>
          </a:bodyPr>
          <a:lstStyle/>
          <a:p>
            <a:pPr indent="0" lvl="0" marL="12700" marR="0" rtl="0" algn="l">
              <a:lnSpc>
                <a:spcPct val="77412"/>
              </a:lnSpc>
              <a:spcBef>
                <a:spcPts val="0"/>
              </a:spcBef>
              <a:spcAft>
                <a:spcPts val="0"/>
              </a:spcAft>
              <a:buNone/>
            </a:pPr>
            <a:r>
              <a:rPr i="1" lang="en-US" sz="2250">
                <a:solidFill>
                  <a:schemeClr val="dk1"/>
                </a:solidFill>
                <a:latin typeface="Times New Roman"/>
                <a:ea typeface="Times New Roman"/>
                <a:cs typeface="Times New Roman"/>
                <a:sym typeface="Times New Roman"/>
              </a:rPr>
              <a:t>X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baseline="30000" lang="en-US" sz="5025">
                <a:solidFill>
                  <a:schemeClr val="dk1"/>
                </a:solidFill>
                <a:latin typeface="Noto Sans Symbols"/>
                <a:ea typeface="Noto Sans Symbols"/>
                <a:cs typeface="Noto Sans Symbols"/>
                <a:sym typeface="Noto Sans Symbols"/>
              </a:rPr>
              <a:t>∑</a:t>
            </a:r>
            <a:r>
              <a:rPr baseline="30000" lang="en-US" sz="5025">
                <a:solidFill>
                  <a:schemeClr val="dk1"/>
                </a:solidFill>
                <a:latin typeface="Times New Roman"/>
                <a:ea typeface="Times New Roman"/>
                <a:cs typeface="Times New Roman"/>
                <a:sym typeface="Times New Roman"/>
              </a:rPr>
              <a:t> </a:t>
            </a:r>
            <a:r>
              <a:rPr baseline="30000" i="1" lang="en-US" sz="3375">
                <a:solidFill>
                  <a:schemeClr val="dk1"/>
                </a:solidFill>
                <a:latin typeface="Times New Roman"/>
                <a:ea typeface="Times New Roman"/>
                <a:cs typeface="Times New Roman"/>
                <a:sym typeface="Times New Roman"/>
              </a:rPr>
              <a:t>X</a:t>
            </a:r>
            <a:endParaRPr baseline="30000" sz="3375">
              <a:solidFill>
                <a:schemeClr val="dk1"/>
              </a:solidFill>
              <a:latin typeface="Times New Roman"/>
              <a:ea typeface="Times New Roman"/>
              <a:cs typeface="Times New Roman"/>
              <a:sym typeface="Times New Roman"/>
            </a:endParaRPr>
          </a:p>
        </p:txBody>
      </p:sp>
      <p:sp>
        <p:nvSpPr>
          <p:cNvPr id="247" name="Shape 247"/>
          <p:cNvSpPr/>
          <p:nvPr/>
        </p:nvSpPr>
        <p:spPr>
          <a:xfrm>
            <a:off x="762122" y="4043090"/>
            <a:ext cx="365125" cy="0"/>
          </a:xfrm>
          <a:custGeom>
            <a:pathLst>
              <a:path extrusionOk="0" h="120000" w="120000">
                <a:moveTo>
                  <a:pt x="0" y="0"/>
                </a:moveTo>
                <a:lnTo>
                  <a:pt x="119999" y="0"/>
                </a:lnTo>
              </a:path>
            </a:pathLst>
          </a:custGeom>
          <a:noFill/>
          <a:ln cap="flat" cmpd="sng" w="14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Shape 248"/>
          <p:cNvSpPr txBox="1"/>
          <p:nvPr/>
        </p:nvSpPr>
        <p:spPr>
          <a:xfrm>
            <a:off x="639005" y="4888885"/>
            <a:ext cx="585470" cy="115824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5175">
                <a:solidFill>
                  <a:schemeClr val="dk1"/>
                </a:solidFill>
                <a:latin typeface="Noto Sans Symbols"/>
                <a:ea typeface="Noto Sans Symbols"/>
                <a:cs typeface="Noto Sans Symbols"/>
                <a:sym typeface="Noto Sans Symbols"/>
              </a:rPr>
              <a:t>∑</a:t>
            </a:r>
            <a:r>
              <a:rPr baseline="-25000" lang="en-US" sz="5175">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X</a:t>
            </a:r>
            <a:endParaRPr sz="2300">
              <a:solidFill>
                <a:schemeClr val="dk1"/>
              </a:solidFill>
              <a:latin typeface="Times New Roman"/>
              <a:ea typeface="Times New Roman"/>
              <a:cs typeface="Times New Roman"/>
              <a:sym typeface="Times New Roman"/>
            </a:endParaRPr>
          </a:p>
          <a:p>
            <a:pPr indent="0" lvl="0" marL="267970" marR="0" rtl="0" algn="l">
              <a:lnSpc>
                <a:spcPct val="100000"/>
              </a:lnSpc>
              <a:spcBef>
                <a:spcPts val="1600"/>
              </a:spcBef>
              <a:spcAft>
                <a:spcPts val="0"/>
              </a:spcAft>
              <a:buNone/>
            </a:pPr>
            <a:r>
              <a:rPr lang="en-US" sz="3600">
                <a:solidFill>
                  <a:schemeClr val="dk1"/>
                </a:solidFill>
                <a:latin typeface="Times New Roman"/>
                <a:ea typeface="Times New Roman"/>
                <a:cs typeface="Times New Roman"/>
                <a:sym typeface="Times New Roman"/>
              </a:rPr>
              <a:t>n</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nvSpPr>
        <p:spPr>
          <a:xfrm>
            <a:off x="1672208" y="253246"/>
            <a:ext cx="5039360"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3200">
                <a:solidFill>
                  <a:schemeClr val="dk1"/>
                </a:solidFill>
                <a:latin typeface="Book Antiqua"/>
                <a:ea typeface="Book Antiqua"/>
                <a:cs typeface="Book Antiqua"/>
                <a:sym typeface="Book Antiqua"/>
              </a:rPr>
              <a:t>Arithmetic Mean -Example</a:t>
            </a:r>
            <a:endParaRPr sz="3200">
              <a:solidFill>
                <a:schemeClr val="dk1"/>
              </a:solidFill>
              <a:latin typeface="Book Antiqua"/>
              <a:ea typeface="Book Antiqua"/>
              <a:cs typeface="Book Antiqua"/>
              <a:sym typeface="Book Antiqua"/>
            </a:endParaRPr>
          </a:p>
        </p:txBody>
      </p:sp>
      <p:sp>
        <p:nvSpPr>
          <p:cNvPr id="254" name="Shape 254"/>
          <p:cNvSpPr txBox="1"/>
          <p:nvPr/>
        </p:nvSpPr>
        <p:spPr>
          <a:xfrm>
            <a:off x="761491" y="1342116"/>
            <a:ext cx="7613650" cy="1793875"/>
          </a:xfrm>
          <a:prstGeom prst="rect">
            <a:avLst/>
          </a:prstGeom>
          <a:noFill/>
          <a:ln>
            <a:noFill/>
          </a:ln>
        </p:spPr>
        <p:txBody>
          <a:bodyPr anchorCtr="0" anchor="t" bIns="0" lIns="0" spcFirstLastPara="1" rIns="0" wrap="square" tIns="0">
            <a:noAutofit/>
          </a:bodyPr>
          <a:lstStyle/>
          <a:p>
            <a:pPr indent="0" lvl="0" marL="12700" marR="0" rtl="0" algn="l">
              <a:lnSpc>
                <a:spcPct val="113958"/>
              </a:lnSpc>
              <a:spcBef>
                <a:spcPts val="0"/>
              </a:spcBef>
              <a:spcAft>
                <a:spcPts val="0"/>
              </a:spcAft>
              <a:buNone/>
            </a:pPr>
            <a:r>
              <a:rPr lang="en-US" sz="2400">
                <a:solidFill>
                  <a:schemeClr val="dk1"/>
                </a:solidFill>
                <a:latin typeface="Book Antiqua"/>
                <a:ea typeface="Book Antiqua"/>
                <a:cs typeface="Book Antiqua"/>
                <a:sym typeface="Book Antiqua"/>
              </a:rPr>
              <a:t>The inner diameter of a particular grade of tire based on</a:t>
            </a:r>
            <a:endParaRPr sz="2400">
              <a:solidFill>
                <a:schemeClr val="dk1"/>
              </a:solidFill>
              <a:latin typeface="Book Antiqua"/>
              <a:ea typeface="Book Antiqua"/>
              <a:cs typeface="Book Antiqua"/>
              <a:sym typeface="Book Antiqua"/>
            </a:endParaRPr>
          </a:p>
          <a:p>
            <a:pPr indent="0" lvl="0" marL="12700" marR="0" rtl="0" algn="l">
              <a:lnSpc>
                <a:spcPct val="108124"/>
              </a:lnSpc>
              <a:spcBef>
                <a:spcPts val="0"/>
              </a:spcBef>
              <a:spcAft>
                <a:spcPts val="0"/>
              </a:spcAft>
              <a:buNone/>
            </a:pPr>
            <a:r>
              <a:rPr lang="en-US" sz="2400">
                <a:solidFill>
                  <a:schemeClr val="dk1"/>
                </a:solidFill>
                <a:latin typeface="Book Antiqua"/>
                <a:ea typeface="Book Antiqua"/>
                <a:cs typeface="Book Antiqua"/>
                <a:sym typeface="Book Antiqua"/>
              </a:rPr>
              <a:t>5	sample	measurements	are	as	follows:	(figures	in</a:t>
            </a:r>
            <a:endParaRPr sz="2400">
              <a:solidFill>
                <a:schemeClr val="dk1"/>
              </a:solidFill>
              <a:latin typeface="Book Antiqua"/>
              <a:ea typeface="Book Antiqua"/>
              <a:cs typeface="Book Antiqua"/>
              <a:sym typeface="Book Antiqua"/>
            </a:endParaRPr>
          </a:p>
          <a:p>
            <a:pPr indent="0" lvl="0" marL="12700" marR="0" rtl="0" algn="l">
              <a:lnSpc>
                <a:spcPct val="113958"/>
              </a:lnSpc>
              <a:spcBef>
                <a:spcPts val="0"/>
              </a:spcBef>
              <a:spcAft>
                <a:spcPts val="0"/>
              </a:spcAft>
              <a:buNone/>
            </a:pPr>
            <a:r>
              <a:rPr lang="en-US" sz="2400">
                <a:solidFill>
                  <a:schemeClr val="dk1"/>
                </a:solidFill>
                <a:latin typeface="Book Antiqua"/>
                <a:ea typeface="Book Antiqua"/>
                <a:cs typeface="Book Antiqua"/>
                <a:sym typeface="Book Antiqua"/>
              </a:rPr>
              <a:t>millimeters)</a:t>
            </a:r>
            <a:endParaRPr sz="2400">
              <a:solidFill>
                <a:schemeClr val="dk1"/>
              </a:solidFill>
              <a:latin typeface="Book Antiqua"/>
              <a:ea typeface="Book Antiqua"/>
              <a:cs typeface="Book Antiqua"/>
              <a:sym typeface="Book Antiqua"/>
            </a:endParaRPr>
          </a:p>
          <a:p>
            <a:pPr indent="0" lvl="0" marL="0" marR="0" rtl="0" algn="l">
              <a:lnSpc>
                <a:spcPct val="100000"/>
              </a:lnSpc>
              <a:spcBef>
                <a:spcPts val="6"/>
              </a:spcBef>
              <a:spcAft>
                <a:spcPts val="0"/>
              </a:spcAft>
              <a:buNone/>
            </a:pPr>
            <a:r>
              <a:t/>
            </a:r>
            <a:endParaRPr sz="3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565, 570, 572, 568, 585</a:t>
            </a:r>
            <a:endParaRPr sz="2400">
              <a:solidFill>
                <a:schemeClr val="dk1"/>
              </a:solidFill>
              <a:latin typeface="Book Antiqua"/>
              <a:ea typeface="Book Antiqua"/>
              <a:cs typeface="Book Antiqua"/>
              <a:sym typeface="Book Antiqua"/>
            </a:endParaRPr>
          </a:p>
        </p:txBody>
      </p:sp>
      <p:sp>
        <p:nvSpPr>
          <p:cNvPr id="255" name="Shape 255"/>
          <p:cNvSpPr txBox="1"/>
          <p:nvPr/>
        </p:nvSpPr>
        <p:spPr>
          <a:xfrm>
            <a:off x="761491" y="3610230"/>
            <a:ext cx="2981325"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Applying the formula</a:t>
            </a:r>
            <a:endParaRPr sz="2400">
              <a:solidFill>
                <a:schemeClr val="dk1"/>
              </a:solidFill>
              <a:latin typeface="Book Antiqua"/>
              <a:ea typeface="Book Antiqua"/>
              <a:cs typeface="Book Antiqua"/>
              <a:sym typeface="Book Antiqua"/>
            </a:endParaRPr>
          </a:p>
        </p:txBody>
      </p:sp>
      <p:sp>
        <p:nvSpPr>
          <p:cNvPr id="256" name="Shape 256"/>
          <p:cNvSpPr txBox="1"/>
          <p:nvPr/>
        </p:nvSpPr>
        <p:spPr>
          <a:xfrm>
            <a:off x="761491" y="4348079"/>
            <a:ext cx="7616190" cy="2056130"/>
          </a:xfrm>
          <a:prstGeom prst="rect">
            <a:avLst/>
          </a:prstGeom>
          <a:noFill/>
          <a:ln>
            <a:noFill/>
          </a:ln>
        </p:spPr>
        <p:txBody>
          <a:bodyPr anchorCtr="0" anchor="t" bIns="0" lIns="0" spcFirstLastPara="1" rIns="0" wrap="square" tIns="0">
            <a:noAutofit/>
          </a:bodyPr>
          <a:lstStyle/>
          <a:p>
            <a:pPr indent="0" lvl="0" marL="762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We get mean = (565+570+572+568+585)/5 =572</a:t>
            </a:r>
            <a:endParaRPr sz="2400">
              <a:solidFill>
                <a:schemeClr val="dk1"/>
              </a:solidFill>
              <a:latin typeface="Book Antiqua"/>
              <a:ea typeface="Book Antiqua"/>
              <a:cs typeface="Book Antiqua"/>
              <a:sym typeface="Book Antiqua"/>
            </a:endParaRPr>
          </a:p>
          <a:p>
            <a:pPr indent="0" lvl="0" marL="0" marR="0" rtl="0" algn="l">
              <a:lnSpc>
                <a:spcPct val="100000"/>
              </a:lnSpc>
              <a:spcBef>
                <a:spcPts val="39"/>
              </a:spcBef>
              <a:spcAft>
                <a:spcPts val="0"/>
              </a:spcAft>
              <a:buNone/>
            </a:pPr>
            <a:r>
              <a:t/>
            </a:r>
            <a:endParaRPr sz="2800">
              <a:solidFill>
                <a:schemeClr val="dk1"/>
              </a:solidFill>
              <a:latin typeface="Times New Roman"/>
              <a:ea typeface="Times New Roman"/>
              <a:cs typeface="Times New Roman"/>
              <a:sym typeface="Times New Roman"/>
            </a:endParaRPr>
          </a:p>
          <a:p>
            <a:pPr indent="0" lvl="0" marL="12700" marR="5080" rtl="0" algn="just">
              <a:lnSpc>
                <a:spcPct val="107916"/>
              </a:lnSpc>
              <a:spcBef>
                <a:spcPts val="0"/>
              </a:spcBef>
              <a:spcAft>
                <a:spcPts val="0"/>
              </a:spcAft>
              <a:buNone/>
            </a:pPr>
            <a:r>
              <a:rPr lang="en-US" sz="2400">
                <a:solidFill>
                  <a:srgbClr val="1F487C"/>
                </a:solidFill>
                <a:latin typeface="Book Antiqua"/>
                <a:ea typeface="Book Antiqua"/>
                <a:cs typeface="Book Antiqua"/>
                <a:sym typeface="Book Antiqua"/>
              </a:rPr>
              <a:t>Caution: Arithmetic Mean is affected by extreme values or fluctuations in sampling. It is not the best average to use  when  the  data  set  contains  extreme  values  (Very high or very low values).</a:t>
            </a:r>
            <a:endParaRPr sz="2400">
              <a:solidFill>
                <a:schemeClr val="dk1"/>
              </a:solidFill>
              <a:latin typeface="Book Antiqua"/>
              <a:ea typeface="Book Antiqua"/>
              <a:cs typeface="Book Antiqua"/>
              <a:sym typeface="Book Antiqua"/>
            </a:endParaRPr>
          </a:p>
        </p:txBody>
      </p:sp>
      <p:sp>
        <p:nvSpPr>
          <p:cNvPr id="257" name="Shape 257"/>
          <p:cNvSpPr/>
          <p:nvPr/>
        </p:nvSpPr>
        <p:spPr>
          <a:xfrm>
            <a:off x="4017247" y="3543535"/>
            <a:ext cx="225425" cy="0"/>
          </a:xfrm>
          <a:custGeom>
            <a:pathLst>
              <a:path extrusionOk="0" h="120000" w="120000">
                <a:moveTo>
                  <a:pt x="0" y="0"/>
                </a:moveTo>
                <a:lnTo>
                  <a:pt x="119921" y="0"/>
                </a:lnTo>
              </a:path>
            </a:pathLst>
          </a:custGeom>
          <a:noFill/>
          <a:ln cap="flat" cmpd="sng" w="12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Shape 258"/>
          <p:cNvSpPr/>
          <p:nvPr/>
        </p:nvSpPr>
        <p:spPr>
          <a:xfrm>
            <a:off x="4591199" y="3745657"/>
            <a:ext cx="672465" cy="0"/>
          </a:xfrm>
          <a:custGeom>
            <a:pathLst>
              <a:path extrusionOk="0" h="120000" w="120000">
                <a:moveTo>
                  <a:pt x="0" y="0"/>
                </a:moveTo>
                <a:lnTo>
                  <a:pt x="119897" y="0"/>
                </a:lnTo>
              </a:path>
            </a:pathLst>
          </a:custGeom>
          <a:noFill/>
          <a:ln cap="flat" cmpd="sng" w="12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Shape 259"/>
          <p:cNvSpPr txBox="1"/>
          <p:nvPr/>
        </p:nvSpPr>
        <p:spPr>
          <a:xfrm>
            <a:off x="4829237" y="3800134"/>
            <a:ext cx="191135" cy="3219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n</a:t>
            </a:r>
            <a:endParaRPr sz="2300">
              <a:solidFill>
                <a:schemeClr val="dk1"/>
              </a:solidFill>
              <a:latin typeface="Times New Roman"/>
              <a:ea typeface="Times New Roman"/>
              <a:cs typeface="Times New Roman"/>
              <a:sym typeface="Times New Roman"/>
            </a:endParaRPr>
          </a:p>
        </p:txBody>
      </p:sp>
      <p:sp>
        <p:nvSpPr>
          <p:cNvPr id="260" name="Shape 260"/>
          <p:cNvSpPr txBox="1"/>
          <p:nvPr/>
        </p:nvSpPr>
        <p:spPr>
          <a:xfrm>
            <a:off x="4598091" y="3200400"/>
            <a:ext cx="659130" cy="4699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525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X</a:t>
            </a:r>
            <a:endParaRPr sz="2300">
              <a:solidFill>
                <a:schemeClr val="dk1"/>
              </a:solidFill>
              <a:latin typeface="Times New Roman"/>
              <a:ea typeface="Times New Roman"/>
              <a:cs typeface="Times New Roman"/>
              <a:sym typeface="Times New Roman"/>
            </a:endParaRPr>
          </a:p>
        </p:txBody>
      </p:sp>
      <p:sp>
        <p:nvSpPr>
          <p:cNvPr id="261" name="Shape 261"/>
          <p:cNvSpPr txBox="1"/>
          <p:nvPr/>
        </p:nvSpPr>
        <p:spPr>
          <a:xfrm>
            <a:off x="3999325" y="3564102"/>
            <a:ext cx="524510"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X </a:t>
            </a:r>
            <a:r>
              <a:rPr lang="en-US" sz="2300">
                <a:solidFill>
                  <a:schemeClr val="dk1"/>
                </a:solidFill>
                <a:latin typeface="Noto Sans Symbols"/>
                <a:ea typeface="Noto Sans Symbols"/>
                <a:cs typeface="Noto Sans Symbols"/>
                <a:sym typeface="Noto Sans Symbols"/>
              </a:rPr>
              <a:t>=</a:t>
            </a:r>
            <a:endParaRPr sz="23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2508757" y="93288"/>
            <a:ext cx="4126484" cy="807719"/>
          </a:xfrm>
          <a:prstGeom prst="rect">
            <a:avLst/>
          </a:prstGeom>
          <a:noFill/>
          <a:ln>
            <a:noFill/>
          </a:ln>
        </p:spPr>
        <p:txBody>
          <a:bodyPr anchorCtr="0" anchor="t" bIns="0" lIns="0" spcFirstLastPara="1" rIns="0" wrap="square" tIns="228600">
            <a:noAutofit/>
          </a:bodyPr>
          <a:lstStyle/>
          <a:p>
            <a:pPr indent="0" lvl="0" marL="1014094"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Median</a:t>
            </a:r>
            <a:endParaRPr/>
          </a:p>
        </p:txBody>
      </p:sp>
      <p:sp>
        <p:nvSpPr>
          <p:cNvPr id="267" name="Shape 267"/>
          <p:cNvSpPr txBox="1"/>
          <p:nvPr/>
        </p:nvSpPr>
        <p:spPr>
          <a:xfrm>
            <a:off x="402742" y="1037316"/>
            <a:ext cx="8510270" cy="2781935"/>
          </a:xfrm>
          <a:prstGeom prst="rect">
            <a:avLst/>
          </a:prstGeom>
          <a:noFill/>
          <a:ln>
            <a:noFill/>
          </a:ln>
        </p:spPr>
        <p:txBody>
          <a:bodyPr anchorCtr="0" anchor="t" bIns="0" lIns="0" spcFirstLastPara="1" rIns="0" wrap="square" tIns="0">
            <a:noAutofit/>
          </a:bodyPr>
          <a:lstStyle/>
          <a:p>
            <a:pPr indent="0" lvl="0" marL="12700" marR="5715" rtl="0" algn="just">
              <a:lnSpc>
                <a:spcPct val="90000"/>
              </a:lnSpc>
              <a:spcBef>
                <a:spcPts val="0"/>
              </a:spcBef>
              <a:spcAft>
                <a:spcPts val="0"/>
              </a:spcAft>
              <a:buNone/>
            </a:pPr>
            <a:r>
              <a:rPr lang="en-US" sz="2400">
                <a:solidFill>
                  <a:schemeClr val="dk1"/>
                </a:solidFill>
                <a:latin typeface="Book Antiqua"/>
                <a:ea typeface="Book Antiqua"/>
                <a:cs typeface="Book Antiqua"/>
                <a:sym typeface="Book Antiqua"/>
              </a:rPr>
              <a:t>Median  is  the  middle  most  observation  when  you  arrange data  in  ascending  order  of  magnitude.  Median  is  such  that 50% of the observations are above the median and 50% of the observations are below the median.</a:t>
            </a:r>
            <a:endParaRPr sz="2400">
              <a:solidFill>
                <a:schemeClr val="dk1"/>
              </a:solidFill>
              <a:latin typeface="Book Antiqua"/>
              <a:ea typeface="Book Antiqua"/>
              <a:cs typeface="Book Antiqua"/>
              <a:sym typeface="Book Antiqua"/>
            </a:endParaRPr>
          </a:p>
          <a:p>
            <a:pPr indent="0" lvl="0" marL="0" marR="0" rtl="0" algn="l">
              <a:lnSpc>
                <a:spcPct val="100000"/>
              </a:lnSpc>
              <a:spcBef>
                <a:spcPts val="46"/>
              </a:spcBef>
              <a:spcAft>
                <a:spcPts val="0"/>
              </a:spcAft>
              <a:buNone/>
            </a:pPr>
            <a:r>
              <a:t/>
            </a:r>
            <a:endParaRPr sz="3250">
              <a:solidFill>
                <a:schemeClr val="dk1"/>
              </a:solidFill>
              <a:latin typeface="Times New Roman"/>
              <a:ea typeface="Times New Roman"/>
              <a:cs typeface="Times New Roman"/>
              <a:sym typeface="Times New Roman"/>
            </a:endParaRPr>
          </a:p>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Median is a very useful measure for ranked data in the context of  consumer  preferences  and  rating.  It  is  not  affected  by extreme values (greater resistance to outliers)</a:t>
            </a:r>
            <a:endParaRPr sz="2400">
              <a:solidFill>
                <a:schemeClr val="dk1"/>
              </a:solidFill>
              <a:latin typeface="Book Antiqua"/>
              <a:ea typeface="Book Antiqua"/>
              <a:cs typeface="Book Antiqua"/>
              <a:sym typeface="Book Antiqua"/>
            </a:endParaRPr>
          </a:p>
        </p:txBody>
      </p:sp>
      <p:sp>
        <p:nvSpPr>
          <p:cNvPr id="268" name="Shape 268"/>
          <p:cNvSpPr txBox="1"/>
          <p:nvPr/>
        </p:nvSpPr>
        <p:spPr>
          <a:xfrm>
            <a:off x="2269998" y="4293215"/>
            <a:ext cx="316293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th value of ranked data</a:t>
            </a:r>
            <a:endParaRPr sz="2400">
              <a:solidFill>
                <a:schemeClr val="dk1"/>
              </a:solidFill>
              <a:latin typeface="Book Antiqua"/>
              <a:ea typeface="Book Antiqua"/>
              <a:cs typeface="Book Antiqua"/>
              <a:sym typeface="Book Antiqua"/>
            </a:endParaRPr>
          </a:p>
        </p:txBody>
      </p:sp>
      <p:sp>
        <p:nvSpPr>
          <p:cNvPr id="269" name="Shape 269"/>
          <p:cNvSpPr txBox="1"/>
          <p:nvPr/>
        </p:nvSpPr>
        <p:spPr>
          <a:xfrm>
            <a:off x="402742" y="5098034"/>
            <a:ext cx="5708015"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n = Number of observations in the sample</a:t>
            </a:r>
            <a:endParaRPr sz="2400">
              <a:solidFill>
                <a:schemeClr val="dk1"/>
              </a:solidFill>
              <a:latin typeface="Book Antiqua"/>
              <a:ea typeface="Book Antiqua"/>
              <a:cs typeface="Book Antiqua"/>
              <a:sym typeface="Book Antiqua"/>
            </a:endParaRPr>
          </a:p>
        </p:txBody>
      </p:sp>
      <p:sp>
        <p:nvSpPr>
          <p:cNvPr id="270" name="Shape 270"/>
          <p:cNvSpPr/>
          <p:nvPr/>
        </p:nvSpPr>
        <p:spPr>
          <a:xfrm>
            <a:off x="1560147" y="4432391"/>
            <a:ext cx="513715" cy="0"/>
          </a:xfrm>
          <a:custGeom>
            <a:pathLst>
              <a:path extrusionOk="0" h="120000" w="120000">
                <a:moveTo>
                  <a:pt x="0" y="0"/>
                </a:moveTo>
                <a:lnTo>
                  <a:pt x="1199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Shape 271"/>
          <p:cNvSpPr txBox="1"/>
          <p:nvPr/>
        </p:nvSpPr>
        <p:spPr>
          <a:xfrm>
            <a:off x="1739535" y="4486612"/>
            <a:ext cx="167005" cy="32067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2</a:t>
            </a:r>
            <a:endParaRPr sz="2300">
              <a:solidFill>
                <a:schemeClr val="dk1"/>
              </a:solidFill>
              <a:latin typeface="Times New Roman"/>
              <a:ea typeface="Times New Roman"/>
              <a:cs typeface="Times New Roman"/>
              <a:sym typeface="Times New Roman"/>
            </a:endParaRPr>
          </a:p>
        </p:txBody>
      </p:sp>
      <p:sp>
        <p:nvSpPr>
          <p:cNvPr id="272" name="Shape 272"/>
          <p:cNvSpPr txBox="1"/>
          <p:nvPr/>
        </p:nvSpPr>
        <p:spPr>
          <a:xfrm>
            <a:off x="409937" y="4064903"/>
            <a:ext cx="1690370" cy="5118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Median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baseline="30000" lang="en-US" sz="3450">
                <a:solidFill>
                  <a:schemeClr val="dk1"/>
                </a:solidFill>
                <a:latin typeface="Times New Roman"/>
                <a:ea typeface="Times New Roman"/>
                <a:cs typeface="Times New Roman"/>
                <a:sym typeface="Times New Roman"/>
              </a:rPr>
              <a:t>n </a:t>
            </a:r>
            <a:r>
              <a:rPr baseline="30000" lang="en-US" sz="3450">
                <a:solidFill>
                  <a:schemeClr val="dk1"/>
                </a:solidFill>
                <a:latin typeface="Noto Sans Symbols"/>
                <a:ea typeface="Noto Sans Symbols"/>
                <a:cs typeface="Noto Sans Symbols"/>
                <a:sym typeface="Noto Sans Symbols"/>
              </a:rPr>
              <a:t>+</a:t>
            </a:r>
            <a:r>
              <a:rPr baseline="30000" lang="en-US" sz="3450">
                <a:solidFill>
                  <a:schemeClr val="dk1"/>
                </a:solidFill>
                <a:latin typeface="Times New Roman"/>
                <a:ea typeface="Times New Roman"/>
                <a:cs typeface="Times New Roman"/>
                <a:sym typeface="Times New Roman"/>
              </a:rPr>
              <a:t>1</a:t>
            </a:r>
            <a:endParaRPr baseline="30000" sz="345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nvSpPr>
        <p:spPr>
          <a:xfrm>
            <a:off x="2766822" y="563208"/>
            <a:ext cx="3078480" cy="3556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Median	- Example</a:t>
            </a:r>
            <a:endParaRPr sz="2800">
              <a:solidFill>
                <a:schemeClr val="dk1"/>
              </a:solidFill>
              <a:latin typeface="Book Antiqua"/>
              <a:ea typeface="Book Antiqua"/>
              <a:cs typeface="Book Antiqua"/>
              <a:sym typeface="Book Antiqua"/>
            </a:endParaRPr>
          </a:p>
        </p:txBody>
      </p:sp>
      <p:sp>
        <p:nvSpPr>
          <p:cNvPr id="278" name="Shape 278"/>
          <p:cNvSpPr txBox="1"/>
          <p:nvPr/>
        </p:nvSpPr>
        <p:spPr>
          <a:xfrm>
            <a:off x="761491" y="1202416"/>
            <a:ext cx="6889115" cy="4732020"/>
          </a:xfrm>
          <a:prstGeom prst="rect">
            <a:avLst/>
          </a:prstGeom>
          <a:noFill/>
          <a:ln>
            <a:noFill/>
          </a:ln>
        </p:spPr>
        <p:txBody>
          <a:bodyPr anchorCtr="0" anchor="t" bIns="0" lIns="0" spcFirstLastPara="1" rIns="0" wrap="square" tIns="0">
            <a:noAutofit/>
          </a:bodyPr>
          <a:lstStyle/>
          <a:p>
            <a:pPr indent="0" lvl="0" marL="12700" marR="5080" rtl="0" algn="l">
              <a:lnSpc>
                <a:spcPct val="110000"/>
              </a:lnSpc>
              <a:spcBef>
                <a:spcPts val="0"/>
              </a:spcBef>
              <a:spcAft>
                <a:spcPts val="0"/>
              </a:spcAft>
              <a:buNone/>
            </a:pPr>
            <a:r>
              <a:rPr lang="en-US" sz="2400">
                <a:solidFill>
                  <a:schemeClr val="dk1"/>
                </a:solidFill>
                <a:latin typeface="Book Antiqua"/>
                <a:ea typeface="Book Antiqua"/>
                <a:cs typeface="Book Antiqua"/>
                <a:sym typeface="Book Antiqua"/>
              </a:rPr>
              <a:t>Marks obtained by 7 students in Computer Science Exam are given below: Compute the median.</a:t>
            </a:r>
            <a:endParaRPr sz="2400">
              <a:solidFill>
                <a:schemeClr val="dk1"/>
              </a:solidFill>
              <a:latin typeface="Book Antiqua"/>
              <a:ea typeface="Book Antiqua"/>
              <a:cs typeface="Book Antiqua"/>
              <a:sym typeface="Book Antiqua"/>
            </a:endParaRPr>
          </a:p>
          <a:p>
            <a:pPr indent="0" lvl="0" marL="0" marR="0" rtl="0" algn="l">
              <a:lnSpc>
                <a:spcPct val="100000"/>
              </a:lnSpc>
              <a:spcBef>
                <a:spcPts val="9"/>
              </a:spcBef>
              <a:spcAft>
                <a:spcPts val="0"/>
              </a:spcAft>
              <a:buNone/>
            </a:pPr>
            <a:r>
              <a:t/>
            </a:r>
            <a:endParaRPr sz="3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45	40	60	80	90	65	55</a:t>
            </a:r>
            <a:endParaRPr sz="2400">
              <a:solidFill>
                <a:schemeClr val="dk1"/>
              </a:solidFill>
              <a:latin typeface="Book Antiqua"/>
              <a:ea typeface="Book Antiqua"/>
              <a:cs typeface="Book Antiqua"/>
              <a:sym typeface="Book Antiqua"/>
            </a:endParaRPr>
          </a:p>
          <a:p>
            <a:pPr indent="0" lvl="0" marL="0" marR="0" rtl="0" algn="l">
              <a:lnSpc>
                <a:spcPct val="100000"/>
              </a:lnSpc>
              <a:spcBef>
                <a:spcPts val="6"/>
              </a:spcBef>
              <a:spcAft>
                <a:spcPts val="0"/>
              </a:spcAft>
              <a:buNone/>
            </a:pPr>
            <a:r>
              <a:t/>
            </a:r>
            <a:endParaRPr sz="3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Arranging the data after ranking gives</a:t>
            </a:r>
            <a:endParaRPr sz="2400">
              <a:solidFill>
                <a:schemeClr val="dk1"/>
              </a:solidFill>
              <a:latin typeface="Book Antiqua"/>
              <a:ea typeface="Book Antiqua"/>
              <a:cs typeface="Book Antiqua"/>
              <a:sym typeface="Book Antiqua"/>
            </a:endParaRPr>
          </a:p>
          <a:p>
            <a:pPr indent="0" lvl="0" marL="0" marR="0" rtl="0" algn="l">
              <a:lnSpc>
                <a:spcPct val="100000"/>
              </a:lnSpc>
              <a:spcBef>
                <a:spcPts val="8"/>
              </a:spcBef>
              <a:spcAft>
                <a:spcPts val="0"/>
              </a:spcAft>
              <a:buNone/>
            </a:pPr>
            <a:r>
              <a:t/>
            </a:r>
            <a:endParaRPr sz="3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90	80	65	60	55	45	40</a:t>
            </a:r>
            <a:endParaRPr sz="2400">
              <a:solidFill>
                <a:schemeClr val="dk1"/>
              </a:solidFill>
              <a:latin typeface="Book Antiqua"/>
              <a:ea typeface="Book Antiqua"/>
              <a:cs typeface="Book Antiqua"/>
              <a:sym typeface="Book Antiqua"/>
            </a:endParaRPr>
          </a:p>
          <a:p>
            <a:pPr indent="0" lvl="0" marL="0" marR="0" rtl="0" algn="l">
              <a:lnSpc>
                <a:spcPct val="100000"/>
              </a:lnSpc>
              <a:spcBef>
                <a:spcPts val="6"/>
              </a:spcBef>
              <a:spcAft>
                <a:spcPts val="0"/>
              </a:spcAft>
              <a:buNone/>
            </a:pPr>
            <a:r>
              <a:t/>
            </a:r>
            <a:endParaRPr sz="3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Median = (n+1)/2 th value in this set = (7+1)/2 th</a:t>
            </a:r>
            <a:endParaRPr sz="2400">
              <a:solidFill>
                <a:schemeClr val="dk1"/>
              </a:solidFill>
              <a:latin typeface="Book Antiqua"/>
              <a:ea typeface="Book Antiqua"/>
              <a:cs typeface="Book Antiqua"/>
              <a:sym typeface="Book Antiqua"/>
            </a:endParaRPr>
          </a:p>
          <a:p>
            <a:pPr indent="0" lvl="0" marL="12700" marR="0" rtl="0" algn="l">
              <a:lnSpc>
                <a:spcPct val="100000"/>
              </a:lnSpc>
              <a:spcBef>
                <a:spcPts val="290"/>
              </a:spcBef>
              <a:spcAft>
                <a:spcPts val="0"/>
              </a:spcAft>
              <a:buNone/>
            </a:pPr>
            <a:r>
              <a:rPr lang="en-US" sz="2400">
                <a:solidFill>
                  <a:schemeClr val="dk1"/>
                </a:solidFill>
                <a:latin typeface="Book Antiqua"/>
                <a:ea typeface="Book Antiqua"/>
                <a:cs typeface="Book Antiqua"/>
                <a:sym typeface="Book Antiqua"/>
              </a:rPr>
              <a:t>observation= 4</a:t>
            </a:r>
            <a:r>
              <a:rPr baseline="30000" lang="en-US" sz="2400">
                <a:solidFill>
                  <a:schemeClr val="dk1"/>
                </a:solidFill>
                <a:latin typeface="Book Antiqua"/>
                <a:ea typeface="Book Antiqua"/>
                <a:cs typeface="Book Antiqua"/>
                <a:sym typeface="Book Antiqua"/>
              </a:rPr>
              <a:t>th </a:t>
            </a:r>
            <a:r>
              <a:rPr lang="en-US" sz="2400">
                <a:solidFill>
                  <a:schemeClr val="dk1"/>
                </a:solidFill>
                <a:latin typeface="Book Antiqua"/>
                <a:ea typeface="Book Antiqua"/>
                <a:cs typeface="Book Antiqua"/>
                <a:sym typeface="Book Antiqua"/>
              </a:rPr>
              <a:t>observation=60</a:t>
            </a:r>
            <a:endParaRPr sz="2400">
              <a:solidFill>
                <a:schemeClr val="dk1"/>
              </a:solidFill>
              <a:latin typeface="Book Antiqua"/>
              <a:ea typeface="Book Antiqua"/>
              <a:cs typeface="Book Antiqua"/>
              <a:sym typeface="Book Antiqua"/>
            </a:endParaRPr>
          </a:p>
          <a:p>
            <a:pPr indent="0" lvl="0" marL="12700" marR="0" rtl="0" algn="l">
              <a:lnSpc>
                <a:spcPct val="100000"/>
              </a:lnSpc>
              <a:spcBef>
                <a:spcPts val="285"/>
              </a:spcBef>
              <a:spcAft>
                <a:spcPts val="0"/>
              </a:spcAft>
              <a:buNone/>
            </a:pPr>
            <a:r>
              <a:rPr lang="en-US" sz="2400">
                <a:solidFill>
                  <a:schemeClr val="dk1"/>
                </a:solidFill>
                <a:latin typeface="Book Antiqua"/>
                <a:ea typeface="Book Antiqua"/>
                <a:cs typeface="Book Antiqua"/>
                <a:sym typeface="Book Antiqua"/>
              </a:rPr>
              <a:t>Hence Median = 60 for this problem.</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2508757" y="93288"/>
            <a:ext cx="4126484" cy="807719"/>
          </a:xfrm>
          <a:prstGeom prst="rect">
            <a:avLst/>
          </a:prstGeom>
          <a:noFill/>
          <a:ln>
            <a:noFill/>
          </a:ln>
        </p:spPr>
        <p:txBody>
          <a:bodyPr anchorCtr="0" anchor="t" bIns="0" lIns="0" spcFirstLastPara="1" rIns="0" wrap="square" tIns="228600">
            <a:noAutofit/>
          </a:bodyPr>
          <a:lstStyle/>
          <a:p>
            <a:pPr indent="0" lvl="0" marL="120904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Mode</a:t>
            </a:r>
            <a:endParaRPr/>
          </a:p>
        </p:txBody>
      </p:sp>
      <p:sp>
        <p:nvSpPr>
          <p:cNvPr id="284" name="Shape 284"/>
          <p:cNvSpPr txBox="1"/>
          <p:nvPr/>
        </p:nvSpPr>
        <p:spPr>
          <a:xfrm>
            <a:off x="900175" y="1265916"/>
            <a:ext cx="7865745" cy="3000821"/>
          </a:xfrm>
          <a:prstGeom prst="rect">
            <a:avLst/>
          </a:prstGeom>
          <a:noFill/>
          <a:ln>
            <a:noFill/>
          </a:ln>
        </p:spPr>
        <p:txBody>
          <a:bodyPr anchorCtr="0" anchor="t" bIns="0" lIns="0" spcFirstLastPara="1" rIns="0" wrap="square" tIns="0">
            <a:noAutofit/>
          </a:bodyPr>
          <a:lstStyle/>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Mode  is  that  value  which  occurs  most  often.  It  has  the maximum   frequency   of   occurrence.   Mode   also   has resistance to outliers.</a:t>
            </a:r>
            <a:endParaRPr/>
          </a:p>
          <a:p>
            <a:pPr indent="0" lvl="0" marL="0" marR="0" rtl="0" algn="l">
              <a:lnSpc>
                <a:spcPct val="100000"/>
              </a:lnSpc>
              <a:spcBef>
                <a:spcPts val="11"/>
              </a:spcBef>
              <a:spcAft>
                <a:spcPts val="0"/>
              </a:spcAft>
              <a:buNone/>
            </a:pPr>
            <a:r>
              <a:t/>
            </a:r>
            <a:endParaRPr sz="3250">
              <a:solidFill>
                <a:schemeClr val="dk1"/>
              </a:solidFill>
              <a:latin typeface="Times New Roman"/>
              <a:ea typeface="Times New Roman"/>
              <a:cs typeface="Times New Roman"/>
              <a:sym typeface="Times New Roman"/>
            </a:endParaRPr>
          </a:p>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Mode is a very useful measure when you want to keep in the  inventory,  the  most  popular  shirt  in  terms  of  collar size during festival season.</a:t>
            </a:r>
            <a:endParaRPr/>
          </a:p>
          <a:p>
            <a:pPr indent="0" lvl="0" marL="0" marR="0" rtl="0" algn="l">
              <a:lnSpc>
                <a:spcPct val="100000"/>
              </a:lnSpc>
              <a:spcBef>
                <a:spcPts val="10"/>
              </a:spcBef>
              <a:spcAft>
                <a:spcPts val="0"/>
              </a:spcAft>
              <a:buNone/>
            </a:pPr>
            <a:r>
              <a:t/>
            </a:r>
            <a:endParaRPr sz="325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2508757" y="93288"/>
            <a:ext cx="4126484" cy="807719"/>
          </a:xfrm>
          <a:prstGeom prst="rect">
            <a:avLst/>
          </a:prstGeom>
          <a:noFill/>
          <a:ln>
            <a:noFill/>
          </a:ln>
        </p:spPr>
        <p:txBody>
          <a:bodyPr anchorCtr="0" anchor="t" bIns="0" lIns="0" spcFirstLastPara="1" rIns="0" wrap="square" tIns="228600">
            <a:noAutofit/>
          </a:bodyPr>
          <a:lstStyle/>
          <a:p>
            <a:pPr indent="0" lvl="0" marL="1203325"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Mode -Example</a:t>
            </a:r>
            <a:endParaRPr/>
          </a:p>
        </p:txBody>
      </p:sp>
      <p:sp>
        <p:nvSpPr>
          <p:cNvPr id="290" name="Shape 290"/>
          <p:cNvSpPr txBox="1"/>
          <p:nvPr/>
        </p:nvSpPr>
        <p:spPr>
          <a:xfrm>
            <a:off x="459740" y="1951483"/>
            <a:ext cx="8376920" cy="660400"/>
          </a:xfrm>
          <a:prstGeom prst="rect">
            <a:avLst/>
          </a:prstGeom>
          <a:noFill/>
          <a:ln>
            <a:noFill/>
          </a:ln>
        </p:spPr>
        <p:txBody>
          <a:bodyPr anchorCtr="0" anchor="t" bIns="0" lIns="0" spcFirstLastPara="1" rIns="0" wrap="square" tIns="0">
            <a:noAutofit/>
          </a:bodyPr>
          <a:lstStyle/>
          <a:p>
            <a:pPr indent="0" lvl="0" marL="12700" marR="0" rtl="0" algn="l">
              <a:lnSpc>
                <a:spcPct val="114166"/>
              </a:lnSpc>
              <a:spcBef>
                <a:spcPts val="0"/>
              </a:spcBef>
              <a:spcAft>
                <a:spcPts val="0"/>
              </a:spcAft>
              <a:buNone/>
            </a:pPr>
            <a:r>
              <a:rPr lang="en-US" sz="2400">
                <a:solidFill>
                  <a:schemeClr val="dk1"/>
                </a:solidFill>
                <a:latin typeface="Book Antiqua"/>
                <a:ea typeface="Book Antiqua"/>
                <a:cs typeface="Book Antiqua"/>
                <a:sym typeface="Book Antiqua"/>
              </a:rPr>
              <a:t>The  life  in  number  of  hours  of  10  flashlight  batteries  are  as</a:t>
            </a:r>
            <a:endParaRPr sz="2400">
              <a:solidFill>
                <a:schemeClr val="dk1"/>
              </a:solidFill>
              <a:latin typeface="Book Antiqua"/>
              <a:ea typeface="Book Antiqua"/>
              <a:cs typeface="Book Antiqua"/>
              <a:sym typeface="Book Antiqua"/>
            </a:endParaRPr>
          </a:p>
          <a:p>
            <a:pPr indent="0" lvl="0" marL="12700" marR="0" rtl="0" algn="l">
              <a:lnSpc>
                <a:spcPct val="114166"/>
              </a:lnSpc>
              <a:spcBef>
                <a:spcPts val="0"/>
              </a:spcBef>
              <a:spcAft>
                <a:spcPts val="0"/>
              </a:spcAft>
              <a:buNone/>
            </a:pPr>
            <a:r>
              <a:rPr lang="en-US" sz="2400">
                <a:solidFill>
                  <a:schemeClr val="dk1"/>
                </a:solidFill>
                <a:latin typeface="Book Antiqua"/>
                <a:ea typeface="Book Antiqua"/>
                <a:cs typeface="Book Antiqua"/>
                <a:sym typeface="Book Antiqua"/>
              </a:rPr>
              <a:t>follows: Find the mode.</a:t>
            </a:r>
            <a:endParaRPr sz="2400">
              <a:solidFill>
                <a:schemeClr val="dk1"/>
              </a:solidFill>
              <a:latin typeface="Book Antiqua"/>
              <a:ea typeface="Book Antiqua"/>
              <a:cs typeface="Book Antiqua"/>
              <a:sym typeface="Book Antiqua"/>
            </a:endParaRPr>
          </a:p>
        </p:txBody>
      </p:sp>
      <p:sp>
        <p:nvSpPr>
          <p:cNvPr id="291" name="Shape 291"/>
          <p:cNvSpPr txBox="1"/>
          <p:nvPr/>
        </p:nvSpPr>
        <p:spPr>
          <a:xfrm>
            <a:off x="459740" y="3890879"/>
            <a:ext cx="547306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340 occurs five times. Hence, mode=340.</a:t>
            </a:r>
            <a:endParaRPr sz="2400">
              <a:solidFill>
                <a:schemeClr val="dk1"/>
              </a:solidFill>
              <a:latin typeface="Book Antiqua"/>
              <a:ea typeface="Book Antiqua"/>
              <a:cs typeface="Book Antiqua"/>
              <a:sym typeface="Book Antiqua"/>
            </a:endParaRPr>
          </a:p>
        </p:txBody>
      </p:sp>
      <p:graphicFrame>
        <p:nvGraphicFramePr>
          <p:cNvPr id="292" name="Shape 292"/>
          <p:cNvGraphicFramePr/>
          <p:nvPr/>
        </p:nvGraphicFramePr>
        <p:xfrm>
          <a:off x="437515" y="2632817"/>
          <a:ext cx="3000000" cy="3000000"/>
        </p:xfrm>
        <a:graphic>
          <a:graphicData uri="http://schemas.openxmlformats.org/drawingml/2006/table">
            <a:tbl>
              <a:tblPr bandRow="1" firstRow="1">
                <a:noFill/>
                <a:tableStyleId>{9D67A099-6183-4D99-B158-78C86EAD513A}</a:tableStyleId>
              </a:tblPr>
              <a:tblGrid>
                <a:gridCol w="720850"/>
                <a:gridCol w="914525"/>
                <a:gridCol w="914600"/>
                <a:gridCol w="914600"/>
                <a:gridCol w="914525"/>
                <a:gridCol w="914525"/>
                <a:gridCol w="914600"/>
                <a:gridCol w="720925"/>
              </a:tblGrid>
              <a:tr h="417075">
                <a:tc>
                  <a:txBody>
                    <a:bodyPr>
                      <a:noAutofit/>
                    </a:bodyPr>
                    <a:lstStyle/>
                    <a:p>
                      <a:pPr indent="0" lvl="0" marL="34925" marR="0" rtl="0" algn="l">
                        <a:lnSpc>
                          <a:spcPct val="100000"/>
                        </a:lnSpc>
                        <a:spcBef>
                          <a:spcPts val="0"/>
                        </a:spcBef>
                        <a:spcAft>
                          <a:spcPts val="0"/>
                        </a:spcAft>
                        <a:buNone/>
                      </a:pPr>
                      <a:r>
                        <a:rPr lang="en-US" sz="2400">
                          <a:latin typeface="Book Antiqua"/>
                          <a:ea typeface="Book Antiqua"/>
                          <a:cs typeface="Book Antiqua"/>
                          <a:sym typeface="Book Antiqua"/>
                        </a:rPr>
                        <a:t>340</a:t>
                      </a:r>
                      <a:endParaRPr sz="2400">
                        <a:latin typeface="Book Antiqua"/>
                        <a:ea typeface="Book Antiqua"/>
                        <a:cs typeface="Book Antiqua"/>
                        <a:sym typeface="Book Antiqua"/>
                      </a:endParaRPr>
                    </a:p>
                  </a:txBody>
                  <a:tcPr marT="0" marB="0" marR="0" marL="0"/>
                </a:tc>
                <a:tc>
                  <a:txBody>
                    <a:bodyPr>
                      <a:noAutofit/>
                    </a:bodyPr>
                    <a:lstStyle/>
                    <a:p>
                      <a:pPr indent="0" lvl="0" marL="228600" marR="0" rtl="0" algn="l">
                        <a:lnSpc>
                          <a:spcPct val="100000"/>
                        </a:lnSpc>
                        <a:spcBef>
                          <a:spcPts val="0"/>
                        </a:spcBef>
                        <a:spcAft>
                          <a:spcPts val="0"/>
                        </a:spcAft>
                        <a:buNone/>
                      </a:pPr>
                      <a:r>
                        <a:rPr lang="en-US" sz="2400">
                          <a:latin typeface="Book Antiqua"/>
                          <a:ea typeface="Book Antiqua"/>
                          <a:cs typeface="Book Antiqua"/>
                          <a:sym typeface="Book Antiqua"/>
                        </a:rPr>
                        <a:t>350</a:t>
                      </a:r>
                      <a:endParaRPr sz="2400">
                        <a:latin typeface="Book Antiqua"/>
                        <a:ea typeface="Book Antiqua"/>
                        <a:cs typeface="Book Antiqua"/>
                        <a:sym typeface="Book Antiqua"/>
                      </a:endParaRPr>
                    </a:p>
                  </a:txBody>
                  <a:tcPr marT="0" marB="0" marR="0" marL="0"/>
                </a:tc>
                <a:tc>
                  <a:txBody>
                    <a:bodyPr>
                      <a:noAutofit/>
                    </a:bodyPr>
                    <a:lstStyle/>
                    <a:p>
                      <a:pPr indent="0" lvl="0" marL="227965" marR="0" rtl="0" algn="l">
                        <a:lnSpc>
                          <a:spcPct val="100000"/>
                        </a:lnSpc>
                        <a:spcBef>
                          <a:spcPts val="0"/>
                        </a:spcBef>
                        <a:spcAft>
                          <a:spcPts val="0"/>
                        </a:spcAft>
                        <a:buNone/>
                      </a:pPr>
                      <a:r>
                        <a:rPr lang="en-US" sz="2400">
                          <a:latin typeface="Book Antiqua"/>
                          <a:ea typeface="Book Antiqua"/>
                          <a:cs typeface="Book Antiqua"/>
                          <a:sym typeface="Book Antiqua"/>
                        </a:rPr>
                        <a:t>340</a:t>
                      </a:r>
                      <a:endParaRPr sz="2400">
                        <a:latin typeface="Book Antiqua"/>
                        <a:ea typeface="Book Antiqua"/>
                        <a:cs typeface="Book Antiqua"/>
                        <a:sym typeface="Book Antiqua"/>
                      </a:endParaRPr>
                    </a:p>
                  </a:txBody>
                  <a:tcPr marT="0" marB="0" marR="0" marL="0"/>
                </a:tc>
                <a:tc>
                  <a:txBody>
                    <a:bodyPr>
                      <a:noAutofit/>
                    </a:bodyPr>
                    <a:lstStyle/>
                    <a:p>
                      <a:pPr indent="0" lvl="0" marL="228600" marR="0" rtl="0" algn="l">
                        <a:lnSpc>
                          <a:spcPct val="100000"/>
                        </a:lnSpc>
                        <a:spcBef>
                          <a:spcPts val="0"/>
                        </a:spcBef>
                        <a:spcAft>
                          <a:spcPts val="0"/>
                        </a:spcAft>
                        <a:buNone/>
                      </a:pPr>
                      <a:r>
                        <a:rPr lang="en-US" sz="2400">
                          <a:latin typeface="Book Antiqua"/>
                          <a:ea typeface="Book Antiqua"/>
                          <a:cs typeface="Book Antiqua"/>
                          <a:sym typeface="Book Antiqua"/>
                        </a:rPr>
                        <a:t>340</a:t>
                      </a:r>
                      <a:endParaRPr sz="2400">
                        <a:latin typeface="Book Antiqua"/>
                        <a:ea typeface="Book Antiqua"/>
                        <a:cs typeface="Book Antiqua"/>
                        <a:sym typeface="Book Antiqua"/>
                      </a:endParaRPr>
                    </a:p>
                  </a:txBody>
                  <a:tcPr marT="0" marB="0" marR="0" marL="0"/>
                </a:tc>
                <a:tc>
                  <a:txBody>
                    <a:bodyPr>
                      <a:noAutofit/>
                    </a:bodyPr>
                    <a:lstStyle/>
                    <a:p>
                      <a:pPr indent="0" lvl="0" marL="227965" marR="0" rtl="0" algn="l">
                        <a:lnSpc>
                          <a:spcPct val="100000"/>
                        </a:lnSpc>
                        <a:spcBef>
                          <a:spcPts val="0"/>
                        </a:spcBef>
                        <a:spcAft>
                          <a:spcPts val="0"/>
                        </a:spcAft>
                        <a:buNone/>
                      </a:pPr>
                      <a:r>
                        <a:rPr lang="en-US" sz="2400">
                          <a:latin typeface="Book Antiqua"/>
                          <a:ea typeface="Book Antiqua"/>
                          <a:cs typeface="Book Antiqua"/>
                          <a:sym typeface="Book Antiqua"/>
                        </a:rPr>
                        <a:t>320</a:t>
                      </a:r>
                      <a:endParaRPr sz="2400">
                        <a:latin typeface="Book Antiqua"/>
                        <a:ea typeface="Book Antiqua"/>
                        <a:cs typeface="Book Antiqua"/>
                        <a:sym typeface="Book Antiqua"/>
                      </a:endParaRPr>
                    </a:p>
                  </a:txBody>
                  <a:tcPr marT="0" marB="0" marR="0" marL="0"/>
                </a:tc>
                <a:tc>
                  <a:txBody>
                    <a:bodyPr>
                      <a:noAutofit/>
                    </a:bodyPr>
                    <a:lstStyle/>
                    <a:p>
                      <a:pPr indent="0" lvl="0" marL="228600" marR="0" rtl="0" algn="l">
                        <a:lnSpc>
                          <a:spcPct val="100000"/>
                        </a:lnSpc>
                        <a:spcBef>
                          <a:spcPts val="0"/>
                        </a:spcBef>
                        <a:spcAft>
                          <a:spcPts val="0"/>
                        </a:spcAft>
                        <a:buNone/>
                      </a:pPr>
                      <a:r>
                        <a:rPr lang="en-US" sz="2400">
                          <a:latin typeface="Book Antiqua"/>
                          <a:ea typeface="Book Antiqua"/>
                          <a:cs typeface="Book Antiqua"/>
                          <a:sym typeface="Book Antiqua"/>
                        </a:rPr>
                        <a:t>340</a:t>
                      </a:r>
                      <a:endParaRPr sz="2400">
                        <a:latin typeface="Book Antiqua"/>
                        <a:ea typeface="Book Antiqua"/>
                        <a:cs typeface="Book Antiqua"/>
                        <a:sym typeface="Book Antiqua"/>
                      </a:endParaRPr>
                    </a:p>
                  </a:txBody>
                  <a:tcPr marT="0" marB="0" marR="0" marL="0"/>
                </a:tc>
                <a:tc>
                  <a:txBody>
                    <a:bodyPr>
                      <a:noAutofit/>
                    </a:bodyPr>
                    <a:lstStyle/>
                    <a:p>
                      <a:pPr indent="0" lvl="0" marL="227965" marR="0" rtl="0" algn="l">
                        <a:lnSpc>
                          <a:spcPct val="100000"/>
                        </a:lnSpc>
                        <a:spcBef>
                          <a:spcPts val="0"/>
                        </a:spcBef>
                        <a:spcAft>
                          <a:spcPts val="0"/>
                        </a:spcAft>
                        <a:buNone/>
                      </a:pPr>
                      <a:r>
                        <a:rPr lang="en-US" sz="2400">
                          <a:latin typeface="Book Antiqua"/>
                          <a:ea typeface="Book Antiqua"/>
                          <a:cs typeface="Book Antiqua"/>
                          <a:sym typeface="Book Antiqua"/>
                        </a:rPr>
                        <a:t>330</a:t>
                      </a:r>
                      <a:endParaRPr sz="2400">
                        <a:latin typeface="Book Antiqua"/>
                        <a:ea typeface="Book Antiqua"/>
                        <a:cs typeface="Book Antiqua"/>
                        <a:sym typeface="Book Antiqua"/>
                      </a:endParaRPr>
                    </a:p>
                  </a:txBody>
                  <a:tcPr marT="0" marB="0" marR="0" marL="0"/>
                </a:tc>
                <a:tc>
                  <a:txBody>
                    <a:bodyPr>
                      <a:noAutofit/>
                    </a:bodyPr>
                    <a:lstStyle/>
                    <a:p>
                      <a:pPr indent="0" lvl="0" marL="228600" marR="0" rtl="0" algn="l">
                        <a:lnSpc>
                          <a:spcPct val="100000"/>
                        </a:lnSpc>
                        <a:spcBef>
                          <a:spcPts val="0"/>
                        </a:spcBef>
                        <a:spcAft>
                          <a:spcPts val="0"/>
                        </a:spcAft>
                        <a:buNone/>
                      </a:pPr>
                      <a:r>
                        <a:rPr lang="en-US" sz="2400">
                          <a:latin typeface="Book Antiqua"/>
                          <a:ea typeface="Book Antiqua"/>
                          <a:cs typeface="Book Antiqua"/>
                          <a:sym typeface="Book Antiqua"/>
                        </a:rPr>
                        <a:t>330</a:t>
                      </a:r>
                      <a:endParaRPr sz="2400">
                        <a:latin typeface="Book Antiqua"/>
                        <a:ea typeface="Book Antiqua"/>
                        <a:cs typeface="Book Antiqua"/>
                        <a:sym typeface="Book Antiqua"/>
                      </a:endParaRPr>
                    </a:p>
                  </a:txBody>
                  <a:tcPr marT="0" marB="0" marR="0" marL="0"/>
                </a:tc>
              </a:tr>
              <a:tr h="417075">
                <a:tc>
                  <a:txBody>
                    <a:bodyPr>
                      <a:noAutofit/>
                    </a:bodyPr>
                    <a:lstStyle/>
                    <a:p>
                      <a:pPr indent="0" lvl="0" marL="34925" marR="0" rtl="0" algn="l">
                        <a:lnSpc>
                          <a:spcPct val="100000"/>
                        </a:lnSpc>
                        <a:spcBef>
                          <a:spcPts val="0"/>
                        </a:spcBef>
                        <a:spcAft>
                          <a:spcPts val="0"/>
                        </a:spcAft>
                        <a:buNone/>
                      </a:pPr>
                      <a:r>
                        <a:rPr lang="en-US" sz="2400">
                          <a:latin typeface="Book Antiqua"/>
                          <a:ea typeface="Book Antiqua"/>
                          <a:cs typeface="Book Antiqua"/>
                          <a:sym typeface="Book Antiqua"/>
                        </a:rPr>
                        <a:t>340</a:t>
                      </a:r>
                      <a:endParaRPr sz="2400">
                        <a:latin typeface="Book Antiqua"/>
                        <a:ea typeface="Book Antiqua"/>
                        <a:cs typeface="Book Antiqua"/>
                        <a:sym typeface="Book Antiqua"/>
                      </a:endParaRPr>
                    </a:p>
                  </a:txBody>
                  <a:tcPr marT="0" marB="0" marR="0" marL="0"/>
                </a:tc>
                <a:tc>
                  <a:txBody>
                    <a:bodyPr>
                      <a:noAutofit/>
                    </a:bodyPr>
                    <a:lstStyle/>
                    <a:p>
                      <a:pPr indent="0" lvl="0" marL="228600" marR="0" rtl="0" algn="l">
                        <a:lnSpc>
                          <a:spcPct val="100000"/>
                        </a:lnSpc>
                        <a:spcBef>
                          <a:spcPts val="0"/>
                        </a:spcBef>
                        <a:spcAft>
                          <a:spcPts val="0"/>
                        </a:spcAft>
                        <a:buNone/>
                      </a:pPr>
                      <a:r>
                        <a:rPr lang="en-US" sz="2400">
                          <a:latin typeface="Book Antiqua"/>
                          <a:ea typeface="Book Antiqua"/>
                          <a:cs typeface="Book Antiqua"/>
                          <a:sym typeface="Book Antiqua"/>
                        </a:rPr>
                        <a:t>350</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c>
                  <a:txBody>
                    <a:bodyPr>
                      <a:noAutofit/>
                    </a:bodyPr>
                    <a:lstStyle/>
                    <a:p>
                      <a:pPr indent="0" lvl="0" marL="0" marR="0" rtl="0" algn="l">
                        <a:spcBef>
                          <a:spcPts val="0"/>
                        </a:spcBef>
                        <a:spcAft>
                          <a:spcPts val="0"/>
                        </a:spcAft>
                        <a:buNone/>
                      </a:pPr>
                      <a:r>
                        <a:t/>
                      </a:r>
                      <a:endParaRPr sz="2400">
                        <a:latin typeface="Book Antiqua"/>
                        <a:ea typeface="Book Antiqua"/>
                        <a:cs typeface="Book Antiqua"/>
                        <a:sym typeface="Book Antiqua"/>
                      </a:endParaRPr>
                    </a:p>
                  </a:txBody>
                  <a:tcPr marT="0" marB="0" marR="0" marL="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0" y="0"/>
            <a:ext cx="9144000" cy="114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   </a:t>
            </a:r>
            <a:endParaRPr>
              <a:solidFill>
                <a:srgbClr val="000000"/>
              </a:solidFill>
            </a:endParaRPr>
          </a:p>
          <a:p>
            <a:pPr indent="0" lvl="0" marL="0">
              <a:spcBef>
                <a:spcPts val="0"/>
              </a:spcBef>
              <a:spcAft>
                <a:spcPts val="0"/>
              </a:spcAft>
              <a:buNone/>
            </a:pPr>
            <a:r>
              <a:rPr lang="en-US">
                <a:solidFill>
                  <a:srgbClr val="000000"/>
                </a:solidFill>
              </a:rPr>
              <a:t>    Outline </a:t>
            </a:r>
            <a:endParaRPr>
              <a:solidFill>
                <a:srgbClr val="000000"/>
              </a:solidFill>
            </a:endParaRPr>
          </a:p>
          <a:p>
            <a:pPr indent="0" lvl="0" marL="0">
              <a:spcBef>
                <a:spcPts val="0"/>
              </a:spcBef>
              <a:spcAft>
                <a:spcPts val="0"/>
              </a:spcAft>
              <a:buNone/>
            </a:pPr>
            <a:r>
              <a:rPr lang="en-US">
                <a:solidFill>
                  <a:srgbClr val="000000"/>
                </a:solidFill>
              </a:rPr>
              <a:t>   </a:t>
            </a:r>
            <a:endParaRPr>
              <a:solidFill>
                <a:srgbClr val="000000"/>
              </a:solidFill>
            </a:endParaRPr>
          </a:p>
        </p:txBody>
      </p:sp>
      <p:sp>
        <p:nvSpPr>
          <p:cNvPr id="62" name="Shape 62"/>
          <p:cNvSpPr txBox="1"/>
          <p:nvPr>
            <p:ph idx="1" type="body"/>
          </p:nvPr>
        </p:nvSpPr>
        <p:spPr>
          <a:xfrm>
            <a:off x="457200" y="1371598"/>
            <a:ext cx="8229600" cy="520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b="1" lang="en-US" sz="2400"/>
              <a:t>Raw Data</a:t>
            </a:r>
            <a:endParaRPr b="1" sz="2400"/>
          </a:p>
          <a:p>
            <a:pPr indent="-381000" lvl="0" marL="457200" rtl="0">
              <a:spcBef>
                <a:spcPts val="0"/>
              </a:spcBef>
              <a:spcAft>
                <a:spcPts val="0"/>
              </a:spcAft>
              <a:buSzPts val="2400"/>
              <a:buAutoNum type="arabicPeriod"/>
            </a:pPr>
            <a:r>
              <a:rPr b="1" lang="en-US" sz="2400"/>
              <a:t>Frequency Distribution - Histograms</a:t>
            </a:r>
            <a:endParaRPr b="1" sz="2400"/>
          </a:p>
          <a:p>
            <a:pPr indent="-381000" lvl="0" marL="457200" rtl="0">
              <a:spcBef>
                <a:spcPts val="0"/>
              </a:spcBef>
              <a:spcAft>
                <a:spcPts val="0"/>
              </a:spcAft>
              <a:buSzPts val="2400"/>
              <a:buAutoNum type="arabicPeriod"/>
            </a:pPr>
            <a:r>
              <a:rPr b="1" lang="en-US" sz="2400"/>
              <a:t>Cumulative Frequency Distribution</a:t>
            </a:r>
            <a:endParaRPr b="1" sz="2400"/>
          </a:p>
          <a:p>
            <a:pPr indent="-381000" lvl="0" marL="457200" rtl="0">
              <a:spcBef>
                <a:spcPts val="0"/>
              </a:spcBef>
              <a:spcAft>
                <a:spcPts val="0"/>
              </a:spcAft>
              <a:buSzPts val="2400"/>
              <a:buAutoNum type="arabicPeriod"/>
            </a:pPr>
            <a:r>
              <a:rPr b="1" lang="en-US" sz="2400"/>
              <a:t>Measures of Central Tendency</a:t>
            </a:r>
            <a:endParaRPr b="1" sz="2400"/>
          </a:p>
          <a:p>
            <a:pPr indent="-381000" lvl="0" marL="457200" rtl="0">
              <a:spcBef>
                <a:spcPts val="0"/>
              </a:spcBef>
              <a:spcAft>
                <a:spcPts val="0"/>
              </a:spcAft>
              <a:buSzPts val="2400"/>
              <a:buAutoNum type="arabicPeriod"/>
            </a:pPr>
            <a:r>
              <a:rPr b="1" lang="en-US" sz="2400"/>
              <a:t>Mean, Median, Mode</a:t>
            </a:r>
            <a:endParaRPr b="1" sz="2400"/>
          </a:p>
          <a:p>
            <a:pPr indent="-381000" lvl="0" marL="457200" rtl="0">
              <a:spcBef>
                <a:spcPts val="0"/>
              </a:spcBef>
              <a:spcAft>
                <a:spcPts val="0"/>
              </a:spcAft>
              <a:buSzPts val="2400"/>
              <a:buAutoNum type="arabicPeriod"/>
            </a:pPr>
            <a:r>
              <a:rPr b="1" lang="en-US" sz="2400"/>
              <a:t>Measures of Dispersion </a:t>
            </a:r>
            <a:endParaRPr b="1" sz="2400"/>
          </a:p>
          <a:p>
            <a:pPr indent="-381000" lvl="0" marL="457200" rtl="0">
              <a:spcBef>
                <a:spcPts val="0"/>
              </a:spcBef>
              <a:spcAft>
                <a:spcPts val="0"/>
              </a:spcAft>
              <a:buSzPts val="2400"/>
              <a:buAutoNum type="arabicPeriod"/>
            </a:pPr>
            <a:r>
              <a:rPr b="1" lang="en-US" sz="2400"/>
              <a:t>Range, IQR, Standard Deviation,coefficient of variation</a:t>
            </a:r>
            <a:endParaRPr b="1" sz="2400"/>
          </a:p>
          <a:p>
            <a:pPr indent="-381000" lvl="0" marL="457200" rtl="0">
              <a:spcBef>
                <a:spcPts val="0"/>
              </a:spcBef>
              <a:spcAft>
                <a:spcPts val="0"/>
              </a:spcAft>
              <a:buClr>
                <a:schemeClr val="dk1"/>
              </a:buClr>
              <a:buSzPts val="2400"/>
              <a:buAutoNum type="arabicPeriod"/>
            </a:pPr>
            <a:r>
              <a:rPr b="1" lang="en-US" sz="2400"/>
              <a:t>Normal distribution, Chebyshev Rule.</a:t>
            </a:r>
            <a:endParaRPr b="1" sz="2400"/>
          </a:p>
          <a:p>
            <a:pPr indent="-381000" lvl="0" marL="457200" rtl="0">
              <a:spcBef>
                <a:spcPts val="0"/>
              </a:spcBef>
              <a:spcAft>
                <a:spcPts val="0"/>
              </a:spcAft>
              <a:buClr>
                <a:schemeClr val="dk1"/>
              </a:buClr>
              <a:buSzPts val="2400"/>
              <a:buAutoNum type="arabicPeriod"/>
            </a:pPr>
            <a:r>
              <a:rPr b="1" lang="en-US" sz="2400"/>
              <a:t>Five number summary, boxplots, QQ plots, Quantile plot, scatter plot.</a:t>
            </a:r>
            <a:endParaRPr b="1" sz="2400"/>
          </a:p>
          <a:p>
            <a:pPr indent="-381000" lvl="0" marL="457200" rtl="0">
              <a:spcBef>
                <a:spcPts val="0"/>
              </a:spcBef>
              <a:spcAft>
                <a:spcPts val="0"/>
              </a:spcAft>
              <a:buClr>
                <a:schemeClr val="dk1"/>
              </a:buClr>
              <a:buSzPts val="2400"/>
              <a:buAutoNum type="arabicPeriod"/>
            </a:pPr>
            <a:r>
              <a:rPr b="1" lang="en-US" sz="2400"/>
              <a:t>Visualization: scatter plot matrix, parallel coordinates.</a:t>
            </a:r>
            <a:endParaRPr b="1" sz="2400"/>
          </a:p>
          <a:p>
            <a:pPr indent="-381000" lvl="0" marL="457200" rtl="0">
              <a:spcBef>
                <a:spcPts val="0"/>
              </a:spcBef>
              <a:spcAft>
                <a:spcPts val="0"/>
              </a:spcAft>
              <a:buClr>
                <a:schemeClr val="dk1"/>
              </a:buClr>
              <a:buSzPts val="2400"/>
              <a:buAutoNum type="arabicPeriod"/>
            </a:pPr>
            <a:r>
              <a:rPr b="1" lang="en-US" sz="2400"/>
              <a:t>Correlation analysis</a:t>
            </a:r>
            <a:endParaRPr b="1" sz="2400"/>
          </a:p>
          <a:p>
            <a:pPr indent="0" lvl="0" marL="0" rtl="0">
              <a:spcBef>
                <a:spcPts val="0"/>
              </a:spcBef>
              <a:spcAft>
                <a:spcPts val="0"/>
              </a:spcAft>
              <a:buNone/>
            </a:pPr>
            <a:r>
              <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nvSpPr>
        <p:spPr>
          <a:xfrm>
            <a:off x="2660142" y="169488"/>
            <a:ext cx="3522345" cy="807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Comparison of</a:t>
            </a:r>
            <a:endParaRPr sz="2800">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Mean, Median, Mode</a:t>
            </a:r>
            <a:endParaRPr sz="2800">
              <a:solidFill>
                <a:schemeClr val="dk1"/>
              </a:solidFill>
              <a:latin typeface="Book Antiqua"/>
              <a:ea typeface="Book Antiqua"/>
              <a:cs typeface="Book Antiqua"/>
              <a:sym typeface="Book Antiqua"/>
            </a:endParaRPr>
          </a:p>
        </p:txBody>
      </p:sp>
      <p:graphicFrame>
        <p:nvGraphicFramePr>
          <p:cNvPr id="298" name="Shape 298"/>
          <p:cNvGraphicFramePr/>
          <p:nvPr/>
        </p:nvGraphicFramePr>
        <p:xfrm>
          <a:off x="290512" y="1158239"/>
          <a:ext cx="3000000" cy="3000000"/>
        </p:xfrm>
        <a:graphic>
          <a:graphicData uri="http://schemas.openxmlformats.org/drawingml/2006/table">
            <a:tbl>
              <a:tblPr bandRow="1" firstRow="1">
                <a:noFill/>
                <a:tableStyleId>{9D67A099-6183-4D99-B158-78C86EAD513A}</a:tableStyleId>
              </a:tblPr>
              <a:tblGrid>
                <a:gridCol w="3276600"/>
                <a:gridCol w="2438400"/>
                <a:gridCol w="2971800"/>
              </a:tblGrid>
              <a:tr h="510225">
                <a:tc>
                  <a:txBody>
                    <a:bodyPr>
                      <a:noAutofit/>
                    </a:bodyPr>
                    <a:lstStyle/>
                    <a:p>
                      <a:pPr indent="0" lvl="0" marL="76835"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Mean</a:t>
                      </a:r>
                      <a:endParaRPr sz="2800">
                        <a:latin typeface="Book Antiqua"/>
                        <a:ea typeface="Book Antiqua"/>
                        <a:cs typeface="Book Antiqua"/>
                        <a:sym typeface="Book Antiqua"/>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Median</a:t>
                      </a:r>
                      <a:endParaRPr sz="28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Mode</a:t>
                      </a:r>
                      <a:endParaRPr sz="28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7125">
                <a:tc>
                  <a:txBody>
                    <a:bodyPr>
                      <a:noAutofit/>
                    </a:bodyPr>
                    <a:lstStyle/>
                    <a:p>
                      <a:pPr indent="0" lvl="0" marL="76835" marR="167005" rtl="0" algn="l">
                        <a:lnSpc>
                          <a:spcPct val="100000"/>
                        </a:lnSpc>
                        <a:spcBef>
                          <a:spcPts val="0"/>
                        </a:spcBef>
                        <a:spcAft>
                          <a:spcPts val="0"/>
                        </a:spcAft>
                        <a:buNone/>
                      </a:pPr>
                      <a:r>
                        <a:rPr lang="en-US" sz="2000">
                          <a:latin typeface="Book Antiqua"/>
                          <a:ea typeface="Book Antiqua"/>
                          <a:cs typeface="Book Antiqua"/>
                          <a:sym typeface="Book Antiqua"/>
                        </a:rPr>
                        <a:t>Defined as the arithmetic average of all observations in the data set.</a:t>
                      </a:r>
                      <a:endParaRPr sz="2000">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1"/>
                        </a:spcBef>
                        <a:spcAft>
                          <a:spcPts val="0"/>
                        </a:spcAft>
                        <a:buNone/>
                      </a:pPr>
                      <a:r>
                        <a:t/>
                      </a:r>
                      <a:endParaRPr sz="2450">
                        <a:latin typeface="Times New Roman"/>
                        <a:ea typeface="Times New Roman"/>
                        <a:cs typeface="Times New Roman"/>
                        <a:sym typeface="Times New Roman"/>
                      </a:endParaRPr>
                    </a:p>
                    <a:p>
                      <a:pPr indent="0" lvl="0" marL="76835" marR="0" rtl="0" algn="l">
                        <a:lnSpc>
                          <a:spcPct val="104999"/>
                        </a:lnSpc>
                        <a:spcBef>
                          <a:spcPts val="0"/>
                        </a:spcBef>
                        <a:spcAft>
                          <a:spcPts val="0"/>
                        </a:spcAft>
                        <a:buNone/>
                      </a:pPr>
                      <a:r>
                        <a:rPr lang="en-US" sz="2000">
                          <a:latin typeface="Book Antiqua"/>
                          <a:ea typeface="Book Antiqua"/>
                          <a:cs typeface="Book Antiqua"/>
                          <a:sym typeface="Book Antiqua"/>
                        </a:rPr>
                        <a:t>Requires measurement on</a:t>
                      </a:r>
                      <a:endParaRPr sz="2000">
                        <a:latin typeface="Book Antiqua"/>
                        <a:ea typeface="Book Antiqua"/>
                        <a:cs typeface="Book Antiqua"/>
                        <a:sym typeface="Book Antiqua"/>
                      </a:endParaRPr>
                    </a:p>
                    <a:p>
                      <a:pPr indent="0" lvl="0" marL="76835" marR="0" rtl="0" algn="l">
                        <a:lnSpc>
                          <a:spcPct val="104999"/>
                        </a:lnSpc>
                        <a:spcBef>
                          <a:spcPts val="0"/>
                        </a:spcBef>
                        <a:spcAft>
                          <a:spcPts val="0"/>
                        </a:spcAft>
                        <a:buNone/>
                      </a:pPr>
                      <a:r>
                        <a:rPr lang="en-US" sz="2000">
                          <a:latin typeface="Book Antiqua"/>
                          <a:ea typeface="Book Antiqua"/>
                          <a:cs typeface="Book Antiqua"/>
                          <a:sym typeface="Book Antiqua"/>
                        </a:rPr>
                        <a:t>all observations.</a:t>
                      </a:r>
                      <a:endParaRPr sz="2000">
                        <a:latin typeface="Book Antiqua"/>
                        <a:ea typeface="Book Antiqua"/>
                        <a:cs typeface="Book Antiqua"/>
                        <a:sym typeface="Book Antiqua"/>
                      </a:endParaRPr>
                    </a:p>
                    <a:p>
                      <a:pPr indent="0" lvl="0" marL="0" marR="0" rtl="0" algn="l">
                        <a:lnSpc>
                          <a:spcPct val="100000"/>
                        </a:lnSpc>
                        <a:spcBef>
                          <a:spcPts val="44"/>
                        </a:spcBef>
                        <a:spcAft>
                          <a:spcPts val="0"/>
                        </a:spcAft>
                        <a:buNone/>
                      </a:pPr>
                      <a:r>
                        <a:t/>
                      </a:r>
                      <a:endParaRPr sz="2800">
                        <a:latin typeface="Times New Roman"/>
                        <a:ea typeface="Times New Roman"/>
                        <a:cs typeface="Times New Roman"/>
                        <a:sym typeface="Times New Roman"/>
                      </a:endParaRPr>
                    </a:p>
                    <a:p>
                      <a:pPr indent="0" lvl="0" marL="76835" marR="251459" rtl="0" algn="l">
                        <a:lnSpc>
                          <a:spcPct val="100000"/>
                        </a:lnSpc>
                        <a:spcBef>
                          <a:spcPts val="0"/>
                        </a:spcBef>
                        <a:spcAft>
                          <a:spcPts val="0"/>
                        </a:spcAft>
                        <a:buNone/>
                      </a:pPr>
                      <a:r>
                        <a:rPr lang="en-US" sz="2000">
                          <a:latin typeface="Book Antiqua"/>
                          <a:ea typeface="Book Antiqua"/>
                          <a:cs typeface="Book Antiqua"/>
                          <a:sym typeface="Book Antiqua"/>
                        </a:rPr>
                        <a:t>Uniquely and comprehensively defined.</a:t>
                      </a:r>
                      <a:endParaRPr sz="2000">
                        <a:latin typeface="Book Antiqua"/>
                        <a:ea typeface="Book Antiqua"/>
                        <a:cs typeface="Book Antiqua"/>
                        <a:sym typeface="Book Antiqua"/>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5725" marR="94615" rtl="0" algn="l">
                        <a:lnSpc>
                          <a:spcPct val="100000"/>
                        </a:lnSpc>
                        <a:spcBef>
                          <a:spcPts val="0"/>
                        </a:spcBef>
                        <a:spcAft>
                          <a:spcPts val="0"/>
                        </a:spcAft>
                        <a:buNone/>
                      </a:pPr>
                      <a:r>
                        <a:rPr lang="en-US" sz="2000">
                          <a:latin typeface="Book Antiqua"/>
                          <a:ea typeface="Book Antiqua"/>
                          <a:cs typeface="Book Antiqua"/>
                          <a:sym typeface="Book Antiqua"/>
                        </a:rPr>
                        <a:t>Defined as the middle value in the data set arranged in ascending or descending order.</a:t>
                      </a:r>
                      <a:endParaRPr sz="2000">
                        <a:latin typeface="Book Antiqua"/>
                        <a:ea typeface="Book Antiqua"/>
                        <a:cs typeface="Book Antiqua"/>
                        <a:sym typeface="Book Antiqua"/>
                      </a:endParaRPr>
                    </a:p>
                    <a:p>
                      <a:pPr indent="0" lvl="0" marL="0" marR="0" rtl="0" algn="l">
                        <a:lnSpc>
                          <a:spcPct val="100000"/>
                        </a:lnSpc>
                        <a:spcBef>
                          <a:spcPts val="27"/>
                        </a:spcBef>
                        <a:spcAft>
                          <a:spcPts val="0"/>
                        </a:spcAft>
                        <a:buNone/>
                      </a:pPr>
                      <a:r>
                        <a:t/>
                      </a:r>
                      <a:endParaRPr sz="2900">
                        <a:latin typeface="Times New Roman"/>
                        <a:ea typeface="Times New Roman"/>
                        <a:cs typeface="Times New Roman"/>
                        <a:sym typeface="Times New Roman"/>
                      </a:endParaRPr>
                    </a:p>
                    <a:p>
                      <a:pPr indent="0" lvl="0" marL="85725" marR="111760" rtl="0" algn="l">
                        <a:lnSpc>
                          <a:spcPct val="100000"/>
                        </a:lnSpc>
                        <a:spcBef>
                          <a:spcPts val="0"/>
                        </a:spcBef>
                        <a:spcAft>
                          <a:spcPts val="0"/>
                        </a:spcAft>
                        <a:buNone/>
                      </a:pPr>
                      <a:r>
                        <a:rPr lang="en-US" sz="2000">
                          <a:latin typeface="Book Antiqua"/>
                          <a:ea typeface="Book Antiqua"/>
                          <a:cs typeface="Book Antiqua"/>
                          <a:sym typeface="Book Antiqua"/>
                        </a:rPr>
                        <a:t>Does not require measurement on all observations</a:t>
                      </a:r>
                      <a:endParaRPr sz="2000">
                        <a:latin typeface="Book Antiqua"/>
                        <a:ea typeface="Book Antiqua"/>
                        <a:cs typeface="Book Antiqua"/>
                        <a:sym typeface="Book Antiqua"/>
                      </a:endParaRPr>
                    </a:p>
                    <a:p>
                      <a:pPr indent="0" lvl="0" marL="0" marR="0" rtl="0" algn="l">
                        <a:lnSpc>
                          <a:spcPct val="100000"/>
                        </a:lnSpc>
                        <a:spcBef>
                          <a:spcPts val="28"/>
                        </a:spcBef>
                        <a:spcAft>
                          <a:spcPts val="0"/>
                        </a:spcAft>
                        <a:buNone/>
                      </a:pPr>
                      <a:r>
                        <a:t/>
                      </a:r>
                      <a:endParaRPr sz="2900">
                        <a:latin typeface="Times New Roman"/>
                        <a:ea typeface="Times New Roman"/>
                        <a:cs typeface="Times New Roman"/>
                        <a:sym typeface="Times New Roman"/>
                      </a:endParaRPr>
                    </a:p>
                    <a:p>
                      <a:pPr indent="0" lvl="0" marL="85725" marR="282575" rtl="0" algn="l">
                        <a:lnSpc>
                          <a:spcPct val="100000"/>
                        </a:lnSpc>
                        <a:spcBef>
                          <a:spcPts val="0"/>
                        </a:spcBef>
                        <a:spcAft>
                          <a:spcPts val="0"/>
                        </a:spcAft>
                        <a:buNone/>
                      </a:pPr>
                      <a:r>
                        <a:rPr lang="en-US" sz="2000">
                          <a:latin typeface="Book Antiqua"/>
                          <a:ea typeface="Book Antiqua"/>
                          <a:cs typeface="Book Antiqua"/>
                          <a:sym typeface="Book Antiqua"/>
                        </a:rPr>
                        <a:t>Cannot be determined under all conditions.</a:t>
                      </a:r>
                      <a:endParaRPr sz="20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5725" marR="75565" rtl="0" algn="l">
                        <a:lnSpc>
                          <a:spcPct val="100000"/>
                        </a:lnSpc>
                        <a:spcBef>
                          <a:spcPts val="0"/>
                        </a:spcBef>
                        <a:spcAft>
                          <a:spcPts val="0"/>
                        </a:spcAft>
                        <a:buNone/>
                      </a:pPr>
                      <a:r>
                        <a:rPr lang="en-US" sz="2000">
                          <a:latin typeface="Book Antiqua"/>
                          <a:ea typeface="Book Antiqua"/>
                          <a:cs typeface="Book Antiqua"/>
                          <a:sym typeface="Book Antiqua"/>
                        </a:rPr>
                        <a:t>Defined as the most frequently occurring value in the distribution; it has the largest frequency.</a:t>
                      </a:r>
                      <a:endParaRPr/>
                    </a:p>
                    <a:p>
                      <a:pPr indent="0" lvl="0" marL="0" marR="0" rtl="0" algn="l">
                        <a:lnSpc>
                          <a:spcPct val="100000"/>
                        </a:lnSpc>
                        <a:spcBef>
                          <a:spcPts val="27"/>
                        </a:spcBef>
                        <a:spcAft>
                          <a:spcPts val="0"/>
                        </a:spcAft>
                        <a:buNone/>
                      </a:pPr>
                      <a:r>
                        <a:t/>
                      </a:r>
                      <a:endParaRPr sz="2900">
                        <a:latin typeface="Times New Roman"/>
                        <a:ea typeface="Times New Roman"/>
                        <a:cs typeface="Times New Roman"/>
                        <a:sym typeface="Times New Roman"/>
                      </a:endParaRPr>
                    </a:p>
                    <a:p>
                      <a:pPr indent="0" lvl="0" marL="85725" marR="636905" rtl="0" algn="l">
                        <a:lnSpc>
                          <a:spcPct val="100000"/>
                        </a:lnSpc>
                        <a:spcBef>
                          <a:spcPts val="0"/>
                        </a:spcBef>
                        <a:spcAft>
                          <a:spcPts val="0"/>
                        </a:spcAft>
                        <a:buNone/>
                      </a:pPr>
                      <a:r>
                        <a:rPr lang="en-US" sz="2000">
                          <a:latin typeface="Book Antiqua"/>
                          <a:ea typeface="Book Antiqua"/>
                          <a:cs typeface="Book Antiqua"/>
                          <a:sym typeface="Book Antiqua"/>
                        </a:rPr>
                        <a:t>Does not require measurement on all observations</a:t>
                      </a:r>
                      <a:endParaRPr/>
                    </a:p>
                    <a:p>
                      <a:pPr indent="0" lvl="0" marL="0" marR="0" rtl="0" algn="l">
                        <a:lnSpc>
                          <a:spcPct val="100000"/>
                        </a:lnSpc>
                        <a:spcBef>
                          <a:spcPts val="28"/>
                        </a:spcBef>
                        <a:spcAft>
                          <a:spcPts val="0"/>
                        </a:spcAft>
                        <a:buNone/>
                      </a:pPr>
                      <a:r>
                        <a:t/>
                      </a:r>
                      <a:endParaRPr sz="2900">
                        <a:latin typeface="Times New Roman"/>
                        <a:ea typeface="Times New Roman"/>
                        <a:cs typeface="Times New Roman"/>
                        <a:sym typeface="Times New Roman"/>
                      </a:endParaRPr>
                    </a:p>
                    <a:p>
                      <a:pPr indent="0" lvl="0" marL="85725" marR="427355" rtl="0" algn="l">
                        <a:lnSpc>
                          <a:spcPct val="100000"/>
                        </a:lnSpc>
                        <a:spcBef>
                          <a:spcPts val="0"/>
                        </a:spcBef>
                        <a:spcAft>
                          <a:spcPts val="0"/>
                        </a:spcAft>
                        <a:buNone/>
                      </a:pPr>
                      <a:r>
                        <a:rPr lang="en-US" sz="2000">
                          <a:latin typeface="Book Antiqua"/>
                          <a:ea typeface="Book Antiqua"/>
                          <a:cs typeface="Book Antiqua"/>
                          <a:sym typeface="Book Antiqua"/>
                        </a:rPr>
                        <a:t>Not uniquely defined for multi-modal situations.</a:t>
                      </a:r>
                      <a:endParaRPr sz="2000">
                        <a:latin typeface="Book Antiqua"/>
                        <a:ea typeface="Book Antiqua"/>
                        <a:cs typeface="Book Antiqua"/>
                        <a:sym typeface="Book Antiqua"/>
                      </a:endParaRPr>
                    </a:p>
                    <a:p>
                      <a:pPr indent="0" lvl="0" marL="0" marR="0" rtl="0" algn="l">
                        <a:lnSpc>
                          <a:spcPct val="100000"/>
                        </a:lnSpc>
                        <a:spcBef>
                          <a:spcPts val="25"/>
                        </a:spcBef>
                        <a:spcAft>
                          <a:spcPts val="0"/>
                        </a:spcAft>
                        <a:buNone/>
                      </a:pPr>
                      <a:r>
                        <a:t/>
                      </a:r>
                      <a:endParaRPr sz="2500">
                        <a:latin typeface="Times New Roman"/>
                        <a:ea typeface="Times New Roman"/>
                        <a:cs typeface="Times New Roman"/>
                        <a:sym typeface="Times New Roman"/>
                      </a:endParaRPr>
                    </a:p>
                    <a:p>
                      <a:pPr indent="0" lvl="0" marL="619125" marR="0" rtl="0" algn="l">
                        <a:lnSpc>
                          <a:spcPct val="100000"/>
                        </a:lnSpc>
                        <a:spcBef>
                          <a:spcPts val="0"/>
                        </a:spcBef>
                        <a:spcAft>
                          <a:spcPts val="0"/>
                        </a:spcAft>
                        <a:buNone/>
                      </a:pPr>
                      <a:r>
                        <a:t/>
                      </a:r>
                      <a:endParaRPr sz="18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2440685" y="474308"/>
            <a:ext cx="4489450" cy="807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Comparison of</a:t>
            </a:r>
            <a:endParaRPr sz="2800">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Mean, Median, Mode Cont.</a:t>
            </a:r>
            <a:endParaRPr sz="2800">
              <a:solidFill>
                <a:schemeClr val="dk1"/>
              </a:solidFill>
              <a:latin typeface="Book Antiqua"/>
              <a:ea typeface="Book Antiqua"/>
              <a:cs typeface="Book Antiqua"/>
              <a:sym typeface="Book Antiqua"/>
            </a:endParaRPr>
          </a:p>
        </p:txBody>
      </p:sp>
      <p:graphicFrame>
        <p:nvGraphicFramePr>
          <p:cNvPr id="304" name="Shape 304"/>
          <p:cNvGraphicFramePr/>
          <p:nvPr/>
        </p:nvGraphicFramePr>
        <p:xfrm>
          <a:off x="214312" y="1828800"/>
          <a:ext cx="3000000" cy="3000000"/>
        </p:xfrm>
        <a:graphic>
          <a:graphicData uri="http://schemas.openxmlformats.org/drawingml/2006/table">
            <a:tbl>
              <a:tblPr bandRow="1" firstRow="1">
                <a:noFill/>
                <a:tableStyleId>{9D67A099-6183-4D99-B158-78C86EAD513A}</a:tableStyleId>
              </a:tblPr>
              <a:tblGrid>
                <a:gridCol w="3095625"/>
                <a:gridCol w="2643250"/>
                <a:gridCol w="2795525"/>
              </a:tblGrid>
              <a:tr h="510225">
                <a:tc>
                  <a:txBody>
                    <a:bodyPr>
                      <a:noAutofit/>
                    </a:bodyPr>
                    <a:lstStyle/>
                    <a:p>
                      <a:pPr indent="0" lvl="0" marL="76835"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Mean</a:t>
                      </a:r>
                      <a:endParaRPr sz="2800">
                        <a:latin typeface="Book Antiqua"/>
                        <a:ea typeface="Book Antiqua"/>
                        <a:cs typeface="Book Antiqua"/>
                        <a:sym typeface="Book Antiqua"/>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090"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Median</a:t>
                      </a:r>
                      <a:endParaRPr sz="28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5725"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Mode</a:t>
                      </a:r>
                      <a:endParaRPr sz="28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82400">
                <a:tc>
                  <a:txBody>
                    <a:bodyPr>
                      <a:noAutofit/>
                    </a:bodyPr>
                    <a:lstStyle/>
                    <a:p>
                      <a:pPr indent="0" lvl="0" marL="76835" marR="715645" rtl="0" algn="l">
                        <a:lnSpc>
                          <a:spcPct val="100000"/>
                        </a:lnSpc>
                        <a:spcBef>
                          <a:spcPts val="0"/>
                        </a:spcBef>
                        <a:spcAft>
                          <a:spcPts val="0"/>
                        </a:spcAft>
                        <a:buNone/>
                      </a:pPr>
                      <a:r>
                        <a:rPr lang="en-US" sz="2000">
                          <a:latin typeface="Book Antiqua"/>
                          <a:ea typeface="Book Antiqua"/>
                          <a:cs typeface="Book Antiqua"/>
                          <a:sym typeface="Book Antiqua"/>
                        </a:rPr>
                        <a:t>Affected by extreme values.</a:t>
                      </a:r>
                      <a:endParaRPr sz="2000">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76835" marR="241300" rtl="0" algn="l">
                        <a:lnSpc>
                          <a:spcPct val="100000"/>
                        </a:lnSpc>
                        <a:spcBef>
                          <a:spcPts val="1639"/>
                        </a:spcBef>
                        <a:spcAft>
                          <a:spcPts val="0"/>
                        </a:spcAft>
                        <a:buNone/>
                      </a:pPr>
                      <a:r>
                        <a:rPr lang="en-US" sz="2000">
                          <a:latin typeface="Book Antiqua"/>
                          <a:ea typeface="Book Antiqua"/>
                          <a:cs typeface="Book Antiqua"/>
                          <a:sym typeface="Book Antiqua"/>
                        </a:rPr>
                        <a:t>Can be treated algebraically. That is, Means of several groups can be combined.</a:t>
                      </a:r>
                      <a:endParaRPr sz="2000">
                        <a:latin typeface="Book Antiqua"/>
                        <a:ea typeface="Book Antiqua"/>
                        <a:cs typeface="Book Antiqua"/>
                        <a:sym typeface="Book Antiqua"/>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5090" marR="531495" rtl="0" algn="l">
                        <a:lnSpc>
                          <a:spcPct val="100000"/>
                        </a:lnSpc>
                        <a:spcBef>
                          <a:spcPts val="0"/>
                        </a:spcBef>
                        <a:spcAft>
                          <a:spcPts val="0"/>
                        </a:spcAft>
                        <a:buNone/>
                      </a:pPr>
                      <a:r>
                        <a:rPr lang="en-US" sz="2000">
                          <a:latin typeface="Book Antiqua"/>
                          <a:ea typeface="Book Antiqua"/>
                          <a:cs typeface="Book Antiqua"/>
                          <a:sym typeface="Book Antiqua"/>
                        </a:rPr>
                        <a:t>Not affected by extreme values.</a:t>
                      </a:r>
                      <a:endParaRPr sz="2000">
                        <a:latin typeface="Book Antiqua"/>
                        <a:ea typeface="Book Antiqua"/>
                        <a:cs typeface="Book Antiqua"/>
                        <a:sym typeface="Book Antiqua"/>
                      </a:endParaRPr>
                    </a:p>
                    <a:p>
                      <a:pPr indent="0" lvl="0" marL="0" marR="0" rtl="0" algn="l">
                        <a:lnSpc>
                          <a:spcPct val="100000"/>
                        </a:lnSpc>
                        <a:spcBef>
                          <a:spcPts val="25"/>
                        </a:spcBef>
                        <a:spcAft>
                          <a:spcPts val="0"/>
                        </a:spcAft>
                        <a:buNone/>
                      </a:pPr>
                      <a:r>
                        <a:t/>
                      </a:r>
                      <a:endParaRPr sz="2900">
                        <a:latin typeface="Times New Roman"/>
                        <a:ea typeface="Times New Roman"/>
                        <a:cs typeface="Times New Roman"/>
                        <a:sym typeface="Times New Roman"/>
                      </a:endParaRPr>
                    </a:p>
                    <a:p>
                      <a:pPr indent="0" lvl="0" marL="85090" marR="151130" rtl="0" algn="l">
                        <a:lnSpc>
                          <a:spcPct val="100000"/>
                        </a:lnSpc>
                        <a:spcBef>
                          <a:spcPts val="0"/>
                        </a:spcBef>
                        <a:spcAft>
                          <a:spcPts val="0"/>
                        </a:spcAft>
                        <a:buNone/>
                      </a:pPr>
                      <a:r>
                        <a:rPr lang="en-US" sz="2000">
                          <a:latin typeface="Book Antiqua"/>
                          <a:ea typeface="Book Antiqua"/>
                          <a:cs typeface="Book Antiqua"/>
                          <a:sym typeface="Book Antiqua"/>
                        </a:rPr>
                        <a:t>Cannot be treated algebraically. That is, Medians of several groups cannot be combined.</a:t>
                      </a:r>
                      <a:endParaRPr sz="20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5725" marR="675640" rtl="0" algn="l">
                        <a:lnSpc>
                          <a:spcPct val="100000"/>
                        </a:lnSpc>
                        <a:spcBef>
                          <a:spcPts val="0"/>
                        </a:spcBef>
                        <a:spcAft>
                          <a:spcPts val="0"/>
                        </a:spcAft>
                        <a:buNone/>
                      </a:pPr>
                      <a:r>
                        <a:rPr lang="en-US" sz="2000">
                          <a:latin typeface="Book Antiqua"/>
                          <a:ea typeface="Book Antiqua"/>
                          <a:cs typeface="Book Antiqua"/>
                          <a:sym typeface="Book Antiqua"/>
                        </a:rPr>
                        <a:t>Not affected by extreme values.</a:t>
                      </a:r>
                      <a:endParaRPr sz="2000">
                        <a:latin typeface="Book Antiqua"/>
                        <a:ea typeface="Book Antiqua"/>
                        <a:cs typeface="Book Antiqua"/>
                        <a:sym typeface="Book Antiqua"/>
                      </a:endParaRPr>
                    </a:p>
                    <a:p>
                      <a:pPr indent="0" lvl="0" marL="0" marR="0" rtl="0" algn="l">
                        <a:lnSpc>
                          <a:spcPct val="100000"/>
                        </a:lnSpc>
                        <a:spcBef>
                          <a:spcPts val="25"/>
                        </a:spcBef>
                        <a:spcAft>
                          <a:spcPts val="0"/>
                        </a:spcAft>
                        <a:buNone/>
                      </a:pPr>
                      <a:r>
                        <a:t/>
                      </a:r>
                      <a:endParaRPr sz="2900">
                        <a:latin typeface="Times New Roman"/>
                        <a:ea typeface="Times New Roman"/>
                        <a:cs typeface="Times New Roman"/>
                        <a:sym typeface="Times New Roman"/>
                      </a:endParaRPr>
                    </a:p>
                    <a:p>
                      <a:pPr indent="0" lvl="0" marL="85725" marR="295275" rtl="0" algn="l">
                        <a:lnSpc>
                          <a:spcPct val="100000"/>
                        </a:lnSpc>
                        <a:spcBef>
                          <a:spcPts val="0"/>
                        </a:spcBef>
                        <a:spcAft>
                          <a:spcPts val="0"/>
                        </a:spcAft>
                        <a:buNone/>
                      </a:pPr>
                      <a:r>
                        <a:rPr lang="en-US" sz="2000">
                          <a:latin typeface="Book Antiqua"/>
                          <a:ea typeface="Book Antiqua"/>
                          <a:cs typeface="Book Antiqua"/>
                          <a:sym typeface="Book Antiqua"/>
                        </a:rPr>
                        <a:t>Cannot be treated algebraically. That is, Modes of several groups cannot be combined.</a:t>
                      </a:r>
                      <a:endParaRPr sz="2000">
                        <a:latin typeface="Book Antiqua"/>
                        <a:ea typeface="Book Antiqua"/>
                        <a:cs typeface="Book Antiqua"/>
                        <a:sym typeface="Book Antiqua"/>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2508757" y="93288"/>
            <a:ext cx="4126484" cy="807719"/>
          </a:xfrm>
          <a:prstGeom prst="rect">
            <a:avLst/>
          </a:prstGeom>
          <a:noFill/>
          <a:ln>
            <a:noFill/>
          </a:ln>
        </p:spPr>
        <p:txBody>
          <a:bodyPr anchorCtr="0" anchor="t" bIns="0" lIns="0" spcFirstLastPara="1" rIns="0" wrap="square" tIns="304800">
            <a:noAutofit/>
          </a:bodyPr>
          <a:lstStyle/>
          <a:p>
            <a:pPr indent="0" lvl="0" marL="168275"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Measures of Dispersion</a:t>
            </a:r>
            <a:endParaRPr/>
          </a:p>
        </p:txBody>
      </p:sp>
      <p:sp>
        <p:nvSpPr>
          <p:cNvPr id="310" name="Shape 310"/>
          <p:cNvSpPr txBox="1"/>
          <p:nvPr/>
        </p:nvSpPr>
        <p:spPr>
          <a:xfrm>
            <a:off x="1069644" y="1418316"/>
            <a:ext cx="7691755" cy="1647825"/>
          </a:xfrm>
          <a:prstGeom prst="rect">
            <a:avLst/>
          </a:prstGeom>
          <a:noFill/>
          <a:ln>
            <a:noFill/>
          </a:ln>
        </p:spPr>
        <p:txBody>
          <a:bodyPr anchorCtr="0" anchor="t" bIns="0" lIns="0" spcFirstLastPara="1" rIns="0" wrap="square" tIns="0">
            <a:noAutofit/>
          </a:bodyPr>
          <a:lstStyle/>
          <a:p>
            <a:pPr indent="0" lvl="0" marL="12700" marR="5080" rtl="0" algn="just">
              <a:lnSpc>
                <a:spcPct val="90000"/>
              </a:lnSpc>
              <a:spcBef>
                <a:spcPts val="0"/>
              </a:spcBef>
              <a:spcAft>
                <a:spcPts val="0"/>
              </a:spcAft>
              <a:buNone/>
            </a:pPr>
            <a:r>
              <a:rPr lang="en-US" sz="2400">
                <a:solidFill>
                  <a:schemeClr val="dk1"/>
                </a:solidFill>
                <a:latin typeface="Book Antiqua"/>
                <a:ea typeface="Book Antiqua"/>
                <a:cs typeface="Book Antiqua"/>
                <a:sym typeface="Book Antiqua"/>
              </a:rPr>
              <a:t>In  simple  terms,  measures  of  dispersion  indicate  how large the spread of the distribution is around the central tendency.   It   answers   unambiguously   the   question   " What  is  the  magnitude  of  departure  from  the  average value for different groups having identical averages?".</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2508757" y="93288"/>
            <a:ext cx="4126484" cy="807719"/>
          </a:xfrm>
          <a:prstGeom prst="rect">
            <a:avLst/>
          </a:prstGeom>
          <a:noFill/>
          <a:ln>
            <a:noFill/>
          </a:ln>
        </p:spPr>
        <p:txBody>
          <a:bodyPr anchorCtr="0" anchor="t" bIns="0" lIns="0" spcFirstLastPara="1" rIns="0" wrap="square" tIns="165100">
            <a:noAutofit/>
          </a:bodyPr>
          <a:lstStyle/>
          <a:p>
            <a:pPr indent="0" lvl="0" marL="158877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Range</a:t>
            </a:r>
            <a:endParaRPr/>
          </a:p>
        </p:txBody>
      </p:sp>
      <p:sp>
        <p:nvSpPr>
          <p:cNvPr id="316" name="Shape 316"/>
          <p:cNvSpPr txBox="1"/>
          <p:nvPr/>
        </p:nvSpPr>
        <p:spPr>
          <a:xfrm>
            <a:off x="478942" y="918952"/>
            <a:ext cx="8148955" cy="975994"/>
          </a:xfrm>
          <a:prstGeom prst="rect">
            <a:avLst/>
          </a:prstGeom>
          <a:noFill/>
          <a:ln>
            <a:noFill/>
          </a:ln>
        </p:spPr>
        <p:txBody>
          <a:bodyPr anchorCtr="0" anchor="t" bIns="0" lIns="0" spcFirstLastPara="1" rIns="0" wrap="square" tIns="0">
            <a:noAutofit/>
          </a:bodyPr>
          <a:lstStyle/>
          <a:p>
            <a:pPr indent="0" lvl="0" marL="12700" marR="5080" rtl="0" algn="just">
              <a:lnSpc>
                <a:spcPct val="107916"/>
              </a:lnSpc>
              <a:spcBef>
                <a:spcPts val="0"/>
              </a:spcBef>
              <a:spcAft>
                <a:spcPts val="0"/>
              </a:spcAft>
              <a:buNone/>
            </a:pPr>
            <a:r>
              <a:rPr lang="en-US" sz="2400">
                <a:solidFill>
                  <a:srgbClr val="1F487C"/>
                </a:solidFill>
                <a:latin typeface="Book Antiqua"/>
                <a:ea typeface="Book Antiqua"/>
                <a:cs typeface="Book Antiqua"/>
                <a:sym typeface="Book Antiqua"/>
              </a:rPr>
              <a:t>Range  </a:t>
            </a:r>
            <a:r>
              <a:rPr lang="en-US" sz="2400">
                <a:solidFill>
                  <a:schemeClr val="dk1"/>
                </a:solidFill>
                <a:latin typeface="Book Antiqua"/>
                <a:ea typeface="Book Antiqua"/>
                <a:cs typeface="Book Antiqua"/>
                <a:sym typeface="Book Antiqua"/>
              </a:rPr>
              <a:t>is  the  simplest  of  all  measures  of  dispersion.  It  is calculated    as    the    difference    between    maximum    and minimum value in the data set.</a:t>
            </a:r>
            <a:endParaRPr sz="2400">
              <a:solidFill>
                <a:schemeClr val="dk1"/>
              </a:solidFill>
              <a:latin typeface="Book Antiqua"/>
              <a:ea typeface="Book Antiqua"/>
              <a:cs typeface="Book Antiqua"/>
              <a:sym typeface="Book Antiqua"/>
            </a:endParaRPr>
          </a:p>
        </p:txBody>
      </p:sp>
      <p:sp>
        <p:nvSpPr>
          <p:cNvPr id="317" name="Shape 317"/>
          <p:cNvSpPr txBox="1"/>
          <p:nvPr/>
        </p:nvSpPr>
        <p:spPr>
          <a:xfrm>
            <a:off x="478942" y="2369673"/>
            <a:ext cx="113538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Range =</a:t>
            </a:r>
            <a:endParaRPr sz="2400">
              <a:solidFill>
                <a:schemeClr val="dk1"/>
              </a:solidFill>
              <a:latin typeface="Book Antiqua"/>
              <a:ea typeface="Book Antiqua"/>
              <a:cs typeface="Book Antiqua"/>
              <a:sym typeface="Book Antiqua"/>
            </a:endParaRPr>
          </a:p>
        </p:txBody>
      </p:sp>
      <p:sp>
        <p:nvSpPr>
          <p:cNvPr id="318" name="Shape 318"/>
          <p:cNvSpPr txBox="1"/>
          <p:nvPr/>
        </p:nvSpPr>
        <p:spPr>
          <a:xfrm>
            <a:off x="1803851" y="2202874"/>
            <a:ext cx="3160395" cy="567055"/>
          </a:xfrm>
          <a:prstGeom prst="rect">
            <a:avLst/>
          </a:prstGeom>
          <a:noFill/>
          <a:ln>
            <a:noFill/>
          </a:ln>
        </p:spPr>
        <p:txBody>
          <a:bodyPr anchorCtr="0" anchor="t" bIns="0" lIns="0" spcFirstLastPara="1" rIns="0" wrap="square" tIns="0">
            <a:noAutofit/>
          </a:bodyPr>
          <a:lstStyle/>
          <a:p>
            <a:pPr indent="0" lvl="0" marL="12700" marR="0" rtl="0" algn="l">
              <a:lnSpc>
                <a:spcPct val="76111"/>
              </a:lnSpc>
              <a:spcBef>
                <a:spcPts val="0"/>
              </a:spcBef>
              <a:spcAft>
                <a:spcPts val="0"/>
              </a:spcAft>
              <a:buNone/>
            </a:pPr>
            <a:r>
              <a:rPr baseline="30000" lang="en-US" sz="5400">
                <a:solidFill>
                  <a:schemeClr val="dk1"/>
                </a:solidFill>
                <a:latin typeface="Times New Roman"/>
                <a:ea typeface="Times New Roman"/>
                <a:cs typeface="Times New Roman"/>
                <a:sym typeface="Times New Roman"/>
              </a:rPr>
              <a:t>X</a:t>
            </a:r>
            <a:r>
              <a:rPr lang="en-US" sz="2100">
                <a:solidFill>
                  <a:schemeClr val="dk1"/>
                </a:solidFill>
                <a:latin typeface="Times New Roman"/>
                <a:ea typeface="Times New Roman"/>
                <a:cs typeface="Times New Roman"/>
                <a:sym typeface="Times New Roman"/>
              </a:rPr>
              <a:t>Maximum </a:t>
            </a:r>
            <a:r>
              <a:rPr baseline="30000" lang="en-US" sz="5400">
                <a:solidFill>
                  <a:schemeClr val="dk1"/>
                </a:solidFill>
                <a:latin typeface="Noto Sans Symbols"/>
                <a:ea typeface="Noto Sans Symbols"/>
                <a:cs typeface="Noto Sans Symbols"/>
                <a:sym typeface="Noto Sans Symbols"/>
              </a:rPr>
              <a:t>−</a:t>
            </a:r>
            <a:r>
              <a:rPr baseline="30000" lang="en-US" sz="5400">
                <a:solidFill>
                  <a:schemeClr val="dk1"/>
                </a:solidFill>
                <a:latin typeface="Times New Roman"/>
                <a:ea typeface="Times New Roman"/>
                <a:cs typeface="Times New Roman"/>
                <a:sym typeface="Times New Roman"/>
              </a:rPr>
              <a:t> X</a:t>
            </a:r>
            <a:r>
              <a:rPr lang="en-US" sz="2100">
                <a:solidFill>
                  <a:schemeClr val="dk1"/>
                </a:solidFill>
                <a:latin typeface="Times New Roman"/>
                <a:ea typeface="Times New Roman"/>
                <a:cs typeface="Times New Roman"/>
                <a:sym typeface="Times New Roman"/>
              </a:rPr>
              <a:t>Minimum</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2508757" y="93288"/>
            <a:ext cx="4126484" cy="807719"/>
          </a:xfrm>
          <a:prstGeom prst="rect">
            <a:avLst/>
          </a:prstGeom>
          <a:noFill/>
          <a:ln>
            <a:noFill/>
          </a:ln>
        </p:spPr>
        <p:txBody>
          <a:bodyPr anchorCtr="0" anchor="t" bIns="0" lIns="0" spcFirstLastPara="1" rIns="0" wrap="square" tIns="274550">
            <a:noAutofit/>
          </a:bodyPr>
          <a:lstStyle/>
          <a:p>
            <a:pPr indent="0" lvl="0" marL="78867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Range-Example</a:t>
            </a:r>
            <a:endParaRPr/>
          </a:p>
        </p:txBody>
      </p:sp>
      <p:sp>
        <p:nvSpPr>
          <p:cNvPr id="324" name="Shape 324"/>
          <p:cNvSpPr txBox="1"/>
          <p:nvPr/>
        </p:nvSpPr>
        <p:spPr>
          <a:xfrm>
            <a:off x="535940" y="1187087"/>
            <a:ext cx="8073390" cy="3785870"/>
          </a:xfrm>
          <a:prstGeom prst="rect">
            <a:avLst/>
          </a:prstGeom>
          <a:noFill/>
          <a:ln>
            <a:noFill/>
          </a:ln>
        </p:spPr>
        <p:txBody>
          <a:bodyPr anchorCtr="0" anchor="t" bIns="0" lIns="0" spcFirstLastPara="1" rIns="0" wrap="square" tIns="0">
            <a:noAutofit/>
          </a:bodyPr>
          <a:lstStyle/>
          <a:p>
            <a:pPr indent="0" lvl="0" marL="12700" marR="0" rtl="0" algn="just">
              <a:lnSpc>
                <a:spcPct val="100000"/>
              </a:lnSpc>
              <a:spcBef>
                <a:spcPts val="0"/>
              </a:spcBef>
              <a:spcAft>
                <a:spcPts val="0"/>
              </a:spcAft>
              <a:buNone/>
            </a:pPr>
            <a:r>
              <a:rPr lang="en-US" sz="2000">
                <a:solidFill>
                  <a:schemeClr val="dk1"/>
                </a:solidFill>
                <a:latin typeface="Book Antiqua"/>
                <a:ea typeface="Book Antiqua"/>
                <a:cs typeface="Book Antiqua"/>
                <a:sym typeface="Book Antiqua"/>
              </a:rPr>
              <a:t>Example for Computing Range</a:t>
            </a:r>
            <a:endParaRPr sz="2000">
              <a:solidFill>
                <a:schemeClr val="dk1"/>
              </a:solidFill>
              <a:latin typeface="Book Antiqua"/>
              <a:ea typeface="Book Antiqua"/>
              <a:cs typeface="Book Antiqua"/>
              <a:sym typeface="Book Antiqua"/>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0" rtl="0" algn="just">
              <a:lnSpc>
                <a:spcPct val="114000"/>
              </a:lnSpc>
              <a:spcBef>
                <a:spcPts val="0"/>
              </a:spcBef>
              <a:spcAft>
                <a:spcPts val="0"/>
              </a:spcAft>
              <a:buNone/>
            </a:pPr>
            <a:r>
              <a:rPr lang="en-US" sz="2000">
                <a:solidFill>
                  <a:schemeClr val="dk1"/>
                </a:solidFill>
                <a:latin typeface="Book Antiqua"/>
                <a:ea typeface="Book Antiqua"/>
                <a:cs typeface="Book Antiqua"/>
                <a:sym typeface="Book Antiqua"/>
              </a:rPr>
              <a:t>The following data represent the percentage return on investment for</a:t>
            </a:r>
            <a:endParaRPr sz="2000">
              <a:solidFill>
                <a:schemeClr val="dk1"/>
              </a:solidFill>
              <a:latin typeface="Book Antiqua"/>
              <a:ea typeface="Book Antiqua"/>
              <a:cs typeface="Book Antiqua"/>
              <a:sym typeface="Book Antiqua"/>
            </a:endParaRPr>
          </a:p>
          <a:p>
            <a:pPr indent="0" lvl="0" marL="12700" marR="0" rtl="0" algn="just">
              <a:lnSpc>
                <a:spcPct val="114000"/>
              </a:lnSpc>
              <a:spcBef>
                <a:spcPts val="0"/>
              </a:spcBef>
              <a:spcAft>
                <a:spcPts val="0"/>
              </a:spcAft>
              <a:buNone/>
            </a:pPr>
            <a:r>
              <a:rPr lang="en-US" sz="2000">
                <a:solidFill>
                  <a:schemeClr val="dk1"/>
                </a:solidFill>
                <a:latin typeface="Book Antiqua"/>
                <a:ea typeface="Book Antiqua"/>
                <a:cs typeface="Book Antiqua"/>
                <a:sym typeface="Book Antiqua"/>
              </a:rPr>
              <a:t>10 mutual funds per annum. Calculate Range.</a:t>
            </a:r>
            <a:endParaRPr sz="2000">
              <a:solidFill>
                <a:schemeClr val="dk1"/>
              </a:solidFill>
              <a:latin typeface="Book Antiqua"/>
              <a:ea typeface="Book Antiqua"/>
              <a:cs typeface="Book Antiqua"/>
              <a:sym typeface="Book Antiqua"/>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lang="en-US" sz="2000">
                <a:solidFill>
                  <a:schemeClr val="dk1"/>
                </a:solidFill>
                <a:latin typeface="Book Antiqua"/>
                <a:ea typeface="Book Antiqua"/>
                <a:cs typeface="Book Antiqua"/>
                <a:sym typeface="Book Antiqua"/>
              </a:rPr>
              <a:t>12, 14, 11, 18, 10.5, 11.3, 12, 14, 11, 9</a:t>
            </a:r>
            <a:endParaRPr sz="2000">
              <a:solidFill>
                <a:schemeClr val="dk1"/>
              </a:solidFill>
              <a:latin typeface="Book Antiqua"/>
              <a:ea typeface="Book Antiqua"/>
              <a:cs typeface="Book Antiqua"/>
              <a:sym typeface="Book Antiqua"/>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lang="en-US" sz="2000">
                <a:solidFill>
                  <a:schemeClr val="dk1"/>
                </a:solidFill>
                <a:latin typeface="Book Antiqua"/>
                <a:ea typeface="Book Antiqua"/>
                <a:cs typeface="Book Antiqua"/>
                <a:sym typeface="Book Antiqua"/>
              </a:rPr>
              <a:t>Range =	= 18-9=9</a:t>
            </a:r>
            <a:endParaRPr sz="2000">
              <a:solidFill>
                <a:schemeClr val="dk1"/>
              </a:solidFill>
              <a:latin typeface="Book Antiqua"/>
              <a:ea typeface="Book Antiqua"/>
              <a:cs typeface="Book Antiqua"/>
              <a:sym typeface="Book Antiqua"/>
            </a:endParaRPr>
          </a:p>
          <a:p>
            <a:pPr indent="0" lvl="0" marL="0" marR="0" rtl="0" algn="l">
              <a:lnSpc>
                <a:spcPct val="100000"/>
              </a:lnSpc>
              <a:spcBef>
                <a:spcPts val="49"/>
              </a:spcBef>
              <a:spcAft>
                <a:spcPts val="0"/>
              </a:spcAft>
              <a:buNone/>
            </a:pPr>
            <a:r>
              <a:t/>
            </a:r>
            <a:endParaRPr sz="2700">
              <a:solidFill>
                <a:schemeClr val="dk1"/>
              </a:solidFill>
              <a:latin typeface="Times New Roman"/>
              <a:ea typeface="Times New Roman"/>
              <a:cs typeface="Times New Roman"/>
              <a:sym typeface="Times New Roman"/>
            </a:endParaRPr>
          </a:p>
          <a:p>
            <a:pPr indent="0" lvl="0" marL="12700" marR="5715" rtl="0" algn="just">
              <a:lnSpc>
                <a:spcPct val="108000"/>
              </a:lnSpc>
              <a:spcBef>
                <a:spcPts val="0"/>
              </a:spcBef>
              <a:spcAft>
                <a:spcPts val="0"/>
              </a:spcAft>
              <a:buNone/>
            </a:pPr>
            <a:r>
              <a:rPr lang="en-US" sz="2000">
                <a:solidFill>
                  <a:srgbClr val="1F487C"/>
                </a:solidFill>
                <a:latin typeface="Book Antiqua"/>
                <a:ea typeface="Book Antiqua"/>
                <a:cs typeface="Book Antiqua"/>
                <a:sym typeface="Book Antiqua"/>
              </a:rPr>
              <a:t>Caution: </a:t>
            </a:r>
            <a:r>
              <a:rPr lang="en-US" sz="2000">
                <a:solidFill>
                  <a:schemeClr val="dk1"/>
                </a:solidFill>
                <a:latin typeface="Book Antiqua"/>
                <a:ea typeface="Book Antiqua"/>
                <a:cs typeface="Book Antiqua"/>
                <a:sym typeface="Book Antiqua"/>
              </a:rPr>
              <a:t>If one of the components of range namely the maximum value or  minimum value  becomes  an extreme  value, then range  should  not be used.</a:t>
            </a:r>
            <a:endParaRPr sz="2000">
              <a:solidFill>
                <a:schemeClr val="dk1"/>
              </a:solidFill>
              <a:latin typeface="Book Antiqua"/>
              <a:ea typeface="Book Antiqua"/>
              <a:cs typeface="Book Antiqua"/>
              <a:sym typeface="Book Antiqua"/>
            </a:endParaRPr>
          </a:p>
        </p:txBody>
      </p:sp>
      <p:sp>
        <p:nvSpPr>
          <p:cNvPr id="325" name="Shape 325"/>
          <p:cNvSpPr/>
          <p:nvPr/>
        </p:nvSpPr>
        <p:spPr>
          <a:xfrm>
            <a:off x="1828800" y="3352800"/>
            <a:ext cx="2165350" cy="45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nvSpPr>
        <p:spPr>
          <a:xfrm>
            <a:off x="1827657" y="474308"/>
            <a:ext cx="434403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Inter-Quartile Range(IQR)</a:t>
            </a:r>
            <a:endParaRPr sz="2800">
              <a:solidFill>
                <a:schemeClr val="dk1"/>
              </a:solidFill>
              <a:latin typeface="Book Antiqua"/>
              <a:ea typeface="Book Antiqua"/>
              <a:cs typeface="Book Antiqua"/>
              <a:sym typeface="Book Antiqua"/>
            </a:endParaRPr>
          </a:p>
        </p:txBody>
      </p:sp>
      <p:sp>
        <p:nvSpPr>
          <p:cNvPr id="331" name="Shape 331"/>
          <p:cNvSpPr txBox="1"/>
          <p:nvPr/>
        </p:nvSpPr>
        <p:spPr>
          <a:xfrm>
            <a:off x="478942" y="1361187"/>
            <a:ext cx="8051800" cy="2174240"/>
          </a:xfrm>
          <a:prstGeom prst="rect">
            <a:avLst/>
          </a:prstGeom>
          <a:noFill/>
          <a:ln>
            <a:noFill/>
          </a:ln>
        </p:spPr>
        <p:txBody>
          <a:bodyPr anchorCtr="0" anchor="t" bIns="0" lIns="0" spcFirstLastPara="1" rIns="0" wrap="square" tIns="0">
            <a:noAutofit/>
          </a:bodyPr>
          <a:lstStyle/>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IQR= Range computed on middle 50% of the observations after    eliminating    the    highest    and    lowest    25%    of observations  in  a  data  set  that  is  arranged  in  ascending order.  IQR is less affected by outliers.</a:t>
            </a:r>
            <a:endParaRPr sz="2400">
              <a:solidFill>
                <a:schemeClr val="dk1"/>
              </a:solidFill>
              <a:latin typeface="Book Antiqua"/>
              <a:ea typeface="Book Antiqua"/>
              <a:cs typeface="Book Antiqua"/>
              <a:sym typeface="Book Antiqua"/>
            </a:endParaRPr>
          </a:p>
          <a:p>
            <a:pPr indent="0" lvl="0" marL="0" marR="0" rtl="0" algn="l">
              <a:lnSpc>
                <a:spcPct val="100000"/>
              </a:lnSpc>
              <a:spcBef>
                <a:spcPts val="27"/>
              </a:spcBef>
              <a:spcAft>
                <a:spcPts val="0"/>
              </a:spcAft>
              <a:buNone/>
            </a:pPr>
            <a:r>
              <a:t/>
            </a:r>
            <a:endParaRPr sz="2950">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lang="en-US" sz="2400">
                <a:solidFill>
                  <a:schemeClr val="dk1"/>
                </a:solidFill>
                <a:latin typeface="Book Antiqua"/>
                <a:ea typeface="Book Antiqua"/>
                <a:cs typeface="Book Antiqua"/>
                <a:sym typeface="Book Antiqua"/>
              </a:rPr>
              <a:t>IQR =Q</a:t>
            </a:r>
            <a:r>
              <a:rPr baseline="-25000" lang="en-US" sz="2400">
                <a:solidFill>
                  <a:schemeClr val="dk1"/>
                </a:solidFill>
                <a:latin typeface="Book Antiqua"/>
                <a:ea typeface="Book Antiqua"/>
                <a:cs typeface="Book Antiqua"/>
                <a:sym typeface="Book Antiqua"/>
              </a:rPr>
              <a:t>3</a:t>
            </a:r>
            <a:r>
              <a:rPr lang="en-US" sz="2400">
                <a:solidFill>
                  <a:schemeClr val="dk1"/>
                </a:solidFill>
                <a:latin typeface="Book Antiqua"/>
                <a:ea typeface="Book Antiqua"/>
                <a:cs typeface="Book Antiqua"/>
                <a:sym typeface="Book Antiqua"/>
              </a:rPr>
              <a:t>-Q</a:t>
            </a:r>
            <a:r>
              <a:rPr baseline="-25000" lang="en-US" sz="2400">
                <a:solidFill>
                  <a:schemeClr val="dk1"/>
                </a:solidFill>
                <a:latin typeface="Book Antiqua"/>
                <a:ea typeface="Book Antiqua"/>
                <a:cs typeface="Book Antiqua"/>
                <a:sym typeface="Book Antiqua"/>
              </a:rPr>
              <a:t>1</a:t>
            </a:r>
            <a:endParaRPr baseline="-25000" sz="2400">
              <a:solidFill>
                <a:schemeClr val="dk1"/>
              </a:solidFill>
              <a:latin typeface="Book Antiqua"/>
              <a:ea typeface="Book Antiqua"/>
              <a:cs typeface="Book Antiqua"/>
              <a:sym typeface="Book Antiqu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nvSpPr>
        <p:spPr>
          <a:xfrm>
            <a:off x="1973960" y="258388"/>
            <a:ext cx="4739005" cy="3556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Interquartile Range-Example</a:t>
            </a:r>
            <a:endParaRPr sz="2800">
              <a:solidFill>
                <a:schemeClr val="dk1"/>
              </a:solidFill>
              <a:latin typeface="Book Antiqua"/>
              <a:ea typeface="Book Antiqua"/>
              <a:cs typeface="Book Antiqua"/>
              <a:sym typeface="Book Antiqua"/>
            </a:endParaRPr>
          </a:p>
        </p:txBody>
      </p:sp>
      <p:sp>
        <p:nvSpPr>
          <p:cNvPr id="337" name="Shape 337"/>
          <p:cNvSpPr txBox="1"/>
          <p:nvPr/>
        </p:nvSpPr>
        <p:spPr>
          <a:xfrm>
            <a:off x="535940" y="791317"/>
            <a:ext cx="6726555" cy="1036319"/>
          </a:xfrm>
          <a:prstGeom prst="rect">
            <a:avLst/>
          </a:prstGeom>
          <a:noFill/>
          <a:ln>
            <a:noFill/>
          </a:ln>
        </p:spPr>
        <p:txBody>
          <a:bodyPr anchorCtr="0" anchor="t" bIns="0" lIns="0" spcFirstLastPara="1" rIns="0" wrap="square" tIns="0">
            <a:noAutofit/>
          </a:bodyPr>
          <a:lstStyle/>
          <a:p>
            <a:pPr indent="0" lvl="0" marL="12700" marR="508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The	following	data	represent	the		percentage investment	for		9	mutual	funds	per	annum. interquartile range.</a:t>
            </a:r>
            <a:endParaRPr sz="2400">
              <a:solidFill>
                <a:schemeClr val="dk1"/>
              </a:solidFill>
              <a:latin typeface="Book Antiqua"/>
              <a:ea typeface="Book Antiqua"/>
              <a:cs typeface="Book Antiqua"/>
              <a:sym typeface="Book Antiqua"/>
            </a:endParaRPr>
          </a:p>
        </p:txBody>
      </p:sp>
      <p:sp>
        <p:nvSpPr>
          <p:cNvPr id="338" name="Shape 338"/>
          <p:cNvSpPr txBox="1"/>
          <p:nvPr/>
        </p:nvSpPr>
        <p:spPr>
          <a:xfrm>
            <a:off x="7337297" y="778617"/>
            <a:ext cx="1425575" cy="695960"/>
          </a:xfrm>
          <a:prstGeom prst="rect">
            <a:avLst/>
          </a:prstGeom>
          <a:noFill/>
          <a:ln>
            <a:noFill/>
          </a:ln>
        </p:spPr>
        <p:txBody>
          <a:bodyPr anchorCtr="0" anchor="t" bIns="0" lIns="0" spcFirstLastPara="1" rIns="0" wrap="square" tIns="0">
            <a:noAutofit/>
          </a:bodyPr>
          <a:lstStyle/>
          <a:p>
            <a:pPr indent="-134620" lvl="0" marL="146685" marR="508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return	on Calculate</a:t>
            </a:r>
            <a:endParaRPr sz="2400">
              <a:solidFill>
                <a:schemeClr val="dk1"/>
              </a:solidFill>
              <a:latin typeface="Book Antiqua"/>
              <a:ea typeface="Book Antiqua"/>
              <a:cs typeface="Book Antiqua"/>
              <a:sym typeface="Book Antiqua"/>
            </a:endParaRPr>
          </a:p>
        </p:txBody>
      </p:sp>
      <p:sp>
        <p:nvSpPr>
          <p:cNvPr id="339" name="Shape 339"/>
          <p:cNvSpPr txBox="1"/>
          <p:nvPr/>
        </p:nvSpPr>
        <p:spPr>
          <a:xfrm>
            <a:off x="535940" y="2388215"/>
            <a:ext cx="6970395" cy="213741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Data Set: 12, 14, 11, 18, 10.5, 12, 14, 11, 9</a:t>
            </a:r>
            <a:endParaRPr sz="2400">
              <a:solidFill>
                <a:schemeClr val="dk1"/>
              </a:solidFill>
              <a:latin typeface="Book Antiqua"/>
              <a:ea typeface="Book Antiqua"/>
              <a:cs typeface="Book Antiqua"/>
              <a:sym typeface="Book Antiqua"/>
            </a:endParaRPr>
          </a:p>
          <a:p>
            <a:pPr indent="0" lvl="0" marL="12700" marR="0" rtl="0" algn="l">
              <a:lnSpc>
                <a:spcPct val="100000"/>
              </a:lnSpc>
              <a:spcBef>
                <a:spcPts val="575"/>
              </a:spcBef>
              <a:spcAft>
                <a:spcPts val="0"/>
              </a:spcAft>
              <a:buNone/>
            </a:pPr>
            <a:r>
              <a:rPr lang="en-US" sz="2400">
                <a:solidFill>
                  <a:schemeClr val="dk1"/>
                </a:solidFill>
                <a:latin typeface="Book Antiqua"/>
                <a:ea typeface="Book Antiqua"/>
                <a:cs typeface="Book Antiqua"/>
                <a:sym typeface="Book Antiqua"/>
              </a:rPr>
              <a:t>Arranging in ascending order, the data set becomes</a:t>
            </a:r>
            <a:endParaRPr sz="2400">
              <a:solidFill>
                <a:schemeClr val="dk1"/>
              </a:solidFill>
              <a:latin typeface="Book Antiqua"/>
              <a:ea typeface="Book Antiqua"/>
              <a:cs typeface="Book Antiqua"/>
              <a:sym typeface="Book Antiqua"/>
            </a:endParaRPr>
          </a:p>
          <a:p>
            <a:pPr indent="0" lvl="0" marL="12700" marR="0" rtl="0" algn="l">
              <a:lnSpc>
                <a:spcPct val="100000"/>
              </a:lnSpc>
              <a:spcBef>
                <a:spcPts val="575"/>
              </a:spcBef>
              <a:spcAft>
                <a:spcPts val="0"/>
              </a:spcAft>
              <a:buNone/>
            </a:pPr>
            <a:r>
              <a:rPr lang="en-US" sz="2400">
                <a:solidFill>
                  <a:schemeClr val="dk1"/>
                </a:solidFill>
                <a:latin typeface="Book Antiqua"/>
                <a:ea typeface="Book Antiqua"/>
                <a:cs typeface="Book Antiqua"/>
                <a:sym typeface="Book Antiqua"/>
              </a:rPr>
              <a:t>9, 10.5, 11, 11, 12, 12, 14, 14, 18</a:t>
            </a:r>
            <a:endParaRPr sz="2400">
              <a:solidFill>
                <a:schemeClr val="dk1"/>
              </a:solidFill>
              <a:latin typeface="Book Antiqua"/>
              <a:ea typeface="Book Antiqua"/>
              <a:cs typeface="Book Antiqua"/>
              <a:sym typeface="Book Antiqua"/>
            </a:endParaRPr>
          </a:p>
          <a:p>
            <a:pPr indent="0" lvl="0" marL="0" marR="0" rtl="0" algn="l">
              <a:lnSpc>
                <a:spcPct val="100000"/>
              </a:lnSpc>
              <a:spcBef>
                <a:spcPts val="7"/>
              </a:spcBef>
              <a:spcAft>
                <a:spcPts val="0"/>
              </a:spcAft>
              <a:buNone/>
            </a:pPr>
            <a:r>
              <a:t/>
            </a:r>
            <a:endParaRPr sz="35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IQR=Q</a:t>
            </a:r>
            <a:r>
              <a:rPr baseline="-25000" lang="en-US" sz="2400">
                <a:solidFill>
                  <a:schemeClr val="dk1"/>
                </a:solidFill>
                <a:latin typeface="Book Antiqua"/>
                <a:ea typeface="Book Antiqua"/>
                <a:cs typeface="Book Antiqua"/>
                <a:sym typeface="Book Antiqua"/>
              </a:rPr>
              <a:t>3</a:t>
            </a:r>
            <a:r>
              <a:rPr lang="en-US" sz="2400">
                <a:solidFill>
                  <a:schemeClr val="dk1"/>
                </a:solidFill>
                <a:latin typeface="Book Antiqua"/>
                <a:ea typeface="Book Antiqua"/>
                <a:cs typeface="Book Antiqua"/>
                <a:sym typeface="Book Antiqua"/>
              </a:rPr>
              <a:t>-Q</a:t>
            </a:r>
            <a:r>
              <a:rPr baseline="-25000" lang="en-US" sz="2400">
                <a:solidFill>
                  <a:schemeClr val="dk1"/>
                </a:solidFill>
                <a:latin typeface="Book Antiqua"/>
                <a:ea typeface="Book Antiqua"/>
                <a:cs typeface="Book Antiqua"/>
                <a:sym typeface="Book Antiqua"/>
              </a:rPr>
              <a:t>1</a:t>
            </a:r>
            <a:r>
              <a:rPr lang="en-US" sz="2400">
                <a:solidFill>
                  <a:schemeClr val="dk1"/>
                </a:solidFill>
                <a:latin typeface="Book Antiqua"/>
                <a:ea typeface="Book Antiqua"/>
                <a:cs typeface="Book Antiqua"/>
                <a:sym typeface="Book Antiqua"/>
              </a:rPr>
              <a:t>=14-10.75=3.25</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2508757" y="93288"/>
            <a:ext cx="4126484" cy="807719"/>
          </a:xfrm>
          <a:prstGeom prst="rect">
            <a:avLst/>
          </a:prstGeom>
          <a:noFill/>
          <a:ln>
            <a:noFill/>
          </a:ln>
        </p:spPr>
        <p:txBody>
          <a:bodyPr anchorCtr="0" anchor="t" bIns="0" lIns="0" spcFirstLastPara="1" rIns="0" wrap="square" tIns="241300">
            <a:noAutofit/>
          </a:bodyPr>
          <a:lstStyle/>
          <a:p>
            <a:pPr indent="0" lvl="0" marL="27686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Standard Deviation</a:t>
            </a:r>
            <a:endParaRPr/>
          </a:p>
        </p:txBody>
      </p:sp>
      <p:sp>
        <p:nvSpPr>
          <p:cNvPr id="345" name="Shape 345"/>
          <p:cNvSpPr txBox="1"/>
          <p:nvPr/>
        </p:nvSpPr>
        <p:spPr>
          <a:xfrm>
            <a:off x="459740" y="999216"/>
            <a:ext cx="1283335" cy="659765"/>
          </a:xfrm>
          <a:prstGeom prst="rect">
            <a:avLst/>
          </a:prstGeom>
          <a:noFill/>
          <a:ln>
            <a:noFill/>
          </a:ln>
        </p:spPr>
        <p:txBody>
          <a:bodyPr anchorCtr="0" anchor="t" bIns="0" lIns="0" spcFirstLastPara="1" rIns="0" wrap="square" tIns="0">
            <a:noAutofit/>
          </a:bodyPr>
          <a:lstStyle/>
          <a:p>
            <a:pPr indent="0" lvl="0" marL="12700" marR="5080" rtl="0" algn="l">
              <a:lnSpc>
                <a:spcPct val="107916"/>
              </a:lnSpc>
              <a:spcBef>
                <a:spcPts val="0"/>
              </a:spcBef>
              <a:spcAft>
                <a:spcPts val="0"/>
              </a:spcAft>
              <a:buNone/>
            </a:pPr>
            <a:r>
              <a:rPr lang="en-US" sz="2400">
                <a:solidFill>
                  <a:schemeClr val="dk1"/>
                </a:solidFill>
                <a:latin typeface="Book Antiqua"/>
                <a:ea typeface="Book Antiqua"/>
                <a:cs typeface="Book Antiqua"/>
                <a:sym typeface="Book Antiqua"/>
              </a:rPr>
              <a:t>Standard Statistics.</a:t>
            </a:r>
            <a:endParaRPr sz="2400">
              <a:solidFill>
                <a:schemeClr val="dk1"/>
              </a:solidFill>
              <a:latin typeface="Book Antiqua"/>
              <a:ea typeface="Book Antiqua"/>
              <a:cs typeface="Book Antiqua"/>
              <a:sym typeface="Book Antiqua"/>
            </a:endParaRPr>
          </a:p>
        </p:txBody>
      </p:sp>
      <p:sp>
        <p:nvSpPr>
          <p:cNvPr id="346" name="Shape 346"/>
          <p:cNvSpPr txBox="1"/>
          <p:nvPr/>
        </p:nvSpPr>
        <p:spPr>
          <a:xfrm>
            <a:off x="1891029" y="1011916"/>
            <a:ext cx="4686935" cy="3048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deviation	forms	the	cornerstone</a:t>
            </a:r>
            <a:endParaRPr sz="2400">
              <a:solidFill>
                <a:schemeClr val="dk1"/>
              </a:solidFill>
              <a:latin typeface="Book Antiqua"/>
              <a:ea typeface="Book Antiqua"/>
              <a:cs typeface="Book Antiqua"/>
              <a:sym typeface="Book Antiqua"/>
            </a:endParaRPr>
          </a:p>
        </p:txBody>
      </p:sp>
      <p:sp>
        <p:nvSpPr>
          <p:cNvPr id="347" name="Shape 347"/>
          <p:cNvSpPr txBox="1"/>
          <p:nvPr/>
        </p:nvSpPr>
        <p:spPr>
          <a:xfrm>
            <a:off x="6747509" y="999216"/>
            <a:ext cx="2012314"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for	Inferential</a:t>
            </a:r>
            <a:endParaRPr sz="2400">
              <a:solidFill>
                <a:schemeClr val="dk1"/>
              </a:solidFill>
              <a:latin typeface="Book Antiqua"/>
              <a:ea typeface="Book Antiqua"/>
              <a:cs typeface="Book Antiqua"/>
              <a:sym typeface="Book Antiqua"/>
            </a:endParaRPr>
          </a:p>
        </p:txBody>
      </p:sp>
      <p:sp>
        <p:nvSpPr>
          <p:cNvPr id="348" name="Shape 348"/>
          <p:cNvSpPr txBox="1"/>
          <p:nvPr/>
        </p:nvSpPr>
        <p:spPr>
          <a:xfrm>
            <a:off x="459740" y="2133220"/>
            <a:ext cx="8298815" cy="989330"/>
          </a:xfrm>
          <a:prstGeom prst="rect">
            <a:avLst/>
          </a:prstGeom>
          <a:noFill/>
          <a:ln>
            <a:noFill/>
          </a:ln>
        </p:spPr>
        <p:txBody>
          <a:bodyPr anchorCtr="0" anchor="t" bIns="0" lIns="0" spcFirstLastPara="1" rIns="0" wrap="square" tIns="0">
            <a:noAutofit/>
          </a:bodyPr>
          <a:lstStyle/>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To  define  standard  deviation,  you  need  to  define  another term called variance. In simple terms, standard deviation is the square root of variance.</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146558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Key Formulas</a:t>
            </a:r>
            <a:endParaRPr/>
          </a:p>
        </p:txBody>
      </p:sp>
      <p:sp>
        <p:nvSpPr>
          <p:cNvPr id="354" name="Shape 354"/>
          <p:cNvSpPr txBox="1"/>
          <p:nvPr/>
        </p:nvSpPr>
        <p:spPr>
          <a:xfrm>
            <a:off x="1219200" y="655233"/>
            <a:ext cx="2586990" cy="50228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1200">
                <a:solidFill>
                  <a:schemeClr val="dk1"/>
                </a:solidFill>
                <a:latin typeface="Times New Roman"/>
                <a:ea typeface="Times New Roman"/>
                <a:cs typeface="Times New Roman"/>
                <a:sym typeface="Times New Roman"/>
              </a:rPr>
              <a:t>Important Terms with Notations</a:t>
            </a:r>
            <a:endParaRPr sz="1200">
              <a:solidFill>
                <a:schemeClr val="dk1"/>
              </a:solidFill>
              <a:latin typeface="Times New Roman"/>
              <a:ea typeface="Times New Roman"/>
              <a:cs typeface="Times New Roman"/>
              <a:sym typeface="Times New Roman"/>
            </a:endParaRPr>
          </a:p>
          <a:p>
            <a:pPr indent="0" lvl="0" marL="12700" marR="0" rtl="0" algn="l">
              <a:lnSpc>
                <a:spcPct val="119393"/>
              </a:lnSpc>
              <a:spcBef>
                <a:spcPts val="750"/>
              </a:spcBef>
              <a:spcAft>
                <a:spcPts val="0"/>
              </a:spcAft>
              <a:buNone/>
            </a:pPr>
            <a:r>
              <a:rPr lang="en-US" sz="1650">
                <a:solidFill>
                  <a:schemeClr val="dk1"/>
                </a:solidFill>
                <a:latin typeface="Times New Roman"/>
                <a:ea typeface="Times New Roman"/>
                <a:cs typeface="Times New Roman"/>
                <a:sym typeface="Times New Roman"/>
              </a:rPr>
              <a:t>Sample Variance</a:t>
            </a:r>
            <a:endParaRPr sz="1650">
              <a:solidFill>
                <a:schemeClr val="dk1"/>
              </a:solidFill>
              <a:latin typeface="Times New Roman"/>
              <a:ea typeface="Times New Roman"/>
              <a:cs typeface="Times New Roman"/>
              <a:sym typeface="Times New Roman"/>
            </a:endParaRPr>
          </a:p>
        </p:txBody>
      </p:sp>
      <p:sp>
        <p:nvSpPr>
          <p:cNvPr id="355" name="Shape 355"/>
          <p:cNvSpPr txBox="1"/>
          <p:nvPr/>
        </p:nvSpPr>
        <p:spPr>
          <a:xfrm>
            <a:off x="6512924" y="642533"/>
            <a:ext cx="736600" cy="1822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1200">
                <a:solidFill>
                  <a:schemeClr val="dk1"/>
                </a:solidFill>
                <a:latin typeface="Times New Roman"/>
                <a:ea typeface="Times New Roman"/>
                <a:cs typeface="Times New Roman"/>
                <a:sym typeface="Times New Roman"/>
              </a:rPr>
              <a:t>Remarks</a:t>
            </a:r>
            <a:endParaRPr sz="1200">
              <a:solidFill>
                <a:schemeClr val="dk1"/>
              </a:solidFill>
              <a:latin typeface="Times New Roman"/>
              <a:ea typeface="Times New Roman"/>
              <a:cs typeface="Times New Roman"/>
              <a:sym typeface="Times New Roman"/>
            </a:endParaRPr>
          </a:p>
        </p:txBody>
      </p:sp>
      <p:sp>
        <p:nvSpPr>
          <p:cNvPr id="356" name="Shape 356"/>
          <p:cNvSpPr/>
          <p:nvPr/>
        </p:nvSpPr>
        <p:spPr>
          <a:xfrm>
            <a:off x="2137793" y="1215034"/>
            <a:ext cx="128905" cy="0"/>
          </a:xfrm>
          <a:custGeom>
            <a:pathLst>
              <a:path extrusionOk="0" h="120000" w="120000">
                <a:moveTo>
                  <a:pt x="0" y="0"/>
                </a:moveTo>
                <a:lnTo>
                  <a:pt x="11946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Shape 357"/>
          <p:cNvSpPr/>
          <p:nvPr/>
        </p:nvSpPr>
        <p:spPr>
          <a:xfrm>
            <a:off x="1596785" y="1441512"/>
            <a:ext cx="817880" cy="0"/>
          </a:xfrm>
          <a:custGeom>
            <a:pathLst>
              <a:path extrusionOk="0" h="120000" w="120000">
                <a:moveTo>
                  <a:pt x="0" y="0"/>
                </a:moveTo>
                <a:lnTo>
                  <a:pt x="11991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Shape 358"/>
          <p:cNvSpPr txBox="1"/>
          <p:nvPr/>
        </p:nvSpPr>
        <p:spPr>
          <a:xfrm>
            <a:off x="1852012" y="1461266"/>
            <a:ext cx="323215" cy="1847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1</a:t>
            </a:r>
            <a:endParaRPr sz="1200">
              <a:solidFill>
                <a:schemeClr val="dk1"/>
              </a:solidFill>
              <a:latin typeface="Times New Roman"/>
              <a:ea typeface="Times New Roman"/>
              <a:cs typeface="Times New Roman"/>
              <a:sym typeface="Times New Roman"/>
            </a:endParaRPr>
          </a:p>
        </p:txBody>
      </p:sp>
      <p:sp>
        <p:nvSpPr>
          <p:cNvPr id="359" name="Shape 359"/>
          <p:cNvSpPr txBox="1"/>
          <p:nvPr/>
        </p:nvSpPr>
        <p:spPr>
          <a:xfrm>
            <a:off x="1778505" y="1218677"/>
            <a:ext cx="563880" cy="1847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360" name="Shape 360"/>
          <p:cNvSpPr txBox="1"/>
          <p:nvPr/>
        </p:nvSpPr>
        <p:spPr>
          <a:xfrm>
            <a:off x="2326597" y="1179907"/>
            <a:ext cx="73025" cy="11683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361" name="Shape 361"/>
          <p:cNvSpPr txBox="1"/>
          <p:nvPr/>
        </p:nvSpPr>
        <p:spPr>
          <a:xfrm>
            <a:off x="1348408" y="1190294"/>
            <a:ext cx="446405" cy="33147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30000" lang="en-US" sz="1050">
                <a:solidFill>
                  <a:schemeClr val="dk1"/>
                </a:solidFill>
                <a:latin typeface="Times New Roman"/>
                <a:ea typeface="Times New Roman"/>
                <a:cs typeface="Times New Roman"/>
                <a:sym typeface="Times New Roman"/>
              </a:rPr>
              <a:t>2   </a:t>
            </a:r>
            <a:r>
              <a:rPr baseline="-25000" lang="en-US" sz="1800">
                <a:solidFill>
                  <a:schemeClr val="dk1"/>
                </a:solidFill>
                <a:latin typeface="Noto Sans Symbols"/>
                <a:ea typeface="Noto Sans Symbols"/>
                <a:cs typeface="Noto Sans Symbols"/>
                <a:sym typeface="Noto Sans Symbols"/>
              </a:rPr>
              <a:t>=</a:t>
            </a:r>
            <a:r>
              <a:rPr baseline="-25000" lang="en-US" sz="1800">
                <a:solidFill>
                  <a:schemeClr val="dk1"/>
                </a:solidFill>
                <a:latin typeface="Times New Roman"/>
                <a:ea typeface="Times New Roman"/>
                <a:cs typeface="Times New Roman"/>
                <a:sym typeface="Times New Roman"/>
              </a:rPr>
              <a:t> </a:t>
            </a: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362" name="Shape 362"/>
          <p:cNvSpPr txBox="1"/>
          <p:nvPr/>
        </p:nvSpPr>
        <p:spPr>
          <a:xfrm>
            <a:off x="1246204" y="1342014"/>
            <a:ext cx="107314" cy="1822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S</a:t>
            </a:r>
            <a:endParaRPr sz="1200">
              <a:solidFill>
                <a:schemeClr val="dk1"/>
              </a:solidFill>
              <a:latin typeface="Times New Roman"/>
              <a:ea typeface="Times New Roman"/>
              <a:cs typeface="Times New Roman"/>
              <a:sym typeface="Times New Roman"/>
            </a:endParaRPr>
          </a:p>
        </p:txBody>
      </p:sp>
      <p:sp>
        <p:nvSpPr>
          <p:cNvPr id="363" name="Shape 363"/>
          <p:cNvSpPr txBox="1"/>
          <p:nvPr/>
        </p:nvSpPr>
        <p:spPr>
          <a:xfrm>
            <a:off x="1219200" y="1646116"/>
            <a:ext cx="2712720"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Sample Standard Deviation</a:t>
            </a:r>
            <a:endParaRPr sz="1650">
              <a:solidFill>
                <a:schemeClr val="dk1"/>
              </a:solidFill>
              <a:latin typeface="Times New Roman"/>
              <a:ea typeface="Times New Roman"/>
              <a:cs typeface="Times New Roman"/>
              <a:sym typeface="Times New Roman"/>
            </a:endParaRPr>
          </a:p>
        </p:txBody>
      </p:sp>
      <p:sp>
        <p:nvSpPr>
          <p:cNvPr id="364" name="Shape 364"/>
          <p:cNvSpPr txBox="1"/>
          <p:nvPr/>
        </p:nvSpPr>
        <p:spPr>
          <a:xfrm>
            <a:off x="1219200" y="2038158"/>
            <a:ext cx="29908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S=</a:t>
            </a:r>
            <a:endParaRPr sz="1650">
              <a:solidFill>
                <a:schemeClr val="dk1"/>
              </a:solidFill>
              <a:latin typeface="Times New Roman"/>
              <a:ea typeface="Times New Roman"/>
              <a:cs typeface="Times New Roman"/>
              <a:sym typeface="Times New Roman"/>
            </a:endParaRPr>
          </a:p>
        </p:txBody>
      </p:sp>
      <p:sp>
        <p:nvSpPr>
          <p:cNvPr id="365" name="Shape 365"/>
          <p:cNvSpPr/>
          <p:nvPr/>
        </p:nvSpPr>
        <p:spPr>
          <a:xfrm>
            <a:off x="2139957" y="1957353"/>
            <a:ext cx="118745" cy="0"/>
          </a:xfrm>
          <a:custGeom>
            <a:pathLst>
              <a:path extrusionOk="0" h="120000" w="120000">
                <a:moveTo>
                  <a:pt x="0" y="0"/>
                </a:moveTo>
                <a:lnTo>
                  <a:pt x="11979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Shape 366"/>
          <p:cNvSpPr/>
          <p:nvPr/>
        </p:nvSpPr>
        <p:spPr>
          <a:xfrm>
            <a:off x="1630701" y="2179344"/>
            <a:ext cx="760095" cy="0"/>
          </a:xfrm>
          <a:custGeom>
            <a:pathLst>
              <a:path extrusionOk="0" h="120000" w="120000">
                <a:moveTo>
                  <a:pt x="0" y="0"/>
                </a:moveTo>
                <a:lnTo>
                  <a:pt x="11994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Shape 367"/>
          <p:cNvSpPr/>
          <p:nvPr/>
        </p:nvSpPr>
        <p:spPr>
          <a:xfrm>
            <a:off x="1533539" y="2180578"/>
            <a:ext cx="19050" cy="12065"/>
          </a:xfrm>
          <a:custGeom>
            <a:pathLst>
              <a:path extrusionOk="0" h="120000" w="120000">
                <a:moveTo>
                  <a:pt x="0" y="114300"/>
                </a:moveTo>
                <a:lnTo>
                  <a:pt x="11790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Shape 368"/>
          <p:cNvSpPr/>
          <p:nvPr/>
        </p:nvSpPr>
        <p:spPr>
          <a:xfrm>
            <a:off x="1552257" y="2183683"/>
            <a:ext cx="27940" cy="165100"/>
          </a:xfrm>
          <a:custGeom>
            <a:pathLst>
              <a:path extrusionOk="0" h="120000" w="120000">
                <a:moveTo>
                  <a:pt x="0" y="0"/>
                </a:moveTo>
                <a:lnTo>
                  <a:pt x="118677" y="119824"/>
                </a:lnTo>
              </a:path>
            </a:pathLst>
          </a:custGeom>
          <a:noFill/>
          <a:ln cap="flat" cmpd="sng" w="12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Shape 369"/>
          <p:cNvSpPr/>
          <p:nvPr/>
        </p:nvSpPr>
        <p:spPr>
          <a:xfrm>
            <a:off x="1582860" y="1908308"/>
            <a:ext cx="36830" cy="440690"/>
          </a:xfrm>
          <a:custGeom>
            <a:pathLst>
              <a:path extrusionOk="0" h="120000" w="120000">
                <a:moveTo>
                  <a:pt x="0" y="119876"/>
                </a:moveTo>
                <a:lnTo>
                  <a:pt x="1181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Shape 370"/>
          <p:cNvSpPr/>
          <p:nvPr/>
        </p:nvSpPr>
        <p:spPr>
          <a:xfrm>
            <a:off x="1619108" y="1908308"/>
            <a:ext cx="784225" cy="0"/>
          </a:xfrm>
          <a:custGeom>
            <a:pathLst>
              <a:path extrusionOk="0" h="120000" w="120000">
                <a:moveTo>
                  <a:pt x="0" y="0"/>
                </a:moveTo>
                <a:lnTo>
                  <a:pt x="1199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Shape 371"/>
          <p:cNvSpPr txBox="1"/>
          <p:nvPr/>
        </p:nvSpPr>
        <p:spPr>
          <a:xfrm>
            <a:off x="1865200" y="2198797"/>
            <a:ext cx="305435" cy="1847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1</a:t>
            </a:r>
            <a:endParaRPr sz="1200">
              <a:solidFill>
                <a:schemeClr val="dk1"/>
              </a:solidFill>
              <a:latin typeface="Times New Roman"/>
              <a:ea typeface="Times New Roman"/>
              <a:cs typeface="Times New Roman"/>
              <a:sym typeface="Times New Roman"/>
            </a:endParaRPr>
          </a:p>
        </p:txBody>
      </p:sp>
      <p:sp>
        <p:nvSpPr>
          <p:cNvPr id="372" name="Shape 372"/>
          <p:cNvSpPr txBox="1"/>
          <p:nvPr/>
        </p:nvSpPr>
        <p:spPr>
          <a:xfrm>
            <a:off x="1627805" y="1930981"/>
            <a:ext cx="701675" cy="2609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2775">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373" name="Shape 373"/>
          <p:cNvSpPr txBox="1"/>
          <p:nvPr/>
        </p:nvSpPr>
        <p:spPr>
          <a:xfrm>
            <a:off x="2311161" y="1920640"/>
            <a:ext cx="69215" cy="11747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374" name="Shape 374"/>
          <p:cNvSpPr txBox="1"/>
          <p:nvPr/>
        </p:nvSpPr>
        <p:spPr>
          <a:xfrm>
            <a:off x="1219200" y="2396909"/>
            <a:ext cx="202628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Population Variance</a:t>
            </a:r>
            <a:endParaRPr sz="1650">
              <a:solidFill>
                <a:schemeClr val="dk1"/>
              </a:solidFill>
              <a:latin typeface="Times New Roman"/>
              <a:ea typeface="Times New Roman"/>
              <a:cs typeface="Times New Roman"/>
              <a:sym typeface="Times New Roman"/>
            </a:endParaRPr>
          </a:p>
        </p:txBody>
      </p:sp>
      <p:sp>
        <p:nvSpPr>
          <p:cNvPr id="375" name="Shape 375"/>
          <p:cNvSpPr txBox="1"/>
          <p:nvPr/>
        </p:nvSpPr>
        <p:spPr>
          <a:xfrm>
            <a:off x="1222646" y="2770080"/>
            <a:ext cx="191770" cy="2781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950">
                <a:solidFill>
                  <a:schemeClr val="dk1"/>
                </a:solidFill>
                <a:latin typeface="Noto Sans Symbols"/>
                <a:ea typeface="Noto Sans Symbols"/>
                <a:cs typeface="Noto Sans Symbols"/>
                <a:sym typeface="Noto Sans Symbols"/>
              </a:rPr>
              <a:t>σ</a:t>
            </a:r>
            <a:endParaRPr sz="1950">
              <a:solidFill>
                <a:schemeClr val="dk1"/>
              </a:solidFill>
              <a:latin typeface="Noto Sans Symbols"/>
              <a:ea typeface="Noto Sans Symbols"/>
              <a:cs typeface="Noto Sans Symbols"/>
              <a:sym typeface="Noto Sans Symbols"/>
            </a:endParaRPr>
          </a:p>
        </p:txBody>
      </p:sp>
      <p:sp>
        <p:nvSpPr>
          <p:cNvPr id="376" name="Shape 376"/>
          <p:cNvSpPr txBox="1"/>
          <p:nvPr/>
        </p:nvSpPr>
        <p:spPr>
          <a:xfrm>
            <a:off x="1433258" y="2762955"/>
            <a:ext cx="79375" cy="11747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377" name="Shape 377"/>
          <p:cNvSpPr txBox="1"/>
          <p:nvPr/>
        </p:nvSpPr>
        <p:spPr>
          <a:xfrm>
            <a:off x="1525298" y="2760360"/>
            <a:ext cx="16319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a:t>
            </a:r>
            <a:endParaRPr sz="1650">
              <a:solidFill>
                <a:schemeClr val="dk1"/>
              </a:solidFill>
              <a:latin typeface="Times New Roman"/>
              <a:ea typeface="Times New Roman"/>
              <a:cs typeface="Times New Roman"/>
              <a:sym typeface="Times New Roman"/>
            </a:endParaRPr>
          </a:p>
        </p:txBody>
      </p:sp>
      <p:sp>
        <p:nvSpPr>
          <p:cNvPr id="378" name="Shape 378"/>
          <p:cNvSpPr txBox="1"/>
          <p:nvPr/>
        </p:nvSpPr>
        <p:spPr>
          <a:xfrm>
            <a:off x="1920597" y="2672652"/>
            <a:ext cx="612775" cy="43370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300">
                <a:solidFill>
                  <a:schemeClr val="dk1"/>
                </a:solidFill>
                <a:latin typeface="Noto Sans Symbols"/>
                <a:ea typeface="Noto Sans Symbols"/>
                <a:cs typeface="Noto Sans Symbols"/>
                <a:sym typeface="Noto Sans Symbols"/>
              </a:rPr>
              <a:t>μ</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172085" marR="0" rtl="0" algn="l">
              <a:lnSpc>
                <a:spcPct val="100000"/>
              </a:lnSpc>
              <a:spcBef>
                <a:spcPts val="42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379" name="Shape 379"/>
          <p:cNvSpPr txBox="1"/>
          <p:nvPr/>
        </p:nvSpPr>
        <p:spPr>
          <a:xfrm>
            <a:off x="1705776" y="2653912"/>
            <a:ext cx="984885" cy="26479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850" u="sng">
                <a:solidFill>
                  <a:schemeClr val="dk1"/>
                </a:solidFill>
                <a:latin typeface="Noto Sans Symbols"/>
                <a:ea typeface="Noto Sans Symbols"/>
                <a:cs typeface="Noto Sans Symbols"/>
                <a:sym typeface="Noto Sans Symbols"/>
              </a:rPr>
              <a:t>∑</a:t>
            </a:r>
            <a:r>
              <a:rPr lang="en-US" sz="1850" u="sng">
                <a:solidFill>
                  <a:schemeClr val="dk1"/>
                </a:solidFill>
                <a:latin typeface="Times New Roman"/>
                <a:ea typeface="Times New Roman"/>
                <a:cs typeface="Times New Roman"/>
                <a:sym typeface="Times New Roman"/>
              </a:rPr>
              <a:t> 	</a:t>
            </a:r>
            <a:endParaRPr sz="1850">
              <a:solidFill>
                <a:schemeClr val="dk1"/>
              </a:solidFill>
              <a:latin typeface="Times New Roman"/>
              <a:ea typeface="Times New Roman"/>
              <a:cs typeface="Times New Roman"/>
              <a:sym typeface="Times New Roman"/>
            </a:endParaRPr>
          </a:p>
        </p:txBody>
      </p:sp>
      <p:sp>
        <p:nvSpPr>
          <p:cNvPr id="380" name="Shape 380"/>
          <p:cNvSpPr txBox="1"/>
          <p:nvPr/>
        </p:nvSpPr>
        <p:spPr>
          <a:xfrm>
            <a:off x="2516656" y="2643525"/>
            <a:ext cx="80010" cy="11683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381" name="Shape 381"/>
          <p:cNvSpPr txBox="1"/>
          <p:nvPr/>
        </p:nvSpPr>
        <p:spPr>
          <a:xfrm>
            <a:off x="1219200" y="3106840"/>
            <a:ext cx="201485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Population Standard</a:t>
            </a:r>
            <a:endParaRPr sz="1650">
              <a:solidFill>
                <a:schemeClr val="dk1"/>
              </a:solidFill>
              <a:latin typeface="Times New Roman"/>
              <a:ea typeface="Times New Roman"/>
              <a:cs typeface="Times New Roman"/>
              <a:sym typeface="Times New Roman"/>
            </a:endParaRPr>
          </a:p>
        </p:txBody>
      </p:sp>
      <p:sp>
        <p:nvSpPr>
          <p:cNvPr id="382" name="Shape 382"/>
          <p:cNvSpPr txBox="1"/>
          <p:nvPr/>
        </p:nvSpPr>
        <p:spPr>
          <a:xfrm>
            <a:off x="1219200" y="3496923"/>
            <a:ext cx="1357630"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Deviation </a:t>
            </a:r>
            <a:r>
              <a:rPr i="1" lang="en-US" sz="1300">
                <a:solidFill>
                  <a:schemeClr val="dk1"/>
                </a:solidFill>
                <a:latin typeface="Noto Sans Symbols"/>
                <a:ea typeface="Noto Sans Symbols"/>
                <a:cs typeface="Noto Sans Symbols"/>
                <a:sym typeface="Noto Sans Symbols"/>
              </a:rPr>
              <a:t>σ</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Noto Sans Symbols"/>
                <a:ea typeface="Noto Sans Symbols"/>
                <a:cs typeface="Noto Sans Symbols"/>
                <a:sym typeface="Noto Sans Symbols"/>
              </a:rPr>
              <a:t>=</a:t>
            </a:r>
            <a:endParaRPr sz="1200">
              <a:solidFill>
                <a:schemeClr val="dk1"/>
              </a:solidFill>
              <a:latin typeface="Noto Sans Symbols"/>
              <a:ea typeface="Noto Sans Symbols"/>
              <a:cs typeface="Noto Sans Symbols"/>
              <a:sym typeface="Noto Sans Symbols"/>
            </a:endParaRPr>
          </a:p>
        </p:txBody>
      </p:sp>
      <p:sp>
        <p:nvSpPr>
          <p:cNvPr id="383" name="Shape 383"/>
          <p:cNvSpPr/>
          <p:nvPr/>
        </p:nvSpPr>
        <p:spPr>
          <a:xfrm>
            <a:off x="2747251" y="3637587"/>
            <a:ext cx="905510" cy="0"/>
          </a:xfrm>
          <a:custGeom>
            <a:pathLst>
              <a:path extrusionOk="0" h="120000" w="120000">
                <a:moveTo>
                  <a:pt x="0" y="0"/>
                </a:moveTo>
                <a:lnTo>
                  <a:pt x="11994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Shape 384"/>
          <p:cNvSpPr/>
          <p:nvPr/>
        </p:nvSpPr>
        <p:spPr>
          <a:xfrm>
            <a:off x="2627125" y="3638821"/>
            <a:ext cx="23495" cy="12065"/>
          </a:xfrm>
          <a:custGeom>
            <a:pathLst>
              <a:path extrusionOk="0" h="120000" w="120000">
                <a:moveTo>
                  <a:pt x="0" y="114300"/>
                </a:moveTo>
                <a:lnTo>
                  <a:pt x="1181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Shape 385"/>
          <p:cNvSpPr/>
          <p:nvPr/>
        </p:nvSpPr>
        <p:spPr>
          <a:xfrm>
            <a:off x="2650267" y="3641926"/>
            <a:ext cx="34290" cy="165100"/>
          </a:xfrm>
          <a:custGeom>
            <a:pathLst>
              <a:path extrusionOk="0" h="120000" w="120000">
                <a:moveTo>
                  <a:pt x="0" y="0"/>
                </a:moveTo>
                <a:lnTo>
                  <a:pt x="119555" y="119824"/>
                </a:lnTo>
              </a:path>
            </a:pathLst>
          </a:custGeom>
          <a:noFill/>
          <a:ln cap="flat" cmpd="sng" w="15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Shape 386"/>
          <p:cNvSpPr/>
          <p:nvPr/>
        </p:nvSpPr>
        <p:spPr>
          <a:xfrm>
            <a:off x="2688103" y="3366551"/>
            <a:ext cx="45085" cy="440690"/>
          </a:xfrm>
          <a:custGeom>
            <a:pathLst>
              <a:path extrusionOk="0" h="120000" w="120000">
                <a:moveTo>
                  <a:pt x="0" y="119876"/>
                </a:moveTo>
                <a:lnTo>
                  <a:pt x="11927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Shape 387"/>
          <p:cNvSpPr/>
          <p:nvPr/>
        </p:nvSpPr>
        <p:spPr>
          <a:xfrm>
            <a:off x="2732917" y="3366551"/>
            <a:ext cx="935355" cy="0"/>
          </a:xfrm>
          <a:custGeom>
            <a:pathLst>
              <a:path extrusionOk="0" h="120000" w="120000">
                <a:moveTo>
                  <a:pt x="0" y="0"/>
                </a:moveTo>
                <a:lnTo>
                  <a:pt x="1199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Shape 388"/>
          <p:cNvSpPr/>
          <p:nvPr/>
        </p:nvSpPr>
        <p:spPr>
          <a:xfrm>
            <a:off x="1975148" y="3988164"/>
            <a:ext cx="142240" cy="0"/>
          </a:xfrm>
          <a:custGeom>
            <a:pathLst>
              <a:path extrusionOk="0" h="120000" w="120000">
                <a:moveTo>
                  <a:pt x="0" y="0"/>
                </a:moveTo>
                <a:lnTo>
                  <a:pt x="11986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Shape 389"/>
          <p:cNvSpPr/>
          <p:nvPr/>
        </p:nvSpPr>
        <p:spPr>
          <a:xfrm>
            <a:off x="2309705" y="4093431"/>
            <a:ext cx="378460" cy="0"/>
          </a:xfrm>
          <a:custGeom>
            <a:pathLst>
              <a:path extrusionOk="0" h="120000" w="120000">
                <a:moveTo>
                  <a:pt x="0" y="0"/>
                </a:moveTo>
                <a:lnTo>
                  <a:pt x="11993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Shape 390"/>
          <p:cNvSpPr txBox="1"/>
          <p:nvPr/>
        </p:nvSpPr>
        <p:spPr>
          <a:xfrm>
            <a:off x="2721059" y="3659545"/>
            <a:ext cx="837565" cy="522605"/>
          </a:xfrm>
          <a:prstGeom prst="rect">
            <a:avLst/>
          </a:prstGeom>
          <a:noFill/>
          <a:ln>
            <a:noFill/>
          </a:ln>
        </p:spPr>
        <p:txBody>
          <a:bodyPr anchorCtr="0" anchor="t" bIns="0" lIns="0" spcFirstLastPara="1" rIns="0" wrap="square" tIns="0">
            <a:noAutofit/>
          </a:bodyPr>
          <a:lstStyle/>
          <a:p>
            <a:pPr indent="0" lvl="0" marL="111760" marR="0" rtl="0" algn="ctr">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a:p>
            <a:pPr indent="0" lvl="0" marL="0" marR="0" rtl="0" algn="ctr">
              <a:lnSpc>
                <a:spcPct val="100000"/>
              </a:lnSpc>
              <a:spcBef>
                <a:spcPts val="705"/>
              </a:spcBef>
              <a:spcAft>
                <a:spcPts val="0"/>
              </a:spcAft>
              <a:buNone/>
            </a:pPr>
            <a:r>
              <a:rPr lang="en-US" sz="1650">
                <a:solidFill>
                  <a:schemeClr val="dk1"/>
                </a:solidFill>
                <a:latin typeface="Times New Roman"/>
                <a:ea typeface="Times New Roman"/>
                <a:cs typeface="Times New Roman"/>
                <a:sym typeface="Times New Roman"/>
              </a:rPr>
              <a:t>(Sample</a:t>
            </a:r>
            <a:endParaRPr sz="1650">
              <a:solidFill>
                <a:schemeClr val="dk1"/>
              </a:solidFill>
              <a:latin typeface="Times New Roman"/>
              <a:ea typeface="Times New Roman"/>
              <a:cs typeface="Times New Roman"/>
              <a:sym typeface="Times New Roman"/>
            </a:endParaRPr>
          </a:p>
        </p:txBody>
      </p:sp>
      <p:sp>
        <p:nvSpPr>
          <p:cNvPr id="391" name="Shape 391"/>
          <p:cNvSpPr txBox="1"/>
          <p:nvPr/>
        </p:nvSpPr>
        <p:spPr>
          <a:xfrm>
            <a:off x="2746671" y="3389224"/>
            <a:ext cx="827405" cy="2609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2775">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300">
                <a:solidFill>
                  <a:schemeClr val="dk1"/>
                </a:solidFill>
                <a:latin typeface="Noto Sans Symbols"/>
                <a:ea typeface="Noto Sans Symbols"/>
                <a:cs typeface="Noto Sans Symbols"/>
                <a:sym typeface="Noto Sans Symbols"/>
              </a:rPr>
              <a:t>μ</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392" name="Shape 392"/>
          <p:cNvSpPr txBox="1"/>
          <p:nvPr/>
        </p:nvSpPr>
        <p:spPr>
          <a:xfrm>
            <a:off x="3557377" y="3378883"/>
            <a:ext cx="80010" cy="11747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393" name="Shape 393"/>
          <p:cNvSpPr txBox="1"/>
          <p:nvPr/>
        </p:nvSpPr>
        <p:spPr>
          <a:xfrm>
            <a:off x="1219200" y="3932555"/>
            <a:ext cx="1437005" cy="3346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30000" lang="en-US" sz="2475">
                <a:solidFill>
                  <a:schemeClr val="dk1"/>
                </a:solidFill>
                <a:latin typeface="Times New Roman"/>
                <a:ea typeface="Times New Roman"/>
                <a:cs typeface="Times New Roman"/>
                <a:sym typeface="Times New Roman"/>
              </a:rPr>
              <a:t>Where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baseline="30000" lang="en-US" sz="2775">
                <a:solidFill>
                  <a:schemeClr val="dk1"/>
                </a:solidFill>
                <a:latin typeface="Noto Sans Symbols"/>
                <a:ea typeface="Noto Sans Symbols"/>
                <a:cs typeface="Noto Sans Symbols"/>
                <a:sym typeface="Noto Sans Symbols"/>
              </a:rPr>
              <a:t>∑</a:t>
            </a:r>
            <a:r>
              <a:rPr baseline="30000" lang="en-US" sz="2775">
                <a:solidFill>
                  <a:schemeClr val="dk1"/>
                </a:solidFill>
                <a:latin typeface="Times New Roman"/>
                <a:ea typeface="Times New Roman"/>
                <a:cs typeface="Times New Roman"/>
                <a:sym typeface="Times New Roman"/>
              </a:rPr>
              <a:t> </a:t>
            </a:r>
            <a:r>
              <a:rPr baseline="30000" i="1" lang="en-US" sz="1800">
                <a:solidFill>
                  <a:schemeClr val="dk1"/>
                </a:solidFill>
                <a:latin typeface="Times New Roman"/>
                <a:ea typeface="Times New Roman"/>
                <a:cs typeface="Times New Roman"/>
                <a:sym typeface="Times New Roman"/>
              </a:rPr>
              <a:t>X</a:t>
            </a:r>
            <a:endParaRPr baseline="30000" sz="1800">
              <a:solidFill>
                <a:schemeClr val="dk1"/>
              </a:solidFill>
              <a:latin typeface="Times New Roman"/>
              <a:ea typeface="Times New Roman"/>
              <a:cs typeface="Times New Roman"/>
              <a:sym typeface="Times New Roman"/>
            </a:endParaRPr>
          </a:p>
        </p:txBody>
      </p:sp>
      <p:sp>
        <p:nvSpPr>
          <p:cNvPr id="394" name="Shape 394"/>
          <p:cNvSpPr txBox="1"/>
          <p:nvPr/>
        </p:nvSpPr>
        <p:spPr>
          <a:xfrm>
            <a:off x="2440705" y="4115808"/>
            <a:ext cx="108585" cy="18161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395" name="Shape 395"/>
          <p:cNvSpPr txBox="1"/>
          <p:nvPr/>
        </p:nvSpPr>
        <p:spPr>
          <a:xfrm>
            <a:off x="1219200" y="4294583"/>
            <a:ext cx="107632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Mean) and</a:t>
            </a:r>
            <a:endParaRPr sz="1650">
              <a:solidFill>
                <a:schemeClr val="dk1"/>
              </a:solidFill>
              <a:latin typeface="Times New Roman"/>
              <a:ea typeface="Times New Roman"/>
              <a:cs typeface="Times New Roman"/>
              <a:sym typeface="Times New Roman"/>
            </a:endParaRPr>
          </a:p>
        </p:txBody>
      </p:sp>
      <p:sp>
        <p:nvSpPr>
          <p:cNvPr id="396" name="Shape 396"/>
          <p:cNvSpPr/>
          <p:nvPr/>
        </p:nvSpPr>
        <p:spPr>
          <a:xfrm>
            <a:off x="1582978" y="4774088"/>
            <a:ext cx="398145" cy="0"/>
          </a:xfrm>
          <a:custGeom>
            <a:pathLst>
              <a:path extrusionOk="0" h="120000" w="120000">
                <a:moveTo>
                  <a:pt x="0" y="0"/>
                </a:moveTo>
                <a:lnTo>
                  <a:pt x="11983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Shape 397"/>
          <p:cNvSpPr txBox="1"/>
          <p:nvPr/>
        </p:nvSpPr>
        <p:spPr>
          <a:xfrm>
            <a:off x="1219200" y="4795990"/>
            <a:ext cx="2897505" cy="1398460"/>
          </a:xfrm>
          <a:prstGeom prst="rect">
            <a:avLst/>
          </a:prstGeom>
          <a:noFill/>
          <a:ln>
            <a:noFill/>
          </a:ln>
        </p:spPr>
        <p:txBody>
          <a:bodyPr anchorCtr="0" anchor="t" bIns="0" lIns="0" spcFirstLastPara="1" rIns="0" wrap="square" tIns="0">
            <a:noAutofit/>
          </a:bodyPr>
          <a:lstStyle/>
          <a:p>
            <a:pPr indent="0" lvl="0" marL="495934" marR="0" rtl="0" algn="l">
              <a:lnSpc>
                <a:spcPct val="115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a:p>
            <a:pPr indent="0" lvl="0" marL="12700" marR="5080" rtl="0" algn="l">
              <a:lnSpc>
                <a:spcPct val="95500"/>
              </a:lnSpc>
              <a:spcBef>
                <a:spcPts val="30"/>
              </a:spcBef>
              <a:spcAft>
                <a:spcPts val="0"/>
              </a:spcAft>
              <a:buNone/>
            </a:pPr>
            <a:r>
              <a:rPr lang="en-US" sz="1650">
                <a:solidFill>
                  <a:schemeClr val="dk1"/>
                </a:solidFill>
                <a:latin typeface="Times New Roman"/>
                <a:ea typeface="Times New Roman"/>
                <a:cs typeface="Times New Roman"/>
                <a:sym typeface="Times New Roman"/>
              </a:rPr>
              <a:t>n =Number of observations in the sample(Sample size) </a:t>
            </a:r>
            <a:endParaRPr sz="1650">
              <a:solidFill>
                <a:schemeClr val="dk1"/>
              </a:solidFill>
              <a:latin typeface="Times New Roman"/>
              <a:ea typeface="Times New Roman"/>
              <a:cs typeface="Times New Roman"/>
              <a:sym typeface="Times New Roman"/>
            </a:endParaRPr>
          </a:p>
          <a:p>
            <a:pPr indent="0" lvl="0" marL="12700" marR="5080" rtl="0" algn="l">
              <a:lnSpc>
                <a:spcPct val="95500"/>
              </a:lnSpc>
              <a:spcBef>
                <a:spcPts val="30"/>
              </a:spcBef>
              <a:spcAft>
                <a:spcPts val="0"/>
              </a:spcAft>
              <a:buNone/>
            </a:pPr>
            <a:r>
              <a:rPr lang="en-US" sz="1650">
                <a:solidFill>
                  <a:schemeClr val="dk1"/>
                </a:solidFill>
                <a:latin typeface="Times New Roman"/>
                <a:ea typeface="Times New Roman"/>
                <a:cs typeface="Times New Roman"/>
                <a:sym typeface="Times New Roman"/>
              </a:rPr>
              <a:t>N =Number of observations in the Population (Population Size)</a:t>
            </a:r>
            <a:endParaRPr sz="1650">
              <a:solidFill>
                <a:schemeClr val="dk1"/>
              </a:solidFill>
              <a:latin typeface="Times New Roman"/>
              <a:ea typeface="Times New Roman"/>
              <a:cs typeface="Times New Roman"/>
              <a:sym typeface="Times New Roman"/>
            </a:endParaRPr>
          </a:p>
        </p:txBody>
      </p:sp>
      <p:sp>
        <p:nvSpPr>
          <p:cNvPr id="398" name="Shape 398"/>
          <p:cNvSpPr txBox="1"/>
          <p:nvPr/>
        </p:nvSpPr>
        <p:spPr>
          <a:xfrm>
            <a:off x="1250141" y="4525207"/>
            <a:ext cx="2611755" cy="3416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300">
                <a:solidFill>
                  <a:schemeClr val="dk1"/>
                </a:solidFill>
                <a:latin typeface="Noto Sans Symbols"/>
                <a:ea typeface="Noto Sans Symbols"/>
                <a:cs typeface="Noto Sans Symbols"/>
                <a:sym typeface="Noto Sans Symbols"/>
              </a:rPr>
              <a:t>μ</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baseline="30000" lang="en-US" sz="2775">
                <a:solidFill>
                  <a:schemeClr val="dk1"/>
                </a:solidFill>
                <a:latin typeface="Noto Sans Symbols"/>
                <a:ea typeface="Noto Sans Symbols"/>
                <a:cs typeface="Noto Sans Symbols"/>
                <a:sym typeface="Noto Sans Symbols"/>
              </a:rPr>
              <a:t>∑</a:t>
            </a:r>
            <a:r>
              <a:rPr baseline="30000" lang="en-US" sz="2775">
                <a:solidFill>
                  <a:schemeClr val="dk1"/>
                </a:solidFill>
                <a:latin typeface="Times New Roman"/>
                <a:ea typeface="Times New Roman"/>
                <a:cs typeface="Times New Roman"/>
                <a:sym typeface="Times New Roman"/>
              </a:rPr>
              <a:t> </a:t>
            </a:r>
            <a:r>
              <a:rPr baseline="30000" i="1" lang="en-US" sz="1800">
                <a:solidFill>
                  <a:schemeClr val="dk1"/>
                </a:solidFill>
                <a:latin typeface="Times New Roman"/>
                <a:ea typeface="Times New Roman"/>
                <a:cs typeface="Times New Roman"/>
                <a:sym typeface="Times New Roman"/>
              </a:rPr>
              <a:t>X  </a:t>
            </a:r>
            <a:r>
              <a:rPr lang="en-US" sz="1650">
                <a:solidFill>
                  <a:schemeClr val="dk1"/>
                </a:solidFill>
                <a:latin typeface="Times New Roman"/>
                <a:ea typeface="Times New Roman"/>
                <a:cs typeface="Times New Roman"/>
                <a:sym typeface="Times New Roman"/>
              </a:rPr>
              <a:t>(Population Mean)</a:t>
            </a:r>
            <a:endParaRPr sz="1650">
              <a:solidFill>
                <a:schemeClr val="dk1"/>
              </a:solidFill>
              <a:latin typeface="Times New Roman"/>
              <a:ea typeface="Times New Roman"/>
              <a:cs typeface="Times New Roman"/>
              <a:sym typeface="Times New Roman"/>
            </a:endParaRPr>
          </a:p>
        </p:txBody>
      </p:sp>
      <p:sp>
        <p:nvSpPr>
          <p:cNvPr id="399" name="Shape 399"/>
          <p:cNvSpPr/>
          <p:nvPr/>
        </p:nvSpPr>
        <p:spPr>
          <a:xfrm>
            <a:off x="6720912" y="1215034"/>
            <a:ext cx="128270" cy="0"/>
          </a:xfrm>
          <a:custGeom>
            <a:pathLst>
              <a:path extrusionOk="0" h="120000" w="120000">
                <a:moveTo>
                  <a:pt x="0" y="0"/>
                </a:moveTo>
                <a:lnTo>
                  <a:pt x="11997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Shape 400"/>
          <p:cNvSpPr/>
          <p:nvPr/>
        </p:nvSpPr>
        <p:spPr>
          <a:xfrm>
            <a:off x="6180246" y="1441512"/>
            <a:ext cx="817244" cy="0"/>
          </a:xfrm>
          <a:custGeom>
            <a:pathLst>
              <a:path extrusionOk="0" h="120000" w="120000">
                <a:moveTo>
                  <a:pt x="0" y="0"/>
                </a:moveTo>
                <a:lnTo>
                  <a:pt x="1199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Shape 401"/>
          <p:cNvSpPr txBox="1"/>
          <p:nvPr/>
        </p:nvSpPr>
        <p:spPr>
          <a:xfrm>
            <a:off x="5467491" y="1190294"/>
            <a:ext cx="910590" cy="3435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1.	</a:t>
            </a:r>
            <a:r>
              <a:rPr i="1" lang="en-US" sz="1200">
                <a:solidFill>
                  <a:schemeClr val="dk1"/>
                </a:solidFill>
                <a:latin typeface="Times New Roman"/>
                <a:ea typeface="Times New Roman"/>
                <a:cs typeface="Times New Roman"/>
                <a:sym typeface="Times New Roman"/>
              </a:rPr>
              <a:t>S </a:t>
            </a:r>
            <a:r>
              <a:rPr baseline="30000" lang="en-US" sz="1050">
                <a:solidFill>
                  <a:schemeClr val="dk1"/>
                </a:solidFill>
                <a:latin typeface="Times New Roman"/>
                <a:ea typeface="Times New Roman"/>
                <a:cs typeface="Times New Roman"/>
                <a:sym typeface="Times New Roman"/>
              </a:rPr>
              <a:t>2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baseline="30000" lang="en-US" sz="2775">
                <a:solidFill>
                  <a:schemeClr val="dk1"/>
                </a:solidFill>
                <a:latin typeface="Noto Sans Symbols"/>
                <a:ea typeface="Noto Sans Symbols"/>
                <a:cs typeface="Noto Sans Symbols"/>
                <a:sym typeface="Noto Sans Symbols"/>
              </a:rPr>
              <a:t>∑</a:t>
            </a:r>
            <a:endParaRPr baseline="30000" sz="2775">
              <a:solidFill>
                <a:schemeClr val="dk1"/>
              </a:solidFill>
              <a:latin typeface="Noto Sans Symbols"/>
              <a:ea typeface="Noto Sans Symbols"/>
              <a:cs typeface="Noto Sans Symbols"/>
              <a:sym typeface="Noto Sans Symbols"/>
            </a:endParaRPr>
          </a:p>
        </p:txBody>
      </p:sp>
      <p:sp>
        <p:nvSpPr>
          <p:cNvPr id="402" name="Shape 402"/>
          <p:cNvSpPr txBox="1"/>
          <p:nvPr/>
        </p:nvSpPr>
        <p:spPr>
          <a:xfrm>
            <a:off x="6435303" y="1461266"/>
            <a:ext cx="323215" cy="1847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1</a:t>
            </a:r>
            <a:endParaRPr sz="1200">
              <a:solidFill>
                <a:schemeClr val="dk1"/>
              </a:solidFill>
              <a:latin typeface="Times New Roman"/>
              <a:ea typeface="Times New Roman"/>
              <a:cs typeface="Times New Roman"/>
              <a:sym typeface="Times New Roman"/>
            </a:endParaRPr>
          </a:p>
        </p:txBody>
      </p:sp>
      <p:sp>
        <p:nvSpPr>
          <p:cNvPr id="403" name="Shape 403"/>
          <p:cNvSpPr txBox="1"/>
          <p:nvPr/>
        </p:nvSpPr>
        <p:spPr>
          <a:xfrm>
            <a:off x="6361843" y="1218677"/>
            <a:ext cx="563245" cy="18478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404" name="Shape 404"/>
          <p:cNvSpPr txBox="1"/>
          <p:nvPr/>
        </p:nvSpPr>
        <p:spPr>
          <a:xfrm>
            <a:off x="6909587" y="1179907"/>
            <a:ext cx="73025" cy="11683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405" name="Shape 405"/>
          <p:cNvSpPr txBox="1"/>
          <p:nvPr/>
        </p:nvSpPr>
        <p:spPr>
          <a:xfrm>
            <a:off x="7140213" y="1299898"/>
            <a:ext cx="479425" cy="23431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is an</a:t>
            </a:r>
            <a:endParaRPr sz="1650">
              <a:solidFill>
                <a:schemeClr val="dk1"/>
              </a:solidFill>
              <a:latin typeface="Times New Roman"/>
              <a:ea typeface="Times New Roman"/>
              <a:cs typeface="Times New Roman"/>
              <a:sym typeface="Times New Roman"/>
            </a:endParaRPr>
          </a:p>
        </p:txBody>
      </p:sp>
      <p:sp>
        <p:nvSpPr>
          <p:cNvPr id="406" name="Shape 406"/>
          <p:cNvSpPr/>
          <p:nvPr/>
        </p:nvSpPr>
        <p:spPr>
          <a:xfrm>
            <a:off x="6228960" y="2153314"/>
            <a:ext cx="905510" cy="0"/>
          </a:xfrm>
          <a:custGeom>
            <a:pathLst>
              <a:path extrusionOk="0" h="120000" w="120000">
                <a:moveTo>
                  <a:pt x="0" y="0"/>
                </a:moveTo>
                <a:lnTo>
                  <a:pt x="11999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Shape 407"/>
          <p:cNvSpPr txBox="1"/>
          <p:nvPr/>
        </p:nvSpPr>
        <p:spPr>
          <a:xfrm>
            <a:off x="5742943" y="1646116"/>
            <a:ext cx="2128520" cy="36576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650">
                <a:solidFill>
                  <a:schemeClr val="dk1"/>
                </a:solidFill>
                <a:latin typeface="Times New Roman"/>
                <a:ea typeface="Times New Roman"/>
                <a:cs typeface="Times New Roman"/>
                <a:sym typeface="Times New Roman"/>
              </a:rPr>
              <a:t>unbiased estimator of</a:t>
            </a:r>
            <a:endParaRPr sz="1650">
              <a:solidFill>
                <a:schemeClr val="dk1"/>
              </a:solidFill>
              <a:latin typeface="Times New Roman"/>
              <a:ea typeface="Times New Roman"/>
              <a:cs typeface="Times New Roman"/>
              <a:sym typeface="Times New Roman"/>
            </a:endParaRPr>
          </a:p>
          <a:p>
            <a:pPr indent="0" lvl="0" marL="543560" marR="0" rtl="0" algn="ctr">
              <a:lnSpc>
                <a:spcPct val="100000"/>
              </a:lnSpc>
              <a:spcBef>
                <a:spcPts val="185"/>
              </a:spcBef>
              <a:spcAft>
                <a:spcPts val="0"/>
              </a:spcAft>
              <a:buNone/>
            </a:pPr>
            <a:r>
              <a:rPr lang="en-US"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408" name="Shape 408"/>
          <p:cNvSpPr txBox="1"/>
          <p:nvPr/>
        </p:nvSpPr>
        <p:spPr>
          <a:xfrm>
            <a:off x="5745228" y="1828800"/>
            <a:ext cx="1310640" cy="3943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i="1" lang="en-US" sz="2925">
                <a:solidFill>
                  <a:schemeClr val="dk1"/>
                </a:solidFill>
                <a:latin typeface="Noto Sans Symbols"/>
                <a:ea typeface="Noto Sans Symbols"/>
                <a:cs typeface="Noto Sans Symbols"/>
                <a:sym typeface="Noto Sans Symbols"/>
              </a:rPr>
              <a:t>σ</a:t>
            </a:r>
            <a:r>
              <a:rPr baseline="-25000" i="1" lang="en-US" sz="2925">
                <a:solidFill>
                  <a:schemeClr val="dk1"/>
                </a:solidFill>
                <a:latin typeface="Times New Roman"/>
                <a:ea typeface="Times New Roman"/>
                <a:cs typeface="Times New Roman"/>
                <a:sym typeface="Times New Roman"/>
              </a:rPr>
              <a:t> </a:t>
            </a:r>
            <a:r>
              <a:rPr baseline="-25000" lang="en-US" sz="1050">
                <a:solidFill>
                  <a:schemeClr val="dk1"/>
                </a:solidFill>
                <a:latin typeface="Times New Roman"/>
                <a:ea typeface="Times New Roman"/>
                <a:cs typeface="Times New Roman"/>
                <a:sym typeface="Times New Roman"/>
              </a:rPr>
              <a:t>2  </a:t>
            </a:r>
            <a:r>
              <a:rPr baseline="-25000" lang="en-US" sz="2475">
                <a:solidFill>
                  <a:schemeClr val="dk1"/>
                </a:solidFill>
                <a:latin typeface="Times New Roman"/>
                <a:ea typeface="Times New Roman"/>
                <a:cs typeface="Times New Roman"/>
                <a:sym typeface="Times New Roman"/>
              </a:rPr>
              <a:t>= </a:t>
            </a:r>
            <a:r>
              <a:rPr baseline="-25000" lang="en-US" sz="2775">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i="1" lang="en-US" sz="1300">
                <a:solidFill>
                  <a:schemeClr val="dk1"/>
                </a:solidFill>
                <a:latin typeface="Noto Sans Symbols"/>
                <a:ea typeface="Noto Sans Symbols"/>
                <a:cs typeface="Noto Sans Symbols"/>
                <a:sym typeface="Noto Sans Symbols"/>
              </a:rPr>
              <a:t>μ</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409" name="Shape 409"/>
          <p:cNvSpPr txBox="1"/>
          <p:nvPr/>
        </p:nvSpPr>
        <p:spPr>
          <a:xfrm>
            <a:off x="6602641" y="2175267"/>
            <a:ext cx="149225" cy="1822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410" name="Shape 410"/>
          <p:cNvSpPr/>
          <p:nvPr/>
        </p:nvSpPr>
        <p:spPr>
          <a:xfrm>
            <a:off x="5784276" y="2490756"/>
            <a:ext cx="142240" cy="0"/>
          </a:xfrm>
          <a:custGeom>
            <a:pathLst>
              <a:path extrusionOk="0" h="120000" w="120000">
                <a:moveTo>
                  <a:pt x="0" y="0"/>
                </a:moveTo>
                <a:lnTo>
                  <a:pt x="11986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Shape 411"/>
          <p:cNvSpPr/>
          <p:nvPr/>
        </p:nvSpPr>
        <p:spPr>
          <a:xfrm>
            <a:off x="6118833" y="2596022"/>
            <a:ext cx="378460" cy="0"/>
          </a:xfrm>
          <a:custGeom>
            <a:pathLst>
              <a:path extrusionOk="0" h="120000" w="120000">
                <a:moveTo>
                  <a:pt x="0" y="0"/>
                </a:moveTo>
                <a:lnTo>
                  <a:pt x="11993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Shape 412"/>
          <p:cNvSpPr txBox="1"/>
          <p:nvPr/>
        </p:nvSpPr>
        <p:spPr>
          <a:xfrm>
            <a:off x="5467491" y="2409190"/>
            <a:ext cx="2534285" cy="33401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30000" lang="en-US" sz="2475">
                <a:solidFill>
                  <a:schemeClr val="dk1"/>
                </a:solidFill>
                <a:latin typeface="Times New Roman"/>
                <a:ea typeface="Times New Roman"/>
                <a:cs typeface="Times New Roman"/>
                <a:sym typeface="Times New Roman"/>
              </a:rPr>
              <a:t>2.	</a:t>
            </a:r>
            <a:r>
              <a:rPr i="1" lang="en-US" sz="1200">
                <a:solidFill>
                  <a:schemeClr val="dk1"/>
                </a:solidFill>
                <a:latin typeface="Times New Roman"/>
                <a:ea typeface="Times New Roman"/>
                <a:cs typeface="Times New Roman"/>
                <a:sym typeface="Times New Roman"/>
              </a:rPr>
              <a:t>X  </a:t>
            </a:r>
            <a:r>
              <a:rPr lang="en-US" sz="12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baseline="30000" lang="en-US" sz="2775">
                <a:solidFill>
                  <a:schemeClr val="dk1"/>
                </a:solidFill>
                <a:latin typeface="Noto Sans Symbols"/>
                <a:ea typeface="Noto Sans Symbols"/>
                <a:cs typeface="Noto Sans Symbols"/>
                <a:sym typeface="Noto Sans Symbols"/>
              </a:rPr>
              <a:t>∑</a:t>
            </a:r>
            <a:r>
              <a:rPr baseline="30000" lang="en-US" sz="2775">
                <a:solidFill>
                  <a:schemeClr val="dk1"/>
                </a:solidFill>
                <a:latin typeface="Times New Roman"/>
                <a:ea typeface="Times New Roman"/>
                <a:cs typeface="Times New Roman"/>
                <a:sym typeface="Times New Roman"/>
              </a:rPr>
              <a:t> </a:t>
            </a:r>
            <a:r>
              <a:rPr baseline="30000" i="1" lang="en-US" sz="1800">
                <a:solidFill>
                  <a:schemeClr val="dk1"/>
                </a:solidFill>
                <a:latin typeface="Times New Roman"/>
                <a:ea typeface="Times New Roman"/>
                <a:cs typeface="Times New Roman"/>
                <a:sym typeface="Times New Roman"/>
              </a:rPr>
              <a:t>X	</a:t>
            </a:r>
            <a:r>
              <a:rPr baseline="30000" lang="en-US" sz="2475">
                <a:solidFill>
                  <a:schemeClr val="dk1"/>
                </a:solidFill>
                <a:latin typeface="Times New Roman"/>
                <a:ea typeface="Times New Roman"/>
                <a:cs typeface="Times New Roman"/>
                <a:sym typeface="Times New Roman"/>
              </a:rPr>
              <a:t>is an unbiased</a:t>
            </a:r>
            <a:endParaRPr baseline="30000" sz="2475">
              <a:solidFill>
                <a:schemeClr val="dk1"/>
              </a:solidFill>
              <a:latin typeface="Times New Roman"/>
              <a:ea typeface="Times New Roman"/>
              <a:cs typeface="Times New Roman"/>
              <a:sym typeface="Times New Roman"/>
            </a:endParaRPr>
          </a:p>
        </p:txBody>
      </p:sp>
      <p:sp>
        <p:nvSpPr>
          <p:cNvPr id="413" name="Shape 413"/>
          <p:cNvSpPr/>
          <p:nvPr/>
        </p:nvSpPr>
        <p:spPr>
          <a:xfrm>
            <a:off x="7401847" y="3035162"/>
            <a:ext cx="398145" cy="0"/>
          </a:xfrm>
          <a:custGeom>
            <a:pathLst>
              <a:path extrusionOk="0" h="120000" w="120000">
                <a:moveTo>
                  <a:pt x="0" y="0"/>
                </a:moveTo>
                <a:lnTo>
                  <a:pt x="11983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Shape 414"/>
          <p:cNvSpPr txBox="1"/>
          <p:nvPr/>
        </p:nvSpPr>
        <p:spPr>
          <a:xfrm>
            <a:off x="5742943" y="2618400"/>
            <a:ext cx="1620520" cy="509270"/>
          </a:xfrm>
          <a:prstGeom prst="rect">
            <a:avLst/>
          </a:prstGeom>
          <a:noFill/>
          <a:ln>
            <a:noFill/>
          </a:ln>
        </p:spPr>
        <p:txBody>
          <a:bodyPr anchorCtr="0" anchor="t" bIns="0" lIns="0" spcFirstLastPara="1" rIns="0" wrap="square" tIns="0">
            <a:noAutofit/>
          </a:bodyPr>
          <a:lstStyle/>
          <a:p>
            <a:pPr indent="0" lvl="0" marL="51943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a:p>
            <a:pPr indent="0" lvl="0" marL="12700" marR="0" rtl="0" algn="l">
              <a:lnSpc>
                <a:spcPct val="100000"/>
              </a:lnSpc>
              <a:spcBef>
                <a:spcPts val="610"/>
              </a:spcBef>
              <a:spcAft>
                <a:spcPts val="0"/>
              </a:spcAft>
              <a:buNone/>
            </a:pPr>
            <a:r>
              <a:rPr lang="en-US" sz="1650">
                <a:solidFill>
                  <a:schemeClr val="dk1"/>
                </a:solidFill>
                <a:latin typeface="Times New Roman"/>
                <a:ea typeface="Times New Roman"/>
                <a:cs typeface="Times New Roman"/>
                <a:sym typeface="Times New Roman"/>
              </a:rPr>
              <a:t>estimator of	</a:t>
            </a:r>
            <a:r>
              <a:rPr i="1" lang="en-US" sz="1300">
                <a:solidFill>
                  <a:schemeClr val="dk1"/>
                </a:solidFill>
                <a:latin typeface="Noto Sans Symbols"/>
                <a:ea typeface="Noto Sans Symbols"/>
                <a:cs typeface="Noto Sans Symbols"/>
                <a:sym typeface="Noto Sans Symbols"/>
              </a:rPr>
              <a:t>μ</a:t>
            </a:r>
            <a:r>
              <a:rPr i="1" lang="en-US" sz="1300">
                <a:solidFill>
                  <a:schemeClr val="dk1"/>
                </a:solidFill>
                <a:latin typeface="Times New Roman"/>
                <a:ea typeface="Times New Roman"/>
                <a:cs typeface="Times New Roman"/>
                <a:sym typeface="Times New Roman"/>
              </a:rPr>
              <a:t> </a:t>
            </a:r>
            <a:r>
              <a:rPr lang="en-US" sz="1200">
                <a:solidFill>
                  <a:schemeClr val="dk1"/>
                </a:solidFill>
                <a:latin typeface="Noto Sans Symbols"/>
                <a:ea typeface="Noto Sans Symbols"/>
                <a:cs typeface="Noto Sans Symbols"/>
                <a:sym typeface="Noto Sans Symbols"/>
              </a:rPr>
              <a:t>=</a:t>
            </a:r>
            <a:endParaRPr sz="1200">
              <a:solidFill>
                <a:schemeClr val="dk1"/>
              </a:solidFill>
              <a:latin typeface="Noto Sans Symbols"/>
              <a:ea typeface="Noto Sans Symbols"/>
              <a:cs typeface="Noto Sans Symbols"/>
              <a:sym typeface="Noto Sans Symbols"/>
            </a:endParaRPr>
          </a:p>
        </p:txBody>
      </p:sp>
      <p:sp>
        <p:nvSpPr>
          <p:cNvPr id="415" name="Shape 415"/>
          <p:cNvSpPr txBox="1"/>
          <p:nvPr/>
        </p:nvSpPr>
        <p:spPr>
          <a:xfrm>
            <a:off x="7521437" y="3057065"/>
            <a:ext cx="149225" cy="1822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416" name="Shape 416"/>
          <p:cNvSpPr txBox="1"/>
          <p:nvPr/>
        </p:nvSpPr>
        <p:spPr>
          <a:xfrm>
            <a:off x="7401206" y="2786281"/>
            <a:ext cx="374015" cy="26035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2775">
                <a:solidFill>
                  <a:schemeClr val="dk1"/>
                </a:solidFill>
                <a:latin typeface="Noto Sans Symbols"/>
                <a:ea typeface="Noto Sans Symbols"/>
                <a:cs typeface="Noto Sans Symbols"/>
                <a:sym typeface="Noto Sans Symbols"/>
              </a:rPr>
              <a:t>∑</a:t>
            </a:r>
            <a:r>
              <a:rPr baseline="-25000" lang="en-US" sz="2775">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X</a:t>
            </a:r>
            <a:endParaRPr sz="1200">
              <a:solidFill>
                <a:schemeClr val="dk1"/>
              </a:solidFill>
              <a:latin typeface="Times New Roman"/>
              <a:ea typeface="Times New Roman"/>
              <a:cs typeface="Times New Roman"/>
              <a:sym typeface="Times New Roman"/>
            </a:endParaRPr>
          </a:p>
        </p:txBody>
      </p:sp>
      <p:sp>
        <p:nvSpPr>
          <p:cNvPr id="417" name="Shape 417"/>
          <p:cNvSpPr txBox="1"/>
          <p:nvPr/>
        </p:nvSpPr>
        <p:spPr>
          <a:xfrm>
            <a:off x="5467491" y="3240001"/>
            <a:ext cx="2769870" cy="1194435"/>
          </a:xfrm>
          <a:prstGeom prst="rect">
            <a:avLst/>
          </a:prstGeom>
          <a:noFill/>
          <a:ln>
            <a:noFill/>
          </a:ln>
        </p:spPr>
        <p:txBody>
          <a:bodyPr anchorCtr="0" anchor="t" bIns="0" lIns="0" spcFirstLastPara="1" rIns="0" wrap="square" tIns="0">
            <a:noAutofit/>
          </a:bodyPr>
          <a:lstStyle/>
          <a:p>
            <a:pPr indent="-275590" lvl="0" marL="287655" marR="5080" rtl="0" algn="l">
              <a:lnSpc>
                <a:spcPct val="95500"/>
              </a:lnSpc>
              <a:spcBef>
                <a:spcPts val="0"/>
              </a:spcBef>
              <a:spcAft>
                <a:spcPts val="0"/>
              </a:spcAft>
              <a:buNone/>
            </a:pPr>
            <a:r>
              <a:rPr lang="en-US" sz="1650">
                <a:solidFill>
                  <a:schemeClr val="dk1"/>
                </a:solidFill>
                <a:latin typeface="Times New Roman"/>
                <a:ea typeface="Times New Roman"/>
                <a:cs typeface="Times New Roman"/>
                <a:sym typeface="Times New Roman"/>
              </a:rPr>
              <a:t>3.  The divisor n-1 is always used while calculating sample variance for ensuring  property of being unbiased</a:t>
            </a:r>
            <a:endParaRPr sz="1650">
              <a:solidFill>
                <a:schemeClr val="dk1"/>
              </a:solidFill>
              <a:latin typeface="Times New Roman"/>
              <a:ea typeface="Times New Roman"/>
              <a:cs typeface="Times New Roman"/>
              <a:sym typeface="Times New Roman"/>
            </a:endParaRPr>
          </a:p>
        </p:txBody>
      </p:sp>
      <p:sp>
        <p:nvSpPr>
          <p:cNvPr id="418" name="Shape 418"/>
          <p:cNvSpPr txBox="1"/>
          <p:nvPr/>
        </p:nvSpPr>
        <p:spPr>
          <a:xfrm>
            <a:off x="5467491" y="4681534"/>
            <a:ext cx="2756535" cy="715645"/>
          </a:xfrm>
          <a:prstGeom prst="rect">
            <a:avLst/>
          </a:prstGeom>
          <a:noFill/>
          <a:ln>
            <a:noFill/>
          </a:ln>
        </p:spPr>
        <p:txBody>
          <a:bodyPr anchorCtr="0" anchor="t" bIns="0" lIns="0" spcFirstLastPara="1" rIns="0" wrap="square" tIns="0">
            <a:noAutofit/>
          </a:bodyPr>
          <a:lstStyle/>
          <a:p>
            <a:pPr indent="-275590" lvl="0" marL="287655" marR="5080" rtl="0" algn="l">
              <a:lnSpc>
                <a:spcPct val="95700"/>
              </a:lnSpc>
              <a:spcBef>
                <a:spcPts val="0"/>
              </a:spcBef>
              <a:spcAft>
                <a:spcPts val="0"/>
              </a:spcAft>
              <a:buNone/>
            </a:pPr>
            <a:r>
              <a:rPr lang="en-US" sz="1650">
                <a:solidFill>
                  <a:schemeClr val="dk1"/>
                </a:solidFill>
                <a:latin typeface="Times New Roman"/>
                <a:ea typeface="Times New Roman"/>
                <a:cs typeface="Times New Roman"/>
                <a:sym typeface="Times New Roman"/>
              </a:rPr>
              <a:t>4.  Standard deviation is always the square root of variance</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nvSpPr>
        <p:spPr>
          <a:xfrm>
            <a:off x="1440561" y="474308"/>
            <a:ext cx="5271770"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Example for Standard Deviation</a:t>
            </a:r>
            <a:endParaRPr sz="2800">
              <a:solidFill>
                <a:schemeClr val="dk1"/>
              </a:solidFill>
              <a:latin typeface="Book Antiqua"/>
              <a:ea typeface="Book Antiqua"/>
              <a:cs typeface="Book Antiqua"/>
              <a:sym typeface="Book Antiqua"/>
            </a:endParaRPr>
          </a:p>
        </p:txBody>
      </p:sp>
      <p:sp>
        <p:nvSpPr>
          <p:cNvPr id="424" name="Shape 424"/>
          <p:cNvSpPr txBox="1"/>
          <p:nvPr>
            <p:ph idx="1" type="body"/>
          </p:nvPr>
        </p:nvSpPr>
        <p:spPr>
          <a:xfrm>
            <a:off x="534034" y="1690694"/>
            <a:ext cx="8075930" cy="2259329"/>
          </a:xfrm>
          <a:prstGeom prst="rect">
            <a:avLst/>
          </a:prstGeom>
          <a:noFill/>
          <a:ln>
            <a:noFill/>
          </a:ln>
        </p:spPr>
        <p:txBody>
          <a:bodyPr anchorCtr="0" anchor="t" bIns="0" lIns="0" spcFirstLastPara="1" rIns="0" wrap="square" tIns="0">
            <a:noAutofit/>
          </a:bodyPr>
          <a:lstStyle/>
          <a:p>
            <a:pPr indent="0" lvl="0" marL="70485" marR="5080" rtl="0" algn="just">
              <a:lnSpc>
                <a:spcPct val="100000"/>
              </a:lnSpc>
              <a:spcBef>
                <a:spcPts val="0"/>
              </a:spcBef>
              <a:spcAft>
                <a:spcPts val="0"/>
              </a:spcAft>
              <a:buNone/>
            </a:pPr>
            <a:r>
              <a:rPr b="0" i="0" lang="en-US" sz="2800" u="none" cap="none" strike="noStrike">
                <a:solidFill>
                  <a:schemeClr val="dk1"/>
                </a:solidFill>
                <a:latin typeface="Book Antiqua"/>
                <a:ea typeface="Book Antiqua"/>
                <a:cs typeface="Book Antiqua"/>
                <a:sym typeface="Book Antiqua"/>
              </a:rPr>
              <a:t>The   following   data   represent   the   percentage return  on  investment  for  10  mutual  funds  per annum. Calculate the sample standard deviation.</a:t>
            </a:r>
            <a:endParaRPr/>
          </a:p>
          <a:p>
            <a:pPr indent="0" lvl="0" marL="0" marR="0" rtl="0" algn="l">
              <a:lnSpc>
                <a:spcPct val="100000"/>
              </a:lnSpc>
              <a:spcBef>
                <a:spcPts val="48"/>
              </a:spcBef>
              <a:spcAft>
                <a:spcPts val="0"/>
              </a:spcAft>
              <a:buNone/>
            </a:pPr>
            <a:r>
              <a:t/>
            </a:r>
            <a:endParaRPr b="0" i="0" sz="4050" u="none" cap="none" strike="noStrik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b="0" i="0" lang="en-US" sz="2800" u="none" cap="none" strike="noStrike">
                <a:solidFill>
                  <a:schemeClr val="dk1"/>
                </a:solidFill>
                <a:latin typeface="Book Antiqua"/>
                <a:ea typeface="Book Antiqua"/>
                <a:cs typeface="Book Antiqua"/>
                <a:sym typeface="Book Antiqua"/>
              </a:rPr>
              <a:t>12, 14, 11, 18, 10.5, 11.3, 12, 14, 11, 9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2155317" y="383102"/>
            <a:ext cx="3995420"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Data versus Information</a:t>
            </a:r>
            <a:endParaRPr sz="2800">
              <a:solidFill>
                <a:schemeClr val="dk1"/>
              </a:solidFill>
              <a:latin typeface="Book Antiqua"/>
              <a:ea typeface="Book Antiqua"/>
              <a:cs typeface="Book Antiqua"/>
              <a:sym typeface="Book Antiqua"/>
            </a:endParaRPr>
          </a:p>
        </p:txBody>
      </p:sp>
      <p:sp>
        <p:nvSpPr>
          <p:cNvPr id="68" name="Shape 68"/>
          <p:cNvSpPr txBox="1"/>
          <p:nvPr/>
        </p:nvSpPr>
        <p:spPr>
          <a:xfrm>
            <a:off x="345440" y="1880119"/>
            <a:ext cx="8188325" cy="1667510"/>
          </a:xfrm>
          <a:prstGeom prst="rect">
            <a:avLst/>
          </a:prstGeom>
          <a:noFill/>
          <a:ln>
            <a:noFill/>
          </a:ln>
        </p:spPr>
        <p:txBody>
          <a:bodyPr anchorCtr="0" anchor="t" bIns="0" lIns="0" spcFirstLastPara="1" rIns="0" wrap="square" tIns="0">
            <a:noAutofit/>
          </a:bodyPr>
          <a:lstStyle/>
          <a:p>
            <a:pPr indent="0" lvl="0" marL="12700" marR="5080" rtl="0" algn="just">
              <a:lnSpc>
                <a:spcPct val="101600"/>
              </a:lnSpc>
              <a:spcBef>
                <a:spcPts val="0"/>
              </a:spcBef>
              <a:spcAft>
                <a:spcPts val="0"/>
              </a:spcAft>
              <a:buNone/>
            </a:pPr>
            <a:r>
              <a:rPr lang="en-US" sz="2200">
                <a:solidFill>
                  <a:schemeClr val="dk1"/>
                </a:solidFill>
                <a:latin typeface="Book Antiqua"/>
                <a:ea typeface="Book Antiqua"/>
                <a:cs typeface="Book Antiqua"/>
                <a:sym typeface="Book Antiqua"/>
              </a:rPr>
              <a:t>When managers are bewildered by plethora of data, which do not make any sense on the surface of it, they are looking for methods to  classify  data  that  would  convey  meaning.  The  idea  here  is  to help  them  draw  the  right  conclusion.  This  session  provides  the nitty-gritty of arranging data into </a:t>
            </a:r>
            <a:r>
              <a:rPr lang="en-US" sz="2200">
                <a:solidFill>
                  <a:srgbClr val="1F487C"/>
                </a:solidFill>
                <a:latin typeface="Book Antiqua"/>
                <a:ea typeface="Book Antiqua"/>
                <a:cs typeface="Book Antiqua"/>
                <a:sym typeface="Book Antiqua"/>
              </a:rPr>
              <a:t>information</a:t>
            </a:r>
            <a:r>
              <a:rPr lang="en-US" sz="2200">
                <a:solidFill>
                  <a:schemeClr val="dk1"/>
                </a:solidFill>
                <a:latin typeface="Book Antiqua"/>
                <a:ea typeface="Book Antiqua"/>
                <a:cs typeface="Book Antiqua"/>
                <a:sym typeface="Book Antiqua"/>
              </a:rPr>
              <a:t>.</a:t>
            </a:r>
            <a:endParaRPr sz="2200">
              <a:solidFill>
                <a:schemeClr val="dk1"/>
              </a:solidFill>
              <a:latin typeface="Book Antiqua"/>
              <a:ea typeface="Book Antiqua"/>
              <a:cs typeface="Book Antiqua"/>
              <a:sym typeface="Book Antiqu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nvSpPr>
        <p:spPr>
          <a:xfrm>
            <a:off x="2794254" y="93288"/>
            <a:ext cx="408749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Solution for the Example</a:t>
            </a:r>
            <a:endParaRPr sz="2800">
              <a:solidFill>
                <a:schemeClr val="dk1"/>
              </a:solidFill>
              <a:latin typeface="Book Antiqua"/>
              <a:ea typeface="Book Antiqua"/>
              <a:cs typeface="Book Antiqua"/>
              <a:sym typeface="Book Antiqua"/>
            </a:endParaRPr>
          </a:p>
        </p:txBody>
      </p:sp>
      <p:sp>
        <p:nvSpPr>
          <p:cNvPr id="430" name="Shape 430"/>
          <p:cNvSpPr/>
          <p:nvPr/>
        </p:nvSpPr>
        <p:spPr>
          <a:xfrm>
            <a:off x="533400" y="990574"/>
            <a:ext cx="7772400" cy="4844415"/>
          </a:xfrm>
          <a:custGeom>
            <a:pathLst>
              <a:path extrusionOk="0" h="120000" w="120000">
                <a:moveTo>
                  <a:pt x="0" y="119993"/>
                </a:moveTo>
                <a:lnTo>
                  <a:pt x="120000" y="119993"/>
                </a:lnTo>
                <a:lnTo>
                  <a:pt x="120000" y="0"/>
                </a:lnTo>
                <a:lnTo>
                  <a:pt x="0" y="0"/>
                </a:lnTo>
                <a:lnTo>
                  <a:pt x="0" y="119993"/>
                </a:lnTo>
                <a:close/>
              </a:path>
            </a:pathLst>
          </a:custGeom>
          <a:solidFill>
            <a:srgbClr val="1F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Shape 431"/>
          <p:cNvSpPr/>
          <p:nvPr/>
        </p:nvSpPr>
        <p:spPr>
          <a:xfrm>
            <a:off x="533400" y="990574"/>
            <a:ext cx="7772400" cy="48441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2508757" y="93288"/>
            <a:ext cx="4126484" cy="861774"/>
          </a:xfrm>
          <a:prstGeom prst="rect">
            <a:avLst/>
          </a:prstGeom>
          <a:noFill/>
          <a:ln>
            <a:noFill/>
          </a:ln>
        </p:spPr>
        <p:txBody>
          <a:bodyPr anchorCtr="0" anchor="t" bIns="0" lIns="0" spcFirstLastPara="1" rIns="0" wrap="square" tIns="0">
            <a:noAutofit/>
          </a:bodyPr>
          <a:lstStyle/>
          <a:p>
            <a:pPr indent="0" lvl="0" marL="227329" marR="0" rtl="0" algn="ctr">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Coefficient of Variation</a:t>
            </a:r>
            <a:endParaRPr/>
          </a:p>
          <a:p>
            <a:pPr indent="0" lvl="0" marL="227329" marR="0" rtl="0" algn="ctr">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(Relative Dispersion)</a:t>
            </a:r>
            <a:endParaRPr/>
          </a:p>
        </p:txBody>
      </p:sp>
      <p:sp>
        <p:nvSpPr>
          <p:cNvPr id="437" name="Shape 437"/>
          <p:cNvSpPr txBox="1"/>
          <p:nvPr/>
        </p:nvSpPr>
        <p:spPr>
          <a:xfrm>
            <a:off x="496316" y="1226292"/>
            <a:ext cx="4262755" cy="1135380"/>
          </a:xfrm>
          <a:prstGeom prst="rect">
            <a:avLst/>
          </a:prstGeom>
          <a:noFill/>
          <a:ln>
            <a:noFill/>
          </a:ln>
        </p:spPr>
        <p:txBody>
          <a:bodyPr anchorCtr="0" anchor="t" bIns="0" lIns="0" spcFirstLastPara="1" rIns="0" wrap="square" tIns="0">
            <a:noAutofit/>
          </a:bodyPr>
          <a:lstStyle/>
          <a:p>
            <a:pPr indent="0" lvl="0" marL="12700" marR="508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Coefficient	of	Variation	(CV) Standard Deviation to Mean.</a:t>
            </a:r>
            <a:endParaRPr sz="2400">
              <a:solidFill>
                <a:schemeClr val="dk1"/>
              </a:solidFill>
              <a:latin typeface="Book Antiqua"/>
              <a:ea typeface="Book Antiqua"/>
              <a:cs typeface="Book Antiqua"/>
              <a:sym typeface="Book Antiqua"/>
            </a:endParaRPr>
          </a:p>
          <a:p>
            <a:pPr indent="0" lvl="0" marL="12700" marR="0" rtl="0" algn="l">
              <a:lnSpc>
                <a:spcPct val="100000"/>
              </a:lnSpc>
              <a:spcBef>
                <a:spcPts val="575"/>
              </a:spcBef>
              <a:spcAft>
                <a:spcPts val="0"/>
              </a:spcAft>
              <a:buNone/>
            </a:pPr>
            <a:r>
              <a:rPr lang="en-US" sz="2400">
                <a:solidFill>
                  <a:schemeClr val="dk1"/>
                </a:solidFill>
                <a:latin typeface="Book Antiqua"/>
                <a:ea typeface="Book Antiqua"/>
                <a:cs typeface="Book Antiqua"/>
                <a:sym typeface="Book Antiqua"/>
              </a:rPr>
              <a:t>In symbolic form</a:t>
            </a:r>
            <a:endParaRPr sz="2400">
              <a:solidFill>
                <a:schemeClr val="dk1"/>
              </a:solidFill>
              <a:latin typeface="Book Antiqua"/>
              <a:ea typeface="Book Antiqua"/>
              <a:cs typeface="Book Antiqua"/>
              <a:sym typeface="Book Antiqua"/>
            </a:endParaRPr>
          </a:p>
        </p:txBody>
      </p:sp>
      <p:sp>
        <p:nvSpPr>
          <p:cNvPr id="438" name="Shape 438"/>
          <p:cNvSpPr txBox="1"/>
          <p:nvPr/>
        </p:nvSpPr>
        <p:spPr>
          <a:xfrm>
            <a:off x="4931790" y="1226292"/>
            <a:ext cx="195326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is	defined	as</a:t>
            </a:r>
            <a:endParaRPr sz="2400">
              <a:solidFill>
                <a:schemeClr val="dk1"/>
              </a:solidFill>
              <a:latin typeface="Book Antiqua"/>
              <a:ea typeface="Book Antiqua"/>
              <a:cs typeface="Book Antiqua"/>
              <a:sym typeface="Book Antiqua"/>
            </a:endParaRPr>
          </a:p>
        </p:txBody>
      </p:sp>
      <p:sp>
        <p:nvSpPr>
          <p:cNvPr id="439" name="Shape 439"/>
          <p:cNvSpPr txBox="1"/>
          <p:nvPr/>
        </p:nvSpPr>
        <p:spPr>
          <a:xfrm>
            <a:off x="7058406" y="1226292"/>
            <a:ext cx="1739264"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the	ratio	of</a:t>
            </a:r>
            <a:endParaRPr sz="2400">
              <a:solidFill>
                <a:schemeClr val="dk1"/>
              </a:solidFill>
              <a:latin typeface="Book Antiqua"/>
              <a:ea typeface="Book Antiqua"/>
              <a:cs typeface="Book Antiqua"/>
              <a:sym typeface="Book Antiqua"/>
            </a:endParaRPr>
          </a:p>
        </p:txBody>
      </p:sp>
      <p:sp>
        <p:nvSpPr>
          <p:cNvPr id="440" name="Shape 440"/>
          <p:cNvSpPr/>
          <p:nvPr/>
        </p:nvSpPr>
        <p:spPr>
          <a:xfrm>
            <a:off x="1329404" y="3147435"/>
            <a:ext cx="301625" cy="0"/>
          </a:xfrm>
          <a:custGeom>
            <a:pathLst>
              <a:path extrusionOk="0" h="120000" w="120000">
                <a:moveTo>
                  <a:pt x="0" y="0"/>
                </a:moveTo>
                <a:lnTo>
                  <a:pt x="119908" y="0"/>
                </a:lnTo>
              </a:path>
            </a:pathLst>
          </a:custGeom>
          <a:noFill/>
          <a:ln cap="flat" cmpd="sng" w="14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Shape 441"/>
          <p:cNvSpPr/>
          <p:nvPr/>
        </p:nvSpPr>
        <p:spPr>
          <a:xfrm>
            <a:off x="1292669" y="3100167"/>
            <a:ext cx="375285" cy="0"/>
          </a:xfrm>
          <a:custGeom>
            <a:pathLst>
              <a:path extrusionOk="0" h="120000" w="120000">
                <a:moveTo>
                  <a:pt x="0" y="0"/>
                </a:moveTo>
                <a:lnTo>
                  <a:pt x="119860" y="0"/>
                </a:lnTo>
              </a:path>
            </a:pathLst>
          </a:custGeom>
          <a:noFill/>
          <a:ln cap="flat" cmpd="sng" w="14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Shape 442"/>
          <p:cNvSpPr txBox="1"/>
          <p:nvPr/>
        </p:nvSpPr>
        <p:spPr>
          <a:xfrm>
            <a:off x="496316" y="2815590"/>
            <a:ext cx="1112520" cy="53721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CV =	</a:t>
            </a:r>
            <a:r>
              <a:rPr baseline="30000" lang="en-US" sz="3825">
                <a:solidFill>
                  <a:schemeClr val="dk1"/>
                </a:solidFill>
                <a:latin typeface="Times New Roman"/>
                <a:ea typeface="Times New Roman"/>
                <a:cs typeface="Times New Roman"/>
                <a:sym typeface="Times New Roman"/>
              </a:rPr>
              <a:t>S</a:t>
            </a:r>
            <a:endParaRPr baseline="30000" sz="3825">
              <a:solidFill>
                <a:schemeClr val="dk1"/>
              </a:solidFill>
              <a:latin typeface="Times New Roman"/>
              <a:ea typeface="Times New Roman"/>
              <a:cs typeface="Times New Roman"/>
              <a:sym typeface="Times New Roman"/>
            </a:endParaRPr>
          </a:p>
        </p:txBody>
      </p:sp>
      <p:sp>
        <p:nvSpPr>
          <p:cNvPr id="443" name="Shape 443"/>
          <p:cNvSpPr txBox="1"/>
          <p:nvPr/>
        </p:nvSpPr>
        <p:spPr>
          <a:xfrm>
            <a:off x="1874266" y="2909169"/>
            <a:ext cx="3522979"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for the sample data and =</a:t>
            </a:r>
            <a:endParaRPr sz="2400">
              <a:solidFill>
                <a:schemeClr val="dk1"/>
              </a:solidFill>
              <a:latin typeface="Book Antiqua"/>
              <a:ea typeface="Book Antiqua"/>
              <a:cs typeface="Book Antiqua"/>
              <a:sym typeface="Book Antiqua"/>
            </a:endParaRPr>
          </a:p>
        </p:txBody>
      </p:sp>
      <p:sp>
        <p:nvSpPr>
          <p:cNvPr id="444" name="Shape 444"/>
          <p:cNvSpPr txBox="1"/>
          <p:nvPr/>
        </p:nvSpPr>
        <p:spPr>
          <a:xfrm>
            <a:off x="6297548" y="2909169"/>
            <a:ext cx="249809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for the population</a:t>
            </a:r>
            <a:endParaRPr sz="2400">
              <a:solidFill>
                <a:schemeClr val="dk1"/>
              </a:solidFill>
              <a:latin typeface="Book Antiqua"/>
              <a:ea typeface="Book Antiqua"/>
              <a:cs typeface="Book Antiqua"/>
              <a:sym typeface="Book Antiqua"/>
            </a:endParaRPr>
          </a:p>
        </p:txBody>
      </p:sp>
      <p:sp>
        <p:nvSpPr>
          <p:cNvPr id="445" name="Shape 445"/>
          <p:cNvSpPr txBox="1"/>
          <p:nvPr/>
        </p:nvSpPr>
        <p:spPr>
          <a:xfrm>
            <a:off x="496316" y="3380741"/>
            <a:ext cx="1144905" cy="369332"/>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data.	</a:t>
            </a:r>
            <a:endParaRPr baseline="30000" sz="3825">
              <a:solidFill>
                <a:schemeClr val="dk1"/>
              </a:solidFill>
              <a:latin typeface="Times New Roman"/>
              <a:ea typeface="Times New Roman"/>
              <a:cs typeface="Times New Roman"/>
              <a:sym typeface="Times New Roman"/>
            </a:endParaRPr>
          </a:p>
        </p:txBody>
      </p:sp>
      <p:sp>
        <p:nvSpPr>
          <p:cNvPr id="446" name="Shape 446"/>
          <p:cNvSpPr/>
          <p:nvPr/>
        </p:nvSpPr>
        <p:spPr>
          <a:xfrm>
            <a:off x="5629541" y="3113276"/>
            <a:ext cx="558165" cy="0"/>
          </a:xfrm>
          <a:custGeom>
            <a:pathLst>
              <a:path extrusionOk="0" h="120000" w="120000">
                <a:moveTo>
                  <a:pt x="0" y="0"/>
                </a:moveTo>
                <a:lnTo>
                  <a:pt x="119977" y="0"/>
                </a:lnTo>
              </a:path>
            </a:pathLst>
          </a:custGeom>
          <a:noFill/>
          <a:ln cap="flat" cmpd="sng" w="12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Shape 447"/>
          <p:cNvSpPr txBox="1"/>
          <p:nvPr/>
        </p:nvSpPr>
        <p:spPr>
          <a:xfrm>
            <a:off x="5647398" y="3163016"/>
            <a:ext cx="463550" cy="3035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150">
                <a:solidFill>
                  <a:schemeClr val="dk1"/>
                </a:solidFill>
                <a:latin typeface="Times New Roman"/>
                <a:ea typeface="Times New Roman"/>
                <a:cs typeface="Times New Roman"/>
                <a:sym typeface="Times New Roman"/>
              </a:rPr>
              <a:t>μ</a:t>
            </a:r>
            <a:endParaRPr sz="2150">
              <a:solidFill>
                <a:schemeClr val="dk1"/>
              </a:solidFill>
              <a:latin typeface="Times New Roman"/>
              <a:ea typeface="Times New Roman"/>
              <a:cs typeface="Times New Roman"/>
              <a:sym typeface="Times New Roman"/>
            </a:endParaRPr>
          </a:p>
        </p:txBody>
      </p:sp>
      <p:sp>
        <p:nvSpPr>
          <p:cNvPr id="448" name="Shape 448"/>
          <p:cNvSpPr txBox="1"/>
          <p:nvPr/>
        </p:nvSpPr>
        <p:spPr>
          <a:xfrm>
            <a:off x="5661876" y="2771628"/>
            <a:ext cx="466090" cy="3035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150">
                <a:solidFill>
                  <a:schemeClr val="dk1"/>
                </a:solidFill>
                <a:latin typeface="Times New Roman"/>
                <a:ea typeface="Times New Roman"/>
                <a:cs typeface="Times New Roman"/>
                <a:sym typeface="Times New Roman"/>
              </a:rPr>
              <a:t>σ</a:t>
            </a:r>
            <a:endParaRPr sz="2150">
              <a:solidFill>
                <a:schemeClr val="dk1"/>
              </a:solidFill>
              <a:latin typeface="Times New Roman"/>
              <a:ea typeface="Times New Roman"/>
              <a:cs typeface="Times New Roman"/>
              <a:sym typeface="Times New Roman"/>
            </a:endParaRPr>
          </a:p>
        </p:txBody>
      </p:sp>
      <p:sp>
        <p:nvSpPr>
          <p:cNvPr id="449" name="Shape 449"/>
          <p:cNvSpPr txBox="1"/>
          <p:nvPr/>
        </p:nvSpPr>
        <p:spPr>
          <a:xfrm>
            <a:off x="1369695" y="3124200"/>
            <a:ext cx="1144905" cy="369332"/>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X	</a:t>
            </a:r>
            <a:endParaRPr baseline="30000" sz="3825">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nvSpPr>
        <p:spPr>
          <a:xfrm>
            <a:off x="2661666" y="410788"/>
            <a:ext cx="3898900" cy="782320"/>
          </a:xfrm>
          <a:prstGeom prst="rect">
            <a:avLst/>
          </a:prstGeom>
          <a:noFill/>
          <a:ln>
            <a:noFill/>
          </a:ln>
        </p:spPr>
        <p:txBody>
          <a:bodyPr anchorCtr="0" anchor="t" bIns="0" lIns="0" spcFirstLastPara="1" rIns="0" wrap="square" tIns="0">
            <a:noAutofit/>
          </a:bodyPr>
          <a:lstStyle/>
          <a:p>
            <a:pPr indent="-1236345" lvl="0" marL="1248410" marR="508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Coefficient of Variation Example</a:t>
            </a:r>
            <a:endParaRPr sz="2800">
              <a:solidFill>
                <a:schemeClr val="dk1"/>
              </a:solidFill>
              <a:latin typeface="Book Antiqua"/>
              <a:ea typeface="Book Antiqua"/>
              <a:cs typeface="Book Antiqua"/>
              <a:sym typeface="Book Antiqua"/>
            </a:endParaRPr>
          </a:p>
        </p:txBody>
      </p:sp>
      <p:sp>
        <p:nvSpPr>
          <p:cNvPr id="455" name="Shape 455"/>
          <p:cNvSpPr txBox="1"/>
          <p:nvPr/>
        </p:nvSpPr>
        <p:spPr>
          <a:xfrm>
            <a:off x="917244" y="1391392"/>
            <a:ext cx="5551170" cy="3048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Consider	two	Sales	Persons	working</a:t>
            </a:r>
            <a:endParaRPr sz="2400">
              <a:solidFill>
                <a:schemeClr val="dk1"/>
              </a:solidFill>
              <a:latin typeface="Book Antiqua"/>
              <a:ea typeface="Book Antiqua"/>
              <a:cs typeface="Book Antiqua"/>
              <a:sym typeface="Book Antiqua"/>
            </a:endParaRPr>
          </a:p>
        </p:txBody>
      </p:sp>
      <p:sp>
        <p:nvSpPr>
          <p:cNvPr id="456" name="Shape 456"/>
          <p:cNvSpPr txBox="1"/>
          <p:nvPr/>
        </p:nvSpPr>
        <p:spPr>
          <a:xfrm>
            <a:off x="6668261" y="1378692"/>
            <a:ext cx="186245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Book Antiqua"/>
                <a:ea typeface="Book Antiqua"/>
                <a:cs typeface="Book Antiqua"/>
                <a:sym typeface="Book Antiqua"/>
              </a:rPr>
              <a:t>in	the	same</a:t>
            </a:r>
            <a:endParaRPr sz="2400">
              <a:solidFill>
                <a:schemeClr val="dk1"/>
              </a:solidFill>
              <a:latin typeface="Book Antiqua"/>
              <a:ea typeface="Book Antiqua"/>
              <a:cs typeface="Book Antiqua"/>
              <a:sym typeface="Book Antiqua"/>
            </a:endParaRPr>
          </a:p>
        </p:txBody>
      </p:sp>
      <p:sp>
        <p:nvSpPr>
          <p:cNvPr id="457" name="Shape 457"/>
          <p:cNvSpPr txBox="1"/>
          <p:nvPr/>
        </p:nvSpPr>
        <p:spPr>
          <a:xfrm>
            <a:off x="917244" y="1744452"/>
            <a:ext cx="7614284" cy="1062355"/>
          </a:xfrm>
          <a:prstGeom prst="rect">
            <a:avLst/>
          </a:prstGeom>
          <a:noFill/>
          <a:ln>
            <a:noFill/>
          </a:ln>
        </p:spPr>
        <p:txBody>
          <a:bodyPr anchorCtr="0" anchor="t" bIns="0" lIns="0" spcFirstLastPara="1" rIns="0" wrap="square" tIns="0">
            <a:noAutofit/>
          </a:bodyPr>
          <a:lstStyle/>
          <a:p>
            <a:pPr indent="0" lvl="0" marL="12700" marR="5080" rtl="0" algn="just">
              <a:lnSpc>
                <a:spcPct val="100000"/>
              </a:lnSpc>
              <a:spcBef>
                <a:spcPts val="0"/>
              </a:spcBef>
              <a:spcAft>
                <a:spcPts val="0"/>
              </a:spcAft>
              <a:buNone/>
            </a:pPr>
            <a:r>
              <a:rPr lang="en-US" sz="2400">
                <a:solidFill>
                  <a:schemeClr val="dk1"/>
                </a:solidFill>
                <a:latin typeface="Book Antiqua"/>
                <a:ea typeface="Book Antiqua"/>
                <a:cs typeface="Book Antiqua"/>
                <a:sym typeface="Book Antiqua"/>
              </a:rPr>
              <a:t>territory.  The  sales  performance  of  these  two  in  the context of selling PCs are given below. Comment on the results.</a:t>
            </a:r>
            <a:endParaRPr sz="2400">
              <a:solidFill>
                <a:schemeClr val="dk1"/>
              </a:solidFill>
              <a:latin typeface="Book Antiqua"/>
              <a:ea typeface="Book Antiqua"/>
              <a:cs typeface="Book Antiqua"/>
              <a:sym typeface="Book Antiqua"/>
            </a:endParaRPr>
          </a:p>
        </p:txBody>
      </p:sp>
      <p:sp>
        <p:nvSpPr>
          <p:cNvPr id="458" name="Shape 458"/>
          <p:cNvSpPr txBox="1"/>
          <p:nvPr/>
        </p:nvSpPr>
        <p:spPr>
          <a:xfrm>
            <a:off x="1439954" y="3382766"/>
            <a:ext cx="2698115" cy="927100"/>
          </a:xfrm>
          <a:prstGeom prst="rect">
            <a:avLst/>
          </a:prstGeom>
          <a:noFill/>
          <a:ln>
            <a:noFill/>
          </a:ln>
        </p:spPr>
        <p:txBody>
          <a:bodyPr anchorCtr="0" anchor="t" bIns="0" lIns="0" spcFirstLastPara="1" rIns="0" wrap="square" tIns="0">
            <a:noAutofit/>
          </a:bodyPr>
          <a:lstStyle/>
          <a:p>
            <a:pPr indent="0" lvl="0" marL="12700" marR="0" rtl="0" algn="l">
              <a:lnSpc>
                <a:spcPct val="116976"/>
              </a:lnSpc>
              <a:spcBef>
                <a:spcPts val="0"/>
              </a:spcBef>
              <a:spcAft>
                <a:spcPts val="0"/>
              </a:spcAft>
              <a:buNone/>
            </a:pPr>
            <a:r>
              <a:rPr b="1" lang="en-US" sz="2150">
                <a:solidFill>
                  <a:schemeClr val="dk1"/>
                </a:solidFill>
                <a:latin typeface="Times New Roman"/>
                <a:ea typeface="Times New Roman"/>
                <a:cs typeface="Times New Roman"/>
                <a:sym typeface="Times New Roman"/>
              </a:rPr>
              <a:t>Sales Person 1</a:t>
            </a:r>
            <a:endParaRPr sz="2150">
              <a:solidFill>
                <a:schemeClr val="dk1"/>
              </a:solidFill>
              <a:latin typeface="Times New Roman"/>
              <a:ea typeface="Times New Roman"/>
              <a:cs typeface="Times New Roman"/>
              <a:sym typeface="Times New Roman"/>
            </a:endParaRPr>
          </a:p>
          <a:p>
            <a:pPr indent="0" lvl="0" marL="12700" marR="5080" rtl="0" algn="l">
              <a:lnSpc>
                <a:spcPct val="116279"/>
              </a:lnSpc>
              <a:spcBef>
                <a:spcPts val="80"/>
              </a:spcBef>
              <a:spcAft>
                <a:spcPts val="0"/>
              </a:spcAft>
              <a:buNone/>
            </a:pPr>
            <a:r>
              <a:rPr lang="en-US" sz="2150">
                <a:solidFill>
                  <a:schemeClr val="dk1"/>
                </a:solidFill>
                <a:latin typeface="Times New Roman"/>
                <a:ea typeface="Times New Roman"/>
                <a:cs typeface="Times New Roman"/>
                <a:sym typeface="Times New Roman"/>
              </a:rPr>
              <a:t>Mean Sales (One year average)	50 units</a:t>
            </a:r>
            <a:endParaRPr sz="2150">
              <a:solidFill>
                <a:schemeClr val="dk1"/>
              </a:solidFill>
              <a:latin typeface="Times New Roman"/>
              <a:ea typeface="Times New Roman"/>
              <a:cs typeface="Times New Roman"/>
              <a:sym typeface="Times New Roman"/>
            </a:endParaRPr>
          </a:p>
        </p:txBody>
      </p:sp>
      <p:sp>
        <p:nvSpPr>
          <p:cNvPr id="459" name="Shape 459"/>
          <p:cNvSpPr txBox="1"/>
          <p:nvPr/>
        </p:nvSpPr>
        <p:spPr>
          <a:xfrm>
            <a:off x="5211508" y="3382766"/>
            <a:ext cx="2698115" cy="927100"/>
          </a:xfrm>
          <a:prstGeom prst="rect">
            <a:avLst/>
          </a:prstGeom>
          <a:noFill/>
          <a:ln>
            <a:noFill/>
          </a:ln>
        </p:spPr>
        <p:txBody>
          <a:bodyPr anchorCtr="0" anchor="t" bIns="0" lIns="0" spcFirstLastPara="1" rIns="0" wrap="square" tIns="0">
            <a:noAutofit/>
          </a:bodyPr>
          <a:lstStyle/>
          <a:p>
            <a:pPr indent="0" lvl="0" marL="12700" marR="0" rtl="0" algn="l">
              <a:lnSpc>
                <a:spcPct val="116976"/>
              </a:lnSpc>
              <a:spcBef>
                <a:spcPts val="0"/>
              </a:spcBef>
              <a:spcAft>
                <a:spcPts val="0"/>
              </a:spcAft>
              <a:buNone/>
            </a:pPr>
            <a:r>
              <a:rPr b="1" lang="en-US" sz="2150">
                <a:solidFill>
                  <a:schemeClr val="dk1"/>
                </a:solidFill>
                <a:latin typeface="Times New Roman"/>
                <a:ea typeface="Times New Roman"/>
                <a:cs typeface="Times New Roman"/>
                <a:sym typeface="Times New Roman"/>
              </a:rPr>
              <a:t>Sales Person 2</a:t>
            </a:r>
            <a:endParaRPr sz="2150">
              <a:solidFill>
                <a:schemeClr val="dk1"/>
              </a:solidFill>
              <a:latin typeface="Times New Roman"/>
              <a:ea typeface="Times New Roman"/>
              <a:cs typeface="Times New Roman"/>
              <a:sym typeface="Times New Roman"/>
            </a:endParaRPr>
          </a:p>
          <a:p>
            <a:pPr indent="0" lvl="0" marL="12700" marR="5080" rtl="0" algn="l">
              <a:lnSpc>
                <a:spcPct val="116279"/>
              </a:lnSpc>
              <a:spcBef>
                <a:spcPts val="80"/>
              </a:spcBef>
              <a:spcAft>
                <a:spcPts val="0"/>
              </a:spcAft>
              <a:buNone/>
            </a:pPr>
            <a:r>
              <a:rPr lang="en-US" sz="2150">
                <a:solidFill>
                  <a:schemeClr val="dk1"/>
                </a:solidFill>
                <a:latin typeface="Times New Roman"/>
                <a:ea typeface="Times New Roman"/>
                <a:cs typeface="Times New Roman"/>
                <a:sym typeface="Times New Roman"/>
              </a:rPr>
              <a:t>Mean Sales (One year average)75 units</a:t>
            </a:r>
            <a:endParaRPr sz="2150">
              <a:solidFill>
                <a:schemeClr val="dk1"/>
              </a:solidFill>
              <a:latin typeface="Times New Roman"/>
              <a:ea typeface="Times New Roman"/>
              <a:cs typeface="Times New Roman"/>
              <a:sym typeface="Times New Roman"/>
            </a:endParaRPr>
          </a:p>
        </p:txBody>
      </p:sp>
      <p:sp>
        <p:nvSpPr>
          <p:cNvPr id="460" name="Shape 460"/>
          <p:cNvSpPr txBox="1"/>
          <p:nvPr/>
        </p:nvSpPr>
        <p:spPr>
          <a:xfrm>
            <a:off x="1439954" y="4641215"/>
            <a:ext cx="2370455" cy="616585"/>
          </a:xfrm>
          <a:prstGeom prst="rect">
            <a:avLst/>
          </a:prstGeom>
          <a:noFill/>
          <a:ln>
            <a:noFill/>
          </a:ln>
        </p:spPr>
        <p:txBody>
          <a:bodyPr anchorCtr="0" anchor="t" bIns="0" lIns="0" spcFirstLastPara="1" rIns="0" wrap="square" tIns="0">
            <a:noAutofit/>
          </a:bodyPr>
          <a:lstStyle/>
          <a:p>
            <a:pPr indent="0" lvl="0" marL="12700" marR="5080" rtl="0" algn="l">
              <a:lnSpc>
                <a:spcPct val="116279"/>
              </a:lnSpc>
              <a:spcBef>
                <a:spcPts val="0"/>
              </a:spcBef>
              <a:spcAft>
                <a:spcPts val="0"/>
              </a:spcAft>
              <a:buNone/>
            </a:pPr>
            <a:r>
              <a:rPr lang="en-US" sz="2150">
                <a:solidFill>
                  <a:schemeClr val="dk1"/>
                </a:solidFill>
                <a:latin typeface="Times New Roman"/>
                <a:ea typeface="Times New Roman"/>
                <a:cs typeface="Times New Roman"/>
                <a:sym typeface="Times New Roman"/>
              </a:rPr>
              <a:t>Standard Deviation 5 units</a:t>
            </a:r>
            <a:endParaRPr sz="2150">
              <a:solidFill>
                <a:schemeClr val="dk1"/>
              </a:solidFill>
              <a:latin typeface="Times New Roman"/>
              <a:ea typeface="Times New Roman"/>
              <a:cs typeface="Times New Roman"/>
              <a:sym typeface="Times New Roman"/>
            </a:endParaRPr>
          </a:p>
        </p:txBody>
      </p:sp>
      <p:sp>
        <p:nvSpPr>
          <p:cNvPr id="461" name="Shape 461"/>
          <p:cNvSpPr txBox="1"/>
          <p:nvPr/>
        </p:nvSpPr>
        <p:spPr>
          <a:xfrm>
            <a:off x="5211508" y="4641215"/>
            <a:ext cx="2305050" cy="616585"/>
          </a:xfrm>
          <a:prstGeom prst="rect">
            <a:avLst/>
          </a:prstGeom>
          <a:noFill/>
          <a:ln>
            <a:noFill/>
          </a:ln>
        </p:spPr>
        <p:txBody>
          <a:bodyPr anchorCtr="0" anchor="t" bIns="0" lIns="0" spcFirstLastPara="1" rIns="0" wrap="square" tIns="0">
            <a:noAutofit/>
          </a:bodyPr>
          <a:lstStyle/>
          <a:p>
            <a:pPr indent="0" lvl="0" marL="12700" marR="5080" rtl="0" algn="l">
              <a:lnSpc>
                <a:spcPct val="116279"/>
              </a:lnSpc>
              <a:spcBef>
                <a:spcPts val="0"/>
              </a:spcBef>
              <a:spcAft>
                <a:spcPts val="0"/>
              </a:spcAft>
              <a:buNone/>
            </a:pPr>
            <a:r>
              <a:rPr lang="en-US" sz="2150">
                <a:solidFill>
                  <a:schemeClr val="dk1"/>
                </a:solidFill>
                <a:latin typeface="Times New Roman"/>
                <a:ea typeface="Times New Roman"/>
                <a:cs typeface="Times New Roman"/>
                <a:sym typeface="Times New Roman"/>
              </a:rPr>
              <a:t>Standard deviation 25 units</a:t>
            </a:r>
            <a:endParaRPr sz="215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nvSpPr>
        <p:spPr>
          <a:xfrm>
            <a:off x="2222754" y="702908"/>
            <a:ext cx="495744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Interpretation for the Example</a:t>
            </a:r>
            <a:endParaRPr sz="2800">
              <a:solidFill>
                <a:schemeClr val="dk1"/>
              </a:solidFill>
              <a:latin typeface="Book Antiqua"/>
              <a:ea typeface="Book Antiqua"/>
              <a:cs typeface="Book Antiqua"/>
              <a:sym typeface="Book Antiqua"/>
            </a:endParaRPr>
          </a:p>
        </p:txBody>
      </p:sp>
      <p:sp>
        <p:nvSpPr>
          <p:cNvPr id="467" name="Shape 467"/>
          <p:cNvSpPr txBox="1"/>
          <p:nvPr/>
        </p:nvSpPr>
        <p:spPr>
          <a:xfrm>
            <a:off x="535940" y="1801946"/>
            <a:ext cx="8149590" cy="1703705"/>
          </a:xfrm>
          <a:prstGeom prst="rect">
            <a:avLst/>
          </a:prstGeom>
          <a:noFill/>
          <a:ln>
            <a:noFill/>
          </a:ln>
        </p:spPr>
        <p:txBody>
          <a:bodyPr anchorCtr="0" anchor="t" bIns="0" lIns="0" spcFirstLastPara="1" rIns="0" wrap="square" tIns="0">
            <a:noAutofit/>
          </a:bodyPr>
          <a:lstStyle/>
          <a:p>
            <a:pPr indent="0" lvl="0" marL="12700" marR="0" rtl="0" algn="l">
              <a:lnSpc>
                <a:spcPct val="114107"/>
              </a:lnSpc>
              <a:spcBef>
                <a:spcPts val="0"/>
              </a:spcBef>
              <a:spcAft>
                <a:spcPts val="0"/>
              </a:spcAft>
              <a:buNone/>
            </a:pPr>
            <a:r>
              <a:rPr lang="en-US" sz="2800">
                <a:solidFill>
                  <a:schemeClr val="dk1"/>
                </a:solidFill>
                <a:latin typeface="Book Antiqua"/>
                <a:ea typeface="Book Antiqua"/>
                <a:cs typeface="Book Antiqua"/>
                <a:sym typeface="Book Antiqua"/>
              </a:rPr>
              <a:t>The CV is 5/50 =0.10 or 10% for the Sales Person1</a:t>
            </a:r>
            <a:endParaRPr sz="2800">
              <a:solidFill>
                <a:schemeClr val="dk1"/>
              </a:solidFill>
              <a:latin typeface="Book Antiqua"/>
              <a:ea typeface="Book Antiqua"/>
              <a:cs typeface="Book Antiqua"/>
              <a:sym typeface="Book Antiqua"/>
            </a:endParaRPr>
          </a:p>
          <a:p>
            <a:pPr indent="0" lvl="0" marL="12700" marR="0" rtl="0" algn="l">
              <a:lnSpc>
                <a:spcPct val="114107"/>
              </a:lnSpc>
              <a:spcBef>
                <a:spcPts val="0"/>
              </a:spcBef>
              <a:spcAft>
                <a:spcPts val="0"/>
              </a:spcAft>
              <a:buNone/>
            </a:pPr>
            <a:r>
              <a:rPr lang="en-US" sz="2800">
                <a:solidFill>
                  <a:schemeClr val="dk1"/>
                </a:solidFill>
                <a:latin typeface="Book Antiqua"/>
                <a:ea typeface="Book Antiqua"/>
                <a:cs typeface="Book Antiqua"/>
                <a:sym typeface="Book Antiqua"/>
              </a:rPr>
              <a:t>and 25/75=0.33 or 33% for sales Person2.</a:t>
            </a:r>
            <a:endParaRPr sz="2800">
              <a:solidFill>
                <a:schemeClr val="dk1"/>
              </a:solidFill>
              <a:latin typeface="Book Antiqua"/>
              <a:ea typeface="Book Antiqua"/>
              <a:cs typeface="Book Antiqua"/>
              <a:sym typeface="Book Antiqua"/>
            </a:endParaRPr>
          </a:p>
          <a:p>
            <a:pPr indent="0" lvl="0" marL="0" marR="0" rtl="0" algn="l">
              <a:lnSpc>
                <a:spcPct val="100000"/>
              </a:lnSpc>
              <a:spcBef>
                <a:spcPts val="7"/>
              </a:spcBef>
              <a:spcAft>
                <a:spcPts val="0"/>
              </a:spcAft>
              <a:buNone/>
            </a:pPr>
            <a:r>
              <a:t/>
            </a:r>
            <a:endParaRPr sz="35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800">
                <a:solidFill>
                  <a:schemeClr val="dk1"/>
                </a:solidFill>
                <a:latin typeface="Book Antiqua"/>
                <a:ea typeface="Book Antiqua"/>
                <a:cs typeface="Book Antiqua"/>
                <a:sym typeface="Book Antiqua"/>
              </a:rPr>
              <a:t>The moral of the story is "don't get carried away by</a:t>
            </a:r>
            <a:endParaRPr sz="2800">
              <a:solidFill>
                <a:schemeClr val="dk1"/>
              </a:solidFill>
              <a:latin typeface="Book Antiqua"/>
              <a:ea typeface="Book Antiqua"/>
              <a:cs typeface="Book Antiqua"/>
              <a:sym typeface="Book Antiqua"/>
            </a:endParaRPr>
          </a:p>
        </p:txBody>
      </p:sp>
      <p:sp>
        <p:nvSpPr>
          <p:cNvPr id="468" name="Shape 468"/>
          <p:cNvSpPr txBox="1"/>
          <p:nvPr/>
        </p:nvSpPr>
        <p:spPr>
          <a:xfrm>
            <a:off x="535940" y="3509227"/>
            <a:ext cx="1350010" cy="1149350"/>
          </a:xfrm>
          <a:prstGeom prst="rect">
            <a:avLst/>
          </a:prstGeom>
          <a:noFill/>
          <a:ln>
            <a:noFill/>
          </a:ln>
        </p:spPr>
        <p:txBody>
          <a:bodyPr anchorCtr="0" anchor="t" bIns="0" lIns="0" spcFirstLastPara="1" rIns="0" wrap="square" tIns="0">
            <a:noAutofit/>
          </a:bodyPr>
          <a:lstStyle/>
          <a:p>
            <a:pPr indent="0" lvl="0" marL="12700" marR="5080" rtl="0" algn="just">
              <a:lnSpc>
                <a:spcPct val="107857"/>
              </a:lnSpc>
              <a:spcBef>
                <a:spcPts val="0"/>
              </a:spcBef>
              <a:spcAft>
                <a:spcPts val="0"/>
              </a:spcAft>
              <a:buNone/>
            </a:pPr>
            <a:r>
              <a:rPr lang="en-US" sz="2800">
                <a:solidFill>
                  <a:schemeClr val="dk1"/>
                </a:solidFill>
                <a:latin typeface="Book Antiqua"/>
                <a:ea typeface="Book Antiqua"/>
                <a:cs typeface="Book Antiqua"/>
                <a:sym typeface="Book Antiqua"/>
              </a:rPr>
              <a:t>absolute though, average,</a:t>
            </a:r>
            <a:endParaRPr sz="2800">
              <a:solidFill>
                <a:schemeClr val="dk1"/>
              </a:solidFill>
              <a:latin typeface="Book Antiqua"/>
              <a:ea typeface="Book Antiqua"/>
              <a:cs typeface="Book Antiqua"/>
              <a:sym typeface="Book Antiqua"/>
            </a:endParaRPr>
          </a:p>
        </p:txBody>
      </p:sp>
      <p:sp>
        <p:nvSpPr>
          <p:cNvPr id="469" name="Shape 469"/>
          <p:cNvSpPr txBox="1"/>
          <p:nvPr/>
        </p:nvSpPr>
        <p:spPr>
          <a:xfrm>
            <a:off x="2046477" y="3509227"/>
            <a:ext cx="6638290" cy="1149350"/>
          </a:xfrm>
          <a:prstGeom prst="rect">
            <a:avLst/>
          </a:prstGeom>
          <a:noFill/>
          <a:ln>
            <a:noFill/>
          </a:ln>
        </p:spPr>
        <p:txBody>
          <a:bodyPr anchorCtr="0" anchor="t" bIns="0" lIns="0" spcFirstLastPara="1" rIns="0" wrap="square" tIns="0">
            <a:noAutofit/>
          </a:bodyPr>
          <a:lstStyle/>
          <a:p>
            <a:pPr indent="118745" lvl="0" marL="12700" marR="5080" rtl="0" algn="just">
              <a:lnSpc>
                <a:spcPct val="107857"/>
              </a:lnSpc>
              <a:spcBef>
                <a:spcPts val="0"/>
              </a:spcBef>
              <a:spcAft>
                <a:spcPts val="0"/>
              </a:spcAft>
              <a:buNone/>
            </a:pPr>
            <a:r>
              <a:rPr lang="en-US" sz="2800">
                <a:solidFill>
                  <a:schemeClr val="dk1"/>
                </a:solidFill>
                <a:latin typeface="Book Antiqua"/>
                <a:ea typeface="Book Antiqua"/>
                <a:cs typeface="Book Antiqua"/>
                <a:sym typeface="Book Antiqua"/>
              </a:rPr>
              <a:t>number".   Look   at   the   scatter.   Even Sales   Person2   has   achieved   a   higher his   performance   is   not   consistent   and</a:t>
            </a:r>
            <a:endParaRPr sz="2800">
              <a:solidFill>
                <a:schemeClr val="dk1"/>
              </a:solidFill>
              <a:latin typeface="Book Antiqua"/>
              <a:ea typeface="Book Antiqua"/>
              <a:cs typeface="Book Antiqua"/>
              <a:sym typeface="Book Antiqua"/>
            </a:endParaRPr>
          </a:p>
        </p:txBody>
      </p:sp>
      <p:sp>
        <p:nvSpPr>
          <p:cNvPr id="470" name="Shape 470"/>
          <p:cNvSpPr txBox="1"/>
          <p:nvPr/>
        </p:nvSpPr>
        <p:spPr>
          <a:xfrm>
            <a:off x="535940" y="4661604"/>
            <a:ext cx="216471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800">
                <a:solidFill>
                  <a:schemeClr val="dk1"/>
                </a:solidFill>
                <a:latin typeface="Book Antiqua"/>
                <a:ea typeface="Book Antiqua"/>
                <a:cs typeface="Book Antiqua"/>
                <a:sym typeface="Book Antiqua"/>
              </a:rPr>
              <a:t>seems erratic.</a:t>
            </a:r>
            <a:endParaRPr sz="2800">
              <a:solidFill>
                <a:schemeClr val="dk1"/>
              </a:solidFill>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p:nvPr/>
        </p:nvSpPr>
        <p:spPr>
          <a:xfrm>
            <a:off x="3734625" y="3484626"/>
            <a:ext cx="0" cy="1447800"/>
          </a:xfrm>
          <a:custGeom>
            <a:pathLst>
              <a:path extrusionOk="0" h="120000" w="120000">
                <a:moveTo>
                  <a:pt x="0" y="0"/>
                </a:moveTo>
                <a:lnTo>
                  <a:pt x="0" y="120000"/>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Shape 476"/>
          <p:cNvSpPr/>
          <p:nvPr/>
        </p:nvSpPr>
        <p:spPr>
          <a:xfrm>
            <a:off x="5411025" y="3484626"/>
            <a:ext cx="0" cy="1447800"/>
          </a:xfrm>
          <a:custGeom>
            <a:pathLst>
              <a:path extrusionOk="0" h="120000" w="120000">
                <a:moveTo>
                  <a:pt x="0" y="0"/>
                </a:moveTo>
                <a:lnTo>
                  <a:pt x="0" y="120000"/>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Shape 477"/>
          <p:cNvSpPr txBox="1"/>
          <p:nvPr/>
        </p:nvSpPr>
        <p:spPr>
          <a:xfrm>
            <a:off x="688340" y="1133163"/>
            <a:ext cx="7758430" cy="1073150"/>
          </a:xfrm>
          <a:prstGeom prst="rect">
            <a:avLst/>
          </a:prstGeom>
          <a:noFill/>
          <a:ln>
            <a:noFill/>
          </a:ln>
        </p:spPr>
        <p:txBody>
          <a:bodyPr anchorCtr="0" anchor="t" bIns="0" lIns="0" spcFirstLastPara="1" rIns="0" wrap="square" tIns="0">
            <a:noAutofit/>
          </a:bodyPr>
          <a:lstStyle/>
          <a:p>
            <a:pPr indent="-342900" lvl="0" marL="355600" marR="278130" rtl="0" algn="l">
              <a:lnSpc>
                <a:spcPct val="100000"/>
              </a:lnSpc>
              <a:spcBef>
                <a:spcPts val="0"/>
              </a:spcBef>
              <a:spcAft>
                <a:spcPts val="0"/>
              </a:spcAft>
              <a:buClr>
                <a:schemeClr val="dk1"/>
              </a:buClr>
              <a:buSzPts val="2200"/>
              <a:buFont typeface="Arial"/>
              <a:buChar char="•"/>
            </a:pPr>
            <a:r>
              <a:rPr lang="en-US" sz="2200">
                <a:solidFill>
                  <a:schemeClr val="dk1"/>
                </a:solidFill>
                <a:latin typeface="Book Antiqua"/>
                <a:ea typeface="Book Antiqua"/>
                <a:cs typeface="Book Antiqua"/>
                <a:sym typeface="Book Antiqua"/>
              </a:rPr>
              <a:t>The empirical rule approximates the variation of data in a bell-shaped distribution</a:t>
            </a:r>
            <a:endParaRPr sz="2200">
              <a:solidFill>
                <a:schemeClr val="dk1"/>
              </a:solidFill>
              <a:latin typeface="Book Antiqua"/>
              <a:ea typeface="Book Antiqua"/>
              <a:cs typeface="Book Antiqua"/>
              <a:sym typeface="Book Antiqua"/>
            </a:endParaRPr>
          </a:p>
          <a:p>
            <a:pPr indent="-342900" lvl="0" marL="355600" marR="0" rtl="0" algn="l">
              <a:lnSpc>
                <a:spcPct val="100000"/>
              </a:lnSpc>
              <a:spcBef>
                <a:spcPts val="670"/>
              </a:spcBef>
              <a:spcAft>
                <a:spcPts val="0"/>
              </a:spcAft>
              <a:buClr>
                <a:schemeClr val="dk1"/>
              </a:buClr>
              <a:buSzPts val="2200"/>
              <a:buFont typeface="Arial"/>
              <a:buChar char="•"/>
            </a:pPr>
            <a:r>
              <a:rPr lang="en-US" sz="2200">
                <a:solidFill>
                  <a:schemeClr val="dk1"/>
                </a:solidFill>
                <a:latin typeface="Book Antiqua"/>
                <a:ea typeface="Book Antiqua"/>
                <a:cs typeface="Book Antiqua"/>
                <a:sym typeface="Book Antiqua"/>
              </a:rPr>
              <a:t>Approximately 68% of the data in a bell shaped distribution</a:t>
            </a:r>
            <a:endParaRPr sz="2200">
              <a:solidFill>
                <a:schemeClr val="dk1"/>
              </a:solidFill>
              <a:latin typeface="Book Antiqua"/>
              <a:ea typeface="Book Antiqua"/>
              <a:cs typeface="Book Antiqua"/>
              <a:sym typeface="Book Antiqua"/>
            </a:endParaRPr>
          </a:p>
        </p:txBody>
      </p:sp>
      <p:sp>
        <p:nvSpPr>
          <p:cNvPr id="478" name="Shape 478"/>
          <p:cNvSpPr txBox="1"/>
          <p:nvPr/>
        </p:nvSpPr>
        <p:spPr>
          <a:xfrm>
            <a:off x="1031544" y="2270644"/>
            <a:ext cx="5579745" cy="3048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200">
                <a:solidFill>
                  <a:schemeClr val="dk1"/>
                </a:solidFill>
                <a:latin typeface="Book Antiqua"/>
                <a:ea typeface="Book Antiqua"/>
                <a:cs typeface="Book Antiqua"/>
                <a:sym typeface="Book Antiqua"/>
              </a:rPr>
              <a:t>is within 1 standard deviation of the mean or</a:t>
            </a:r>
            <a:endParaRPr sz="2200">
              <a:solidFill>
                <a:schemeClr val="dk1"/>
              </a:solidFill>
              <a:latin typeface="Book Antiqua"/>
              <a:ea typeface="Book Antiqua"/>
              <a:cs typeface="Book Antiqua"/>
              <a:sym typeface="Book Antiqua"/>
            </a:endParaRPr>
          </a:p>
        </p:txBody>
      </p:sp>
      <p:sp>
        <p:nvSpPr>
          <p:cNvPr id="479" name="Shape 479"/>
          <p:cNvSpPr txBox="1"/>
          <p:nvPr>
            <p:ph type="title"/>
          </p:nvPr>
        </p:nvSpPr>
        <p:spPr>
          <a:xfrm>
            <a:off x="2508757" y="93288"/>
            <a:ext cx="4126484" cy="807719"/>
          </a:xfrm>
          <a:prstGeom prst="rect">
            <a:avLst/>
          </a:prstGeom>
          <a:noFill/>
          <a:ln>
            <a:noFill/>
          </a:ln>
        </p:spPr>
        <p:txBody>
          <a:bodyPr anchorCtr="0" anchor="t" bIns="0" lIns="0" spcFirstLastPara="1" rIns="0" wrap="square" tIns="246875">
            <a:noAutofit/>
          </a:bodyPr>
          <a:lstStyle/>
          <a:p>
            <a:pPr indent="0" lvl="0" marL="381635" marR="0" rtl="0" algn="l">
              <a:lnSpc>
                <a:spcPct val="100000"/>
              </a:lnSpc>
              <a:spcBef>
                <a:spcPts val="0"/>
              </a:spcBef>
              <a:spcAft>
                <a:spcPts val="0"/>
              </a:spcAft>
              <a:buNone/>
            </a:pPr>
            <a:r>
              <a:rPr b="1" i="0" lang="en-US" sz="2800" u="none" cap="none" strike="noStrike">
                <a:solidFill>
                  <a:srgbClr val="1F487C"/>
                </a:solidFill>
                <a:latin typeface="Book Antiqua"/>
                <a:ea typeface="Book Antiqua"/>
                <a:cs typeface="Book Antiqua"/>
                <a:sym typeface="Book Antiqua"/>
              </a:rPr>
              <a:t>The Empirical Rule</a:t>
            </a:r>
            <a:endParaRPr/>
          </a:p>
        </p:txBody>
      </p:sp>
      <p:sp>
        <p:nvSpPr>
          <p:cNvPr id="480" name="Shape 480"/>
          <p:cNvSpPr txBox="1"/>
          <p:nvPr/>
        </p:nvSpPr>
        <p:spPr>
          <a:xfrm>
            <a:off x="6802379" y="2309535"/>
            <a:ext cx="1047115" cy="40195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900">
                <a:solidFill>
                  <a:schemeClr val="dk1"/>
                </a:solidFill>
                <a:latin typeface="Arial"/>
                <a:ea typeface="Arial"/>
                <a:cs typeface="Arial"/>
                <a:sym typeface="Arial"/>
              </a:rPr>
              <a:t>μ </a:t>
            </a:r>
            <a:r>
              <a:rPr lang="en-US" sz="2900">
                <a:solidFill>
                  <a:schemeClr val="dk1"/>
                </a:solidFill>
                <a:latin typeface="Noto Sans Symbols"/>
                <a:ea typeface="Noto Sans Symbols"/>
                <a:cs typeface="Noto Sans Symbols"/>
                <a:sym typeface="Noto Sans Symbols"/>
              </a:rPr>
              <a:t>±</a:t>
            </a:r>
            <a:r>
              <a:rPr lang="en-US" sz="2900">
                <a:solidFill>
                  <a:schemeClr val="dk1"/>
                </a:solidFill>
                <a:latin typeface="Times New Roman"/>
                <a:ea typeface="Times New Roman"/>
                <a:cs typeface="Times New Roman"/>
                <a:sym typeface="Times New Roman"/>
              </a:rPr>
              <a:t> </a:t>
            </a:r>
            <a:r>
              <a:rPr lang="en-US" sz="2900">
                <a:solidFill>
                  <a:schemeClr val="dk1"/>
                </a:solidFill>
                <a:latin typeface="Arial"/>
                <a:ea typeface="Arial"/>
                <a:cs typeface="Arial"/>
                <a:sym typeface="Arial"/>
              </a:rPr>
              <a:t>1σ</a:t>
            </a:r>
            <a:endParaRPr sz="2900">
              <a:solidFill>
                <a:schemeClr val="dk1"/>
              </a:solidFill>
              <a:latin typeface="Arial"/>
              <a:ea typeface="Arial"/>
              <a:cs typeface="Arial"/>
              <a:sym typeface="Arial"/>
            </a:endParaRPr>
          </a:p>
        </p:txBody>
      </p:sp>
      <p:sp>
        <p:nvSpPr>
          <p:cNvPr id="481" name="Shape 481"/>
          <p:cNvSpPr/>
          <p:nvPr/>
        </p:nvSpPr>
        <p:spPr>
          <a:xfrm>
            <a:off x="4572000" y="2743200"/>
            <a:ext cx="847725" cy="1503680"/>
          </a:xfrm>
          <a:custGeom>
            <a:pathLst>
              <a:path extrusionOk="0" h="120000" w="120000">
                <a:moveTo>
                  <a:pt x="0" y="0"/>
                </a:moveTo>
                <a:lnTo>
                  <a:pt x="0" y="119969"/>
                </a:lnTo>
                <a:lnTo>
                  <a:pt x="120000" y="119969"/>
                </a:lnTo>
                <a:lnTo>
                  <a:pt x="120000" y="59412"/>
                </a:lnTo>
                <a:lnTo>
                  <a:pt x="113258" y="56118"/>
                </a:lnTo>
                <a:lnTo>
                  <a:pt x="93033" y="40155"/>
                </a:lnTo>
                <a:lnTo>
                  <a:pt x="74157" y="25712"/>
                </a:lnTo>
                <a:lnTo>
                  <a:pt x="53932" y="16591"/>
                </a:lnTo>
                <a:lnTo>
                  <a:pt x="26966" y="2908"/>
                </a:lnTo>
                <a:lnTo>
                  <a:pt x="0" y="0"/>
                </a:lnTo>
                <a:close/>
              </a:path>
            </a:pathLst>
          </a:custGeom>
          <a:solidFill>
            <a:srgbClr val="C0FDF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Shape 482"/>
          <p:cNvSpPr/>
          <p:nvPr/>
        </p:nvSpPr>
        <p:spPr>
          <a:xfrm>
            <a:off x="3743325" y="2749550"/>
            <a:ext cx="838200" cy="1497330"/>
          </a:xfrm>
          <a:custGeom>
            <a:pathLst>
              <a:path extrusionOk="0" h="120000" w="120000">
                <a:moveTo>
                  <a:pt x="120000" y="0"/>
                </a:moveTo>
                <a:lnTo>
                  <a:pt x="103636" y="1618"/>
                </a:lnTo>
                <a:lnTo>
                  <a:pt x="87490" y="5913"/>
                </a:lnTo>
                <a:lnTo>
                  <a:pt x="44763" y="26269"/>
                </a:lnTo>
                <a:lnTo>
                  <a:pt x="23181" y="42503"/>
                </a:lnTo>
                <a:lnTo>
                  <a:pt x="8181" y="52722"/>
                </a:lnTo>
                <a:lnTo>
                  <a:pt x="0" y="58646"/>
                </a:lnTo>
                <a:lnTo>
                  <a:pt x="0" y="119969"/>
                </a:lnTo>
                <a:lnTo>
                  <a:pt x="120000" y="119440"/>
                </a:lnTo>
                <a:lnTo>
                  <a:pt x="120000" y="0"/>
                </a:lnTo>
                <a:close/>
              </a:path>
            </a:pathLst>
          </a:custGeom>
          <a:solidFill>
            <a:srgbClr val="C0FDF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Shape 483"/>
          <p:cNvSpPr/>
          <p:nvPr/>
        </p:nvSpPr>
        <p:spPr>
          <a:xfrm>
            <a:off x="2286000" y="4246626"/>
            <a:ext cx="4648200" cy="0"/>
          </a:xfrm>
          <a:custGeom>
            <a:pathLst>
              <a:path extrusionOk="0" h="120000" w="120000">
                <a:moveTo>
                  <a:pt x="0" y="0"/>
                </a:moveTo>
                <a:lnTo>
                  <a:pt x="1200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Shape 484"/>
          <p:cNvSpPr/>
          <p:nvPr/>
        </p:nvSpPr>
        <p:spPr>
          <a:xfrm>
            <a:off x="3810000" y="4894326"/>
            <a:ext cx="304800" cy="76200"/>
          </a:xfrm>
          <a:custGeom>
            <a:pathLst>
              <a:path extrusionOk="0" h="120000" w="120000">
                <a:moveTo>
                  <a:pt x="30000" y="0"/>
                </a:moveTo>
                <a:lnTo>
                  <a:pt x="0" y="60000"/>
                </a:lnTo>
                <a:lnTo>
                  <a:pt x="30000" y="120000"/>
                </a:lnTo>
                <a:lnTo>
                  <a:pt x="30000" y="70000"/>
                </a:lnTo>
                <a:lnTo>
                  <a:pt x="25000" y="70000"/>
                </a:lnTo>
                <a:lnTo>
                  <a:pt x="25000" y="49800"/>
                </a:lnTo>
                <a:lnTo>
                  <a:pt x="30000" y="49800"/>
                </a:lnTo>
                <a:lnTo>
                  <a:pt x="30000" y="0"/>
                </a:lnTo>
                <a:close/>
              </a:path>
              <a:path extrusionOk="0" h="120000" w="120000">
                <a:moveTo>
                  <a:pt x="30000" y="49800"/>
                </a:moveTo>
                <a:lnTo>
                  <a:pt x="25000" y="49800"/>
                </a:lnTo>
                <a:lnTo>
                  <a:pt x="25000" y="70000"/>
                </a:lnTo>
                <a:lnTo>
                  <a:pt x="30000" y="69988"/>
                </a:lnTo>
                <a:lnTo>
                  <a:pt x="30000" y="49800"/>
                </a:lnTo>
                <a:close/>
              </a:path>
              <a:path extrusionOk="0" h="120000" w="120000">
                <a:moveTo>
                  <a:pt x="30000" y="69988"/>
                </a:moveTo>
                <a:lnTo>
                  <a:pt x="25000" y="70000"/>
                </a:lnTo>
                <a:lnTo>
                  <a:pt x="30000" y="70000"/>
                </a:lnTo>
                <a:close/>
              </a:path>
              <a:path extrusionOk="0" h="120000" w="120000">
                <a:moveTo>
                  <a:pt x="120000" y="49800"/>
                </a:moveTo>
                <a:lnTo>
                  <a:pt x="30000" y="49800"/>
                </a:lnTo>
                <a:lnTo>
                  <a:pt x="30000" y="69988"/>
                </a:lnTo>
                <a:lnTo>
                  <a:pt x="120000" y="69800"/>
                </a:lnTo>
                <a:lnTo>
                  <a:pt x="120000" y="498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Shape 485"/>
          <p:cNvSpPr/>
          <p:nvPr/>
        </p:nvSpPr>
        <p:spPr>
          <a:xfrm>
            <a:off x="5105400" y="4894198"/>
            <a:ext cx="228600" cy="76200"/>
          </a:xfrm>
          <a:custGeom>
            <a:pathLst>
              <a:path extrusionOk="0" h="120000" w="120000">
                <a:moveTo>
                  <a:pt x="80000" y="0"/>
                </a:moveTo>
                <a:lnTo>
                  <a:pt x="80000" y="120000"/>
                </a:lnTo>
                <a:lnTo>
                  <a:pt x="113333" y="70000"/>
                </a:lnTo>
                <a:lnTo>
                  <a:pt x="86666" y="70000"/>
                </a:lnTo>
                <a:lnTo>
                  <a:pt x="86666" y="50000"/>
                </a:lnTo>
                <a:lnTo>
                  <a:pt x="113333" y="50000"/>
                </a:lnTo>
                <a:lnTo>
                  <a:pt x="80000" y="0"/>
                </a:lnTo>
                <a:close/>
              </a:path>
              <a:path extrusionOk="0" h="120000" w="120000">
                <a:moveTo>
                  <a:pt x="80000" y="50000"/>
                </a:moveTo>
                <a:lnTo>
                  <a:pt x="0" y="50000"/>
                </a:lnTo>
                <a:lnTo>
                  <a:pt x="0" y="70000"/>
                </a:lnTo>
                <a:lnTo>
                  <a:pt x="80000" y="70000"/>
                </a:lnTo>
                <a:lnTo>
                  <a:pt x="80000" y="50000"/>
                </a:lnTo>
                <a:close/>
              </a:path>
              <a:path extrusionOk="0" h="120000" w="120000">
                <a:moveTo>
                  <a:pt x="113333" y="50000"/>
                </a:moveTo>
                <a:lnTo>
                  <a:pt x="86666" y="50000"/>
                </a:lnTo>
                <a:lnTo>
                  <a:pt x="86666" y="70000"/>
                </a:lnTo>
                <a:lnTo>
                  <a:pt x="113333" y="70000"/>
                </a:lnTo>
                <a:lnTo>
                  <a:pt x="120000" y="60000"/>
                </a:lnTo>
                <a:lnTo>
                  <a:pt x="113333" y="500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Shape 486"/>
          <p:cNvSpPr/>
          <p:nvPr/>
        </p:nvSpPr>
        <p:spPr>
          <a:xfrm>
            <a:off x="4572000" y="2743200"/>
            <a:ext cx="1905" cy="1503680"/>
          </a:xfrm>
          <a:custGeom>
            <a:pathLst>
              <a:path extrusionOk="0" h="120000" w="120000">
                <a:moveTo>
                  <a:pt x="0" y="0"/>
                </a:moveTo>
                <a:lnTo>
                  <a:pt x="103991" y="119969"/>
                </a:lnTo>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Shape 487"/>
          <p:cNvSpPr txBox="1"/>
          <p:nvPr/>
        </p:nvSpPr>
        <p:spPr>
          <a:xfrm>
            <a:off x="4121846" y="3492404"/>
            <a:ext cx="884555" cy="1617980"/>
          </a:xfrm>
          <a:prstGeom prst="rect">
            <a:avLst/>
          </a:prstGeom>
          <a:noFill/>
          <a:ln>
            <a:noFill/>
          </a:ln>
        </p:spPr>
        <p:txBody>
          <a:bodyPr anchorCtr="0" anchor="t" bIns="0" lIns="0" spcFirstLastPara="1" rIns="0" wrap="square" tIns="0">
            <a:noAutofit/>
          </a:bodyPr>
          <a:lstStyle/>
          <a:p>
            <a:pPr indent="0" lvl="0" marL="173355" marR="0" rtl="0" algn="ctr">
              <a:lnSpc>
                <a:spcPct val="100000"/>
              </a:lnSpc>
              <a:spcBef>
                <a:spcPts val="0"/>
              </a:spcBef>
              <a:spcAft>
                <a:spcPts val="0"/>
              </a:spcAft>
              <a:buNone/>
            </a:pPr>
            <a:r>
              <a:rPr b="1" lang="en-US" sz="2400">
                <a:solidFill>
                  <a:schemeClr val="dk1"/>
                </a:solidFill>
                <a:latin typeface="Arial"/>
                <a:ea typeface="Arial"/>
                <a:cs typeface="Arial"/>
                <a:sym typeface="Arial"/>
              </a:rPr>
              <a:t>68%</a:t>
            </a:r>
            <a:endParaRPr sz="2400">
              <a:solidFill>
                <a:schemeClr val="dk1"/>
              </a:solidFill>
              <a:latin typeface="Arial"/>
              <a:ea typeface="Arial"/>
              <a:cs typeface="Arial"/>
              <a:sym typeface="Arial"/>
            </a:endParaRPr>
          </a:p>
          <a:p>
            <a:pPr indent="0" lvl="0" marL="0" marR="0" rtl="0" algn="l">
              <a:lnSpc>
                <a:spcPct val="100000"/>
              </a:lnSpc>
              <a:spcBef>
                <a:spcPts val="16"/>
              </a:spcBef>
              <a:spcAft>
                <a:spcPts val="0"/>
              </a:spcAft>
              <a:buNone/>
            </a:pPr>
            <a:r>
              <a:t/>
            </a:r>
            <a:endParaRPr sz="2250">
              <a:solidFill>
                <a:schemeClr val="dk1"/>
              </a:solidFill>
              <a:latin typeface="Times New Roman"/>
              <a:ea typeface="Times New Roman"/>
              <a:cs typeface="Times New Roman"/>
              <a:sym typeface="Times New Roman"/>
            </a:endParaRPr>
          </a:p>
          <a:p>
            <a:pPr indent="0" lvl="0" marL="91440" marR="0" rtl="0" algn="ctr">
              <a:lnSpc>
                <a:spcPct val="100000"/>
              </a:lnSpc>
              <a:spcBef>
                <a:spcPts val="0"/>
              </a:spcBef>
              <a:spcAft>
                <a:spcPts val="0"/>
              </a:spcAft>
              <a:buNone/>
            </a:pPr>
            <a:r>
              <a:rPr lang="en-US" sz="2600">
                <a:solidFill>
                  <a:schemeClr val="dk1"/>
                </a:solidFill>
                <a:latin typeface="Arial"/>
                <a:ea typeface="Arial"/>
                <a:cs typeface="Arial"/>
                <a:sym typeface="Arial"/>
              </a:rPr>
              <a:t>μ</a:t>
            </a:r>
            <a:endParaRPr sz="2600">
              <a:solidFill>
                <a:schemeClr val="dk1"/>
              </a:solidFill>
              <a:latin typeface="Arial"/>
              <a:ea typeface="Arial"/>
              <a:cs typeface="Arial"/>
              <a:sym typeface="Arial"/>
            </a:endParaRPr>
          </a:p>
          <a:p>
            <a:pPr indent="0" lvl="0" marL="0" marR="0" rtl="0" algn="ctr">
              <a:lnSpc>
                <a:spcPct val="100000"/>
              </a:lnSpc>
              <a:spcBef>
                <a:spcPts val="1295"/>
              </a:spcBef>
              <a:spcAft>
                <a:spcPts val="0"/>
              </a:spcAft>
              <a:buNone/>
            </a:pPr>
            <a:r>
              <a:rPr lang="en-US" sz="2600">
                <a:solidFill>
                  <a:schemeClr val="dk1"/>
                </a:solidFill>
                <a:latin typeface="Arial"/>
                <a:ea typeface="Arial"/>
                <a:cs typeface="Arial"/>
                <a:sym typeface="Arial"/>
              </a:rPr>
              <a:t>μ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a:solidFill>
                  <a:schemeClr val="dk1"/>
                </a:solidFill>
                <a:latin typeface="Arial"/>
                <a:ea typeface="Arial"/>
                <a:cs typeface="Arial"/>
                <a:sym typeface="Arial"/>
              </a:rPr>
              <a:t>1σ</a:t>
            </a:r>
            <a:endParaRPr sz="2600">
              <a:solidFill>
                <a:schemeClr val="dk1"/>
              </a:solidFill>
              <a:latin typeface="Arial"/>
              <a:ea typeface="Arial"/>
              <a:cs typeface="Arial"/>
              <a:sym typeface="Arial"/>
            </a:endParaRPr>
          </a:p>
        </p:txBody>
      </p:sp>
      <p:sp>
        <p:nvSpPr>
          <p:cNvPr id="488" name="Shape 488"/>
          <p:cNvSpPr/>
          <p:nvPr/>
        </p:nvSpPr>
        <p:spPr>
          <a:xfrm>
            <a:off x="2362200" y="2722498"/>
            <a:ext cx="2230120" cy="1451610"/>
          </a:xfrm>
          <a:custGeom>
            <a:pathLst>
              <a:path extrusionOk="0" h="120000" w="120000">
                <a:moveTo>
                  <a:pt x="0" y="119958"/>
                </a:moveTo>
                <a:lnTo>
                  <a:pt x="12567" y="118750"/>
                </a:lnTo>
                <a:lnTo>
                  <a:pt x="18970" y="117175"/>
                </a:lnTo>
                <a:lnTo>
                  <a:pt x="25373" y="115359"/>
                </a:lnTo>
                <a:lnTo>
                  <a:pt x="31537" y="112566"/>
                </a:lnTo>
                <a:lnTo>
                  <a:pt x="37940" y="108692"/>
                </a:lnTo>
                <a:lnTo>
                  <a:pt x="44337" y="103842"/>
                </a:lnTo>
                <a:lnTo>
                  <a:pt x="56794" y="90036"/>
                </a:lnTo>
                <a:lnTo>
                  <a:pt x="69362" y="70404"/>
                </a:lnTo>
                <a:lnTo>
                  <a:pt x="82161" y="46771"/>
                </a:lnTo>
                <a:lnTo>
                  <a:pt x="88332" y="34782"/>
                </a:lnTo>
                <a:lnTo>
                  <a:pt x="94728" y="23758"/>
                </a:lnTo>
                <a:lnTo>
                  <a:pt x="101015" y="14057"/>
                </a:lnTo>
                <a:lnTo>
                  <a:pt x="107186" y="6425"/>
                </a:lnTo>
                <a:lnTo>
                  <a:pt x="113583" y="1585"/>
                </a:lnTo>
                <a:lnTo>
                  <a:pt x="119986" y="0"/>
                </a:lnTo>
              </a:path>
            </a:pathLst>
          </a:custGeom>
          <a:noFill/>
          <a:ln cap="flat" cmpd="sng" w="508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Shape 489"/>
          <p:cNvSpPr/>
          <p:nvPr/>
        </p:nvSpPr>
        <p:spPr>
          <a:xfrm>
            <a:off x="4572000" y="2722498"/>
            <a:ext cx="2225040" cy="1451610"/>
          </a:xfrm>
          <a:custGeom>
            <a:pathLst>
              <a:path extrusionOk="0" h="120000" w="120000">
                <a:moveTo>
                  <a:pt x="120000" y="119958"/>
                </a:moveTo>
                <a:lnTo>
                  <a:pt x="107410" y="118750"/>
                </a:lnTo>
                <a:lnTo>
                  <a:pt x="100993" y="117175"/>
                </a:lnTo>
                <a:lnTo>
                  <a:pt x="94815" y="115359"/>
                </a:lnTo>
                <a:lnTo>
                  <a:pt x="88397" y="112566"/>
                </a:lnTo>
                <a:lnTo>
                  <a:pt x="81986" y="108692"/>
                </a:lnTo>
                <a:lnTo>
                  <a:pt x="75917" y="103842"/>
                </a:lnTo>
                <a:lnTo>
                  <a:pt x="63089" y="90036"/>
                </a:lnTo>
                <a:lnTo>
                  <a:pt x="50500" y="70404"/>
                </a:lnTo>
                <a:lnTo>
                  <a:pt x="37904" y="46771"/>
                </a:lnTo>
                <a:lnTo>
                  <a:pt x="31486" y="34782"/>
                </a:lnTo>
                <a:lnTo>
                  <a:pt x="25075" y="23758"/>
                </a:lnTo>
                <a:lnTo>
                  <a:pt x="19006" y="14057"/>
                </a:lnTo>
                <a:lnTo>
                  <a:pt x="12595" y="6425"/>
                </a:lnTo>
                <a:lnTo>
                  <a:pt x="6178" y="1585"/>
                </a:lnTo>
                <a:lnTo>
                  <a:pt x="0" y="0"/>
                </a:lnTo>
              </a:path>
            </a:pathLst>
          </a:custGeom>
          <a:noFill/>
          <a:ln cap="flat" cmpd="sng" w="5077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p:nvPr/>
        </p:nvSpPr>
        <p:spPr>
          <a:xfrm>
            <a:off x="6859651" y="3416300"/>
            <a:ext cx="1513205" cy="1660525"/>
          </a:xfrm>
          <a:custGeom>
            <a:pathLst>
              <a:path extrusionOk="0" h="120000" w="120000">
                <a:moveTo>
                  <a:pt x="0" y="0"/>
                </a:moveTo>
                <a:lnTo>
                  <a:pt x="0" y="119651"/>
                </a:lnTo>
                <a:lnTo>
                  <a:pt x="119969" y="120000"/>
                </a:lnTo>
                <a:lnTo>
                  <a:pt x="119214" y="113116"/>
                </a:lnTo>
                <a:lnTo>
                  <a:pt x="98185" y="109555"/>
                </a:lnTo>
                <a:lnTo>
                  <a:pt x="77791" y="94302"/>
                </a:lnTo>
                <a:lnTo>
                  <a:pt x="66470" y="81912"/>
                </a:lnTo>
                <a:lnTo>
                  <a:pt x="58162" y="72156"/>
                </a:lnTo>
                <a:lnTo>
                  <a:pt x="52119" y="59885"/>
                </a:lnTo>
                <a:lnTo>
                  <a:pt x="45321" y="50248"/>
                </a:lnTo>
                <a:lnTo>
                  <a:pt x="41544" y="41300"/>
                </a:lnTo>
                <a:lnTo>
                  <a:pt x="33235" y="27533"/>
                </a:lnTo>
                <a:lnTo>
                  <a:pt x="24171" y="15941"/>
                </a:lnTo>
                <a:lnTo>
                  <a:pt x="12085" y="4359"/>
                </a:lnTo>
                <a:lnTo>
                  <a:pt x="0" y="0"/>
                </a:lnTo>
                <a:close/>
              </a:path>
            </a:pathLst>
          </a:custGeom>
          <a:solidFill>
            <a:srgbClr val="FCDF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Shape 495"/>
          <p:cNvSpPr/>
          <p:nvPr/>
        </p:nvSpPr>
        <p:spPr>
          <a:xfrm>
            <a:off x="6859651" y="3416300"/>
            <a:ext cx="1513205" cy="1660525"/>
          </a:xfrm>
          <a:custGeom>
            <a:pathLst>
              <a:path extrusionOk="0" h="120000" w="120000">
                <a:moveTo>
                  <a:pt x="0" y="119651"/>
                </a:moveTo>
                <a:lnTo>
                  <a:pt x="0" y="0"/>
                </a:lnTo>
                <a:lnTo>
                  <a:pt x="12085" y="4359"/>
                </a:lnTo>
                <a:lnTo>
                  <a:pt x="24171" y="15941"/>
                </a:lnTo>
                <a:lnTo>
                  <a:pt x="33235" y="27533"/>
                </a:lnTo>
                <a:lnTo>
                  <a:pt x="41544" y="41300"/>
                </a:lnTo>
                <a:lnTo>
                  <a:pt x="45321" y="50248"/>
                </a:lnTo>
                <a:lnTo>
                  <a:pt x="52119" y="59885"/>
                </a:lnTo>
                <a:lnTo>
                  <a:pt x="58162" y="72156"/>
                </a:lnTo>
                <a:lnTo>
                  <a:pt x="66470" y="81912"/>
                </a:lnTo>
                <a:lnTo>
                  <a:pt x="77791" y="94302"/>
                </a:lnTo>
                <a:lnTo>
                  <a:pt x="98185" y="109555"/>
                </a:lnTo>
                <a:lnTo>
                  <a:pt x="119214" y="113116"/>
                </a:lnTo>
                <a:lnTo>
                  <a:pt x="119969" y="120000"/>
                </a:lnTo>
                <a:lnTo>
                  <a:pt x="0" y="119651"/>
                </a:lnTo>
                <a:close/>
              </a:path>
            </a:pathLst>
          </a:custGeom>
          <a:noFill/>
          <a:ln cap="flat" cmpd="sng" w="12700">
            <a:solidFill>
              <a:srgbClr val="C1B9F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Shape 496"/>
          <p:cNvSpPr/>
          <p:nvPr/>
        </p:nvSpPr>
        <p:spPr>
          <a:xfrm>
            <a:off x="2286000" y="3524250"/>
            <a:ext cx="1076325" cy="1638300"/>
          </a:xfrm>
          <a:custGeom>
            <a:pathLst>
              <a:path extrusionOk="0" h="120000" w="120000">
                <a:moveTo>
                  <a:pt x="0" y="0"/>
                </a:moveTo>
                <a:lnTo>
                  <a:pt x="0" y="120000"/>
                </a:lnTo>
                <a:lnTo>
                  <a:pt x="120000" y="120000"/>
                </a:lnTo>
                <a:lnTo>
                  <a:pt x="120000" y="101162"/>
                </a:lnTo>
                <a:lnTo>
                  <a:pt x="114506" y="99069"/>
                </a:lnTo>
                <a:lnTo>
                  <a:pt x="100530" y="90697"/>
                </a:lnTo>
                <a:lnTo>
                  <a:pt x="93451" y="83720"/>
                </a:lnTo>
                <a:lnTo>
                  <a:pt x="83893" y="72558"/>
                </a:lnTo>
                <a:lnTo>
                  <a:pt x="74336" y="62790"/>
                </a:lnTo>
                <a:lnTo>
                  <a:pt x="64778" y="50232"/>
                </a:lnTo>
                <a:lnTo>
                  <a:pt x="49911" y="33488"/>
                </a:lnTo>
                <a:lnTo>
                  <a:pt x="37168" y="18139"/>
                </a:lnTo>
                <a:lnTo>
                  <a:pt x="16991" y="4186"/>
                </a:lnTo>
                <a:lnTo>
                  <a:pt x="0"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Shape 497"/>
          <p:cNvSpPr/>
          <p:nvPr/>
        </p:nvSpPr>
        <p:spPr>
          <a:xfrm>
            <a:off x="2286000" y="3524250"/>
            <a:ext cx="1076325" cy="1638300"/>
          </a:xfrm>
          <a:custGeom>
            <a:pathLst>
              <a:path extrusionOk="0" h="120000" w="120000">
                <a:moveTo>
                  <a:pt x="0" y="120000"/>
                </a:moveTo>
                <a:lnTo>
                  <a:pt x="0" y="0"/>
                </a:lnTo>
                <a:lnTo>
                  <a:pt x="16991" y="4186"/>
                </a:lnTo>
                <a:lnTo>
                  <a:pt x="37168" y="18139"/>
                </a:lnTo>
                <a:lnTo>
                  <a:pt x="49911" y="33488"/>
                </a:lnTo>
                <a:lnTo>
                  <a:pt x="64778" y="50232"/>
                </a:lnTo>
                <a:lnTo>
                  <a:pt x="74336" y="62790"/>
                </a:lnTo>
                <a:lnTo>
                  <a:pt x="83893" y="72558"/>
                </a:lnTo>
                <a:lnTo>
                  <a:pt x="93451" y="83720"/>
                </a:lnTo>
                <a:lnTo>
                  <a:pt x="100530" y="90697"/>
                </a:lnTo>
                <a:lnTo>
                  <a:pt x="114506" y="99069"/>
                </a:lnTo>
                <a:lnTo>
                  <a:pt x="120000" y="101162"/>
                </a:lnTo>
                <a:lnTo>
                  <a:pt x="120000" y="120000"/>
                </a:lnTo>
                <a:lnTo>
                  <a:pt x="0" y="120000"/>
                </a:lnTo>
                <a:close/>
              </a:path>
            </a:pathLst>
          </a:custGeom>
          <a:noFill/>
          <a:ln cap="flat" cmpd="sng" w="12700">
            <a:solidFill>
              <a:srgbClr val="CCFF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Shape 498"/>
          <p:cNvSpPr txBox="1"/>
          <p:nvPr/>
        </p:nvSpPr>
        <p:spPr>
          <a:xfrm>
            <a:off x="840739" y="615607"/>
            <a:ext cx="7837805" cy="2674620"/>
          </a:xfrm>
          <a:prstGeom prst="rect">
            <a:avLst/>
          </a:prstGeom>
          <a:noFill/>
          <a:ln>
            <a:noFill/>
          </a:ln>
        </p:spPr>
        <p:txBody>
          <a:bodyPr anchorCtr="0" anchor="t" bIns="0" lIns="0" spcFirstLastPara="1" rIns="0" wrap="square" tIns="0">
            <a:noAutofit/>
          </a:bodyPr>
          <a:lstStyle/>
          <a:p>
            <a:pPr indent="-342900" lvl="0" marL="355600" marR="175260" rtl="0" algn="l">
              <a:lnSpc>
                <a:spcPct val="1002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Approximately 95% of the data in a bell-shaped distribution lies within two standard deviations of the mean, or µ </a:t>
            </a:r>
            <a:r>
              <a:rPr lang="en-US" sz="2400">
                <a:solidFill>
                  <a:schemeClr val="dk1"/>
                </a:solidFill>
                <a:latin typeface="Arial"/>
                <a:ea typeface="Arial"/>
                <a:cs typeface="Arial"/>
                <a:sym typeface="Arial"/>
              </a:rPr>
              <a:t>± </a:t>
            </a:r>
            <a:r>
              <a:rPr lang="en-US" sz="2400">
                <a:solidFill>
                  <a:schemeClr val="dk1"/>
                </a:solidFill>
                <a:latin typeface="Book Antiqua"/>
                <a:ea typeface="Book Antiqua"/>
                <a:cs typeface="Book Antiqua"/>
                <a:sym typeface="Book Antiqua"/>
              </a:rPr>
              <a:t>2σ</a:t>
            </a:r>
            <a:endParaRPr sz="2400">
              <a:solidFill>
                <a:schemeClr val="dk1"/>
              </a:solidFill>
              <a:latin typeface="Book Antiqua"/>
              <a:ea typeface="Book Antiqua"/>
              <a:cs typeface="Book Antiqua"/>
              <a:sym typeface="Book Antiqua"/>
            </a:endParaRPr>
          </a:p>
          <a:p>
            <a:pPr indent="219075" lvl="0" marL="0" marR="0" rtl="0" algn="l">
              <a:lnSpc>
                <a:spcPct val="100000"/>
              </a:lnSpc>
              <a:spcBef>
                <a:spcPts val="50"/>
              </a:spcBef>
              <a:spcAft>
                <a:spcPts val="0"/>
              </a:spcAft>
              <a:buClr>
                <a:schemeClr val="dk1"/>
              </a:buClr>
              <a:buSzPts val="3450"/>
              <a:buFont typeface="Arial"/>
              <a:buNone/>
            </a:pPr>
            <a:r>
              <a:t/>
            </a:r>
            <a:endParaRPr sz="3450">
              <a:solidFill>
                <a:schemeClr val="dk1"/>
              </a:solidFill>
              <a:latin typeface="Times New Roman"/>
              <a:ea typeface="Times New Roman"/>
              <a:cs typeface="Times New Roman"/>
              <a:sym typeface="Times New Roman"/>
            </a:endParaRPr>
          </a:p>
          <a:p>
            <a:pPr indent="-342900" lvl="0" marL="355600" marR="5080" rtl="0" algn="l">
              <a:lnSpc>
                <a:spcPct val="1002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Approximately 99.7% of the data in a bell-shaped distribution lies within three standard deviations of the mean, or µ </a:t>
            </a:r>
            <a:r>
              <a:rPr lang="en-US" sz="2400">
                <a:solidFill>
                  <a:schemeClr val="dk1"/>
                </a:solidFill>
                <a:latin typeface="Arial"/>
                <a:ea typeface="Arial"/>
                <a:cs typeface="Arial"/>
                <a:sym typeface="Arial"/>
              </a:rPr>
              <a:t>± </a:t>
            </a:r>
            <a:r>
              <a:rPr lang="en-US" sz="2400">
                <a:solidFill>
                  <a:schemeClr val="dk1"/>
                </a:solidFill>
                <a:latin typeface="Book Antiqua"/>
                <a:ea typeface="Book Antiqua"/>
                <a:cs typeface="Book Antiqua"/>
                <a:sym typeface="Book Antiqua"/>
              </a:rPr>
              <a:t>3σ</a:t>
            </a:r>
            <a:endParaRPr sz="2400">
              <a:solidFill>
                <a:schemeClr val="dk1"/>
              </a:solidFill>
              <a:latin typeface="Book Antiqua"/>
              <a:ea typeface="Book Antiqua"/>
              <a:cs typeface="Book Antiqua"/>
              <a:sym typeface="Book Antiqua"/>
            </a:endParaRPr>
          </a:p>
        </p:txBody>
      </p:sp>
      <p:sp>
        <p:nvSpPr>
          <p:cNvPr id="499" name="Shape 499"/>
          <p:cNvSpPr txBox="1"/>
          <p:nvPr/>
        </p:nvSpPr>
        <p:spPr>
          <a:xfrm>
            <a:off x="3030092" y="48076"/>
            <a:ext cx="3184525" cy="3556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The Empirical Rule</a:t>
            </a:r>
            <a:endParaRPr sz="2800">
              <a:solidFill>
                <a:schemeClr val="dk1"/>
              </a:solidFill>
              <a:latin typeface="Book Antiqua"/>
              <a:ea typeface="Book Antiqua"/>
              <a:cs typeface="Book Antiqua"/>
              <a:sym typeface="Book Antiqua"/>
            </a:endParaRPr>
          </a:p>
        </p:txBody>
      </p:sp>
      <p:sp>
        <p:nvSpPr>
          <p:cNvPr id="500" name="Shape 500"/>
          <p:cNvSpPr/>
          <p:nvPr/>
        </p:nvSpPr>
        <p:spPr>
          <a:xfrm>
            <a:off x="5324475" y="3425825"/>
            <a:ext cx="1535430" cy="1670050"/>
          </a:xfrm>
          <a:custGeom>
            <a:pathLst>
              <a:path extrusionOk="0" h="120000" w="120000">
                <a:moveTo>
                  <a:pt x="119980" y="0"/>
                </a:moveTo>
                <a:lnTo>
                  <a:pt x="108069" y="8897"/>
                </a:lnTo>
                <a:lnTo>
                  <a:pt x="96158" y="19847"/>
                </a:lnTo>
                <a:lnTo>
                  <a:pt x="87970" y="35589"/>
                </a:lnTo>
                <a:lnTo>
                  <a:pt x="78292" y="52699"/>
                </a:lnTo>
                <a:lnTo>
                  <a:pt x="72337" y="63650"/>
                </a:lnTo>
                <a:lnTo>
                  <a:pt x="62650" y="73231"/>
                </a:lnTo>
                <a:lnTo>
                  <a:pt x="54461" y="85551"/>
                </a:lnTo>
                <a:lnTo>
                  <a:pt x="42550" y="97870"/>
                </a:lnTo>
                <a:lnTo>
                  <a:pt x="23196" y="108821"/>
                </a:lnTo>
                <a:lnTo>
                  <a:pt x="0" y="113155"/>
                </a:lnTo>
                <a:lnTo>
                  <a:pt x="744" y="120000"/>
                </a:lnTo>
                <a:lnTo>
                  <a:pt x="119980" y="118403"/>
                </a:lnTo>
                <a:lnTo>
                  <a:pt x="119980" y="0"/>
                </a:lnTo>
                <a:close/>
              </a:path>
            </a:pathLst>
          </a:custGeom>
          <a:solidFill>
            <a:srgbClr val="FCDF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Shape 501"/>
          <p:cNvSpPr/>
          <p:nvPr/>
        </p:nvSpPr>
        <p:spPr>
          <a:xfrm>
            <a:off x="5324475" y="3425825"/>
            <a:ext cx="1535430" cy="1670050"/>
          </a:xfrm>
          <a:custGeom>
            <a:pathLst>
              <a:path extrusionOk="0" h="120000" w="120000">
                <a:moveTo>
                  <a:pt x="119980" y="118403"/>
                </a:moveTo>
                <a:lnTo>
                  <a:pt x="119980" y="0"/>
                </a:lnTo>
                <a:lnTo>
                  <a:pt x="108069" y="8897"/>
                </a:lnTo>
                <a:lnTo>
                  <a:pt x="96158" y="19847"/>
                </a:lnTo>
                <a:lnTo>
                  <a:pt x="87970" y="35589"/>
                </a:lnTo>
                <a:lnTo>
                  <a:pt x="78292" y="52699"/>
                </a:lnTo>
                <a:lnTo>
                  <a:pt x="72337" y="63650"/>
                </a:lnTo>
                <a:lnTo>
                  <a:pt x="62650" y="73231"/>
                </a:lnTo>
                <a:lnTo>
                  <a:pt x="54461" y="85551"/>
                </a:lnTo>
                <a:lnTo>
                  <a:pt x="42550" y="97870"/>
                </a:lnTo>
                <a:lnTo>
                  <a:pt x="23196" y="108821"/>
                </a:lnTo>
                <a:lnTo>
                  <a:pt x="0" y="113155"/>
                </a:lnTo>
                <a:lnTo>
                  <a:pt x="744" y="120000"/>
                </a:lnTo>
                <a:lnTo>
                  <a:pt x="119980" y="118403"/>
                </a:lnTo>
                <a:close/>
              </a:path>
            </a:pathLst>
          </a:custGeom>
          <a:noFill/>
          <a:ln cap="flat" cmpd="sng" w="12700">
            <a:solidFill>
              <a:srgbClr val="C1B9F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Shape 502"/>
          <p:cNvSpPr/>
          <p:nvPr/>
        </p:nvSpPr>
        <p:spPr>
          <a:xfrm>
            <a:off x="6894576" y="3429000"/>
            <a:ext cx="1633855" cy="1571625"/>
          </a:xfrm>
          <a:custGeom>
            <a:pathLst>
              <a:path extrusionOk="0" h="120000" w="120000">
                <a:moveTo>
                  <a:pt x="119972" y="120000"/>
                </a:moveTo>
                <a:lnTo>
                  <a:pt x="107379" y="118787"/>
                </a:lnTo>
                <a:lnTo>
                  <a:pt x="100971" y="117207"/>
                </a:lnTo>
                <a:lnTo>
                  <a:pt x="94787" y="115393"/>
                </a:lnTo>
                <a:lnTo>
                  <a:pt x="88379" y="112601"/>
                </a:lnTo>
                <a:lnTo>
                  <a:pt x="81961" y="108722"/>
                </a:lnTo>
                <a:lnTo>
                  <a:pt x="75898" y="103873"/>
                </a:lnTo>
                <a:lnTo>
                  <a:pt x="63073" y="90055"/>
                </a:lnTo>
                <a:lnTo>
                  <a:pt x="50481" y="70419"/>
                </a:lnTo>
                <a:lnTo>
                  <a:pt x="37888" y="46787"/>
                </a:lnTo>
                <a:lnTo>
                  <a:pt x="31480" y="34783"/>
                </a:lnTo>
                <a:lnTo>
                  <a:pt x="25063" y="23757"/>
                </a:lnTo>
                <a:lnTo>
                  <a:pt x="19000" y="14060"/>
                </a:lnTo>
                <a:lnTo>
                  <a:pt x="12592" y="6419"/>
                </a:lnTo>
                <a:lnTo>
                  <a:pt x="6174" y="1570"/>
                </a:lnTo>
                <a:lnTo>
                  <a:pt x="0" y="0"/>
                </a:lnTo>
              </a:path>
            </a:pathLst>
          </a:custGeom>
          <a:noFill/>
          <a:ln cap="flat" cmpd="sng" w="508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Shape 503"/>
          <p:cNvSpPr/>
          <p:nvPr/>
        </p:nvSpPr>
        <p:spPr>
          <a:xfrm>
            <a:off x="5257800" y="3429000"/>
            <a:ext cx="1637030" cy="1571625"/>
          </a:xfrm>
          <a:custGeom>
            <a:pathLst>
              <a:path extrusionOk="0" h="120000" w="120000">
                <a:moveTo>
                  <a:pt x="0" y="120000"/>
                </a:moveTo>
                <a:lnTo>
                  <a:pt x="12567" y="118787"/>
                </a:lnTo>
                <a:lnTo>
                  <a:pt x="18963" y="117207"/>
                </a:lnTo>
                <a:lnTo>
                  <a:pt x="25368" y="115393"/>
                </a:lnTo>
                <a:lnTo>
                  <a:pt x="31531" y="112601"/>
                </a:lnTo>
                <a:lnTo>
                  <a:pt x="37936" y="108722"/>
                </a:lnTo>
                <a:lnTo>
                  <a:pt x="44332" y="103873"/>
                </a:lnTo>
                <a:lnTo>
                  <a:pt x="56788" y="90055"/>
                </a:lnTo>
                <a:lnTo>
                  <a:pt x="69356" y="70419"/>
                </a:lnTo>
                <a:lnTo>
                  <a:pt x="82156" y="46787"/>
                </a:lnTo>
                <a:lnTo>
                  <a:pt x="88319" y="34783"/>
                </a:lnTo>
                <a:lnTo>
                  <a:pt x="94724" y="23757"/>
                </a:lnTo>
                <a:lnTo>
                  <a:pt x="101008" y="14060"/>
                </a:lnTo>
                <a:lnTo>
                  <a:pt x="107171" y="6419"/>
                </a:lnTo>
                <a:lnTo>
                  <a:pt x="113576" y="1570"/>
                </a:lnTo>
                <a:lnTo>
                  <a:pt x="119972" y="0"/>
                </a:lnTo>
              </a:path>
            </a:pathLst>
          </a:custGeom>
          <a:noFill/>
          <a:ln cap="flat" cmpd="sng" w="508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Shape 504"/>
          <p:cNvSpPr/>
          <p:nvPr/>
        </p:nvSpPr>
        <p:spPr>
          <a:xfrm>
            <a:off x="5240401" y="5088763"/>
            <a:ext cx="3289300" cy="0"/>
          </a:xfrm>
          <a:custGeom>
            <a:pathLst>
              <a:path extrusionOk="0" h="120000" w="120000">
                <a:moveTo>
                  <a:pt x="0" y="0"/>
                </a:moveTo>
                <a:lnTo>
                  <a:pt x="1200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Shape 505"/>
          <p:cNvSpPr/>
          <p:nvPr/>
        </p:nvSpPr>
        <p:spPr>
          <a:xfrm>
            <a:off x="1219200" y="3524250"/>
            <a:ext cx="1066800" cy="1657350"/>
          </a:xfrm>
          <a:custGeom>
            <a:pathLst>
              <a:path extrusionOk="0" h="120000" w="120000">
                <a:moveTo>
                  <a:pt x="120000" y="0"/>
                </a:moveTo>
                <a:lnTo>
                  <a:pt x="103785" y="6896"/>
                </a:lnTo>
                <a:lnTo>
                  <a:pt x="85400" y="20689"/>
                </a:lnTo>
                <a:lnTo>
                  <a:pt x="76757" y="37241"/>
                </a:lnTo>
                <a:lnTo>
                  <a:pt x="59457" y="53793"/>
                </a:lnTo>
                <a:lnTo>
                  <a:pt x="50814" y="64827"/>
                </a:lnTo>
                <a:lnTo>
                  <a:pt x="24871" y="86896"/>
                </a:lnTo>
                <a:lnTo>
                  <a:pt x="19457" y="91034"/>
                </a:lnTo>
                <a:lnTo>
                  <a:pt x="5405" y="99310"/>
                </a:lnTo>
                <a:lnTo>
                  <a:pt x="0" y="101379"/>
                </a:lnTo>
                <a:lnTo>
                  <a:pt x="0" y="120000"/>
                </a:lnTo>
                <a:lnTo>
                  <a:pt x="120000" y="120000"/>
                </a:lnTo>
                <a:lnTo>
                  <a:pt x="120000"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Shape 506"/>
          <p:cNvSpPr/>
          <p:nvPr/>
        </p:nvSpPr>
        <p:spPr>
          <a:xfrm>
            <a:off x="1219200" y="3524250"/>
            <a:ext cx="1066800" cy="1657350"/>
          </a:xfrm>
          <a:custGeom>
            <a:pathLst>
              <a:path extrusionOk="0" h="120000" w="120000">
                <a:moveTo>
                  <a:pt x="120000" y="120000"/>
                </a:moveTo>
                <a:lnTo>
                  <a:pt x="120000" y="0"/>
                </a:lnTo>
                <a:lnTo>
                  <a:pt x="103785" y="6896"/>
                </a:lnTo>
                <a:lnTo>
                  <a:pt x="85400" y="20689"/>
                </a:lnTo>
                <a:lnTo>
                  <a:pt x="76757" y="37241"/>
                </a:lnTo>
                <a:lnTo>
                  <a:pt x="59457" y="53793"/>
                </a:lnTo>
                <a:lnTo>
                  <a:pt x="50814" y="64827"/>
                </a:lnTo>
                <a:lnTo>
                  <a:pt x="37842" y="75862"/>
                </a:lnTo>
                <a:lnTo>
                  <a:pt x="24871" y="86896"/>
                </a:lnTo>
                <a:lnTo>
                  <a:pt x="19457" y="91034"/>
                </a:lnTo>
                <a:lnTo>
                  <a:pt x="5405" y="99310"/>
                </a:lnTo>
                <a:lnTo>
                  <a:pt x="0" y="101379"/>
                </a:lnTo>
                <a:lnTo>
                  <a:pt x="0" y="120000"/>
                </a:lnTo>
                <a:lnTo>
                  <a:pt x="120000" y="120000"/>
                </a:lnTo>
                <a:close/>
              </a:path>
            </a:pathLst>
          </a:custGeom>
          <a:noFill/>
          <a:ln cap="flat" cmpd="sng" w="12700">
            <a:solidFill>
              <a:srgbClr val="CCFF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Shape 507"/>
          <p:cNvSpPr/>
          <p:nvPr/>
        </p:nvSpPr>
        <p:spPr>
          <a:xfrm>
            <a:off x="2286000" y="3505200"/>
            <a:ext cx="0" cy="1676400"/>
          </a:xfrm>
          <a:custGeom>
            <a:pathLst>
              <a:path extrusionOk="0" h="120000" w="120000">
                <a:moveTo>
                  <a:pt x="0" y="0"/>
                </a:moveTo>
                <a:lnTo>
                  <a:pt x="0" y="120000"/>
                </a:lnTo>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Shape 508"/>
          <p:cNvSpPr/>
          <p:nvPr/>
        </p:nvSpPr>
        <p:spPr>
          <a:xfrm>
            <a:off x="2320925" y="3536950"/>
            <a:ext cx="1633855" cy="1571625"/>
          </a:xfrm>
          <a:custGeom>
            <a:pathLst>
              <a:path extrusionOk="0" h="120000" w="120000">
                <a:moveTo>
                  <a:pt x="119972" y="120000"/>
                </a:moveTo>
                <a:lnTo>
                  <a:pt x="107379" y="118787"/>
                </a:lnTo>
                <a:lnTo>
                  <a:pt x="100971" y="117207"/>
                </a:lnTo>
                <a:lnTo>
                  <a:pt x="94787" y="115393"/>
                </a:lnTo>
                <a:lnTo>
                  <a:pt x="88379" y="112601"/>
                </a:lnTo>
                <a:lnTo>
                  <a:pt x="81961" y="108722"/>
                </a:lnTo>
                <a:lnTo>
                  <a:pt x="75898" y="103873"/>
                </a:lnTo>
                <a:lnTo>
                  <a:pt x="63073" y="90055"/>
                </a:lnTo>
                <a:lnTo>
                  <a:pt x="50481" y="70419"/>
                </a:lnTo>
                <a:lnTo>
                  <a:pt x="37888" y="46787"/>
                </a:lnTo>
                <a:lnTo>
                  <a:pt x="31480" y="34783"/>
                </a:lnTo>
                <a:lnTo>
                  <a:pt x="25063" y="23757"/>
                </a:lnTo>
                <a:lnTo>
                  <a:pt x="19000" y="14060"/>
                </a:lnTo>
                <a:lnTo>
                  <a:pt x="12592" y="6419"/>
                </a:lnTo>
                <a:lnTo>
                  <a:pt x="6174" y="1570"/>
                </a:lnTo>
                <a:lnTo>
                  <a:pt x="0" y="0"/>
                </a:lnTo>
              </a:path>
            </a:pathLst>
          </a:custGeom>
          <a:noFill/>
          <a:ln cap="flat" cmpd="sng" w="508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Shape 509"/>
          <p:cNvSpPr/>
          <p:nvPr/>
        </p:nvSpPr>
        <p:spPr>
          <a:xfrm>
            <a:off x="669925" y="3536950"/>
            <a:ext cx="1651000" cy="1571625"/>
          </a:xfrm>
          <a:custGeom>
            <a:pathLst>
              <a:path extrusionOk="0" h="120000" w="120000">
                <a:moveTo>
                  <a:pt x="0" y="120000"/>
                </a:moveTo>
                <a:lnTo>
                  <a:pt x="12570" y="118787"/>
                </a:lnTo>
                <a:lnTo>
                  <a:pt x="18971" y="117207"/>
                </a:lnTo>
                <a:lnTo>
                  <a:pt x="25373" y="115393"/>
                </a:lnTo>
                <a:lnTo>
                  <a:pt x="31541" y="112601"/>
                </a:lnTo>
                <a:lnTo>
                  <a:pt x="37943" y="108722"/>
                </a:lnTo>
                <a:lnTo>
                  <a:pt x="44344" y="103873"/>
                </a:lnTo>
                <a:lnTo>
                  <a:pt x="56796" y="90055"/>
                </a:lnTo>
                <a:lnTo>
                  <a:pt x="69369" y="70419"/>
                </a:lnTo>
                <a:lnTo>
                  <a:pt x="82172" y="46787"/>
                </a:lnTo>
                <a:lnTo>
                  <a:pt x="88338" y="34783"/>
                </a:lnTo>
                <a:lnTo>
                  <a:pt x="94744" y="23757"/>
                </a:lnTo>
                <a:lnTo>
                  <a:pt x="101030" y="14060"/>
                </a:lnTo>
                <a:lnTo>
                  <a:pt x="107196" y="6419"/>
                </a:lnTo>
                <a:lnTo>
                  <a:pt x="113593" y="1570"/>
                </a:lnTo>
                <a:lnTo>
                  <a:pt x="119999" y="0"/>
                </a:lnTo>
              </a:path>
            </a:pathLst>
          </a:custGeom>
          <a:noFill/>
          <a:ln cap="flat" cmpd="sng" w="508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Shape 510"/>
          <p:cNvSpPr/>
          <p:nvPr/>
        </p:nvSpPr>
        <p:spPr>
          <a:xfrm>
            <a:off x="666750" y="5196649"/>
            <a:ext cx="3289300" cy="0"/>
          </a:xfrm>
          <a:custGeom>
            <a:pathLst>
              <a:path extrusionOk="0" h="120000" w="120000">
                <a:moveTo>
                  <a:pt x="0" y="0"/>
                </a:moveTo>
                <a:lnTo>
                  <a:pt x="1200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Shape 511"/>
          <p:cNvSpPr/>
          <p:nvPr/>
        </p:nvSpPr>
        <p:spPr>
          <a:xfrm>
            <a:off x="6859651" y="3397250"/>
            <a:ext cx="0" cy="1676400"/>
          </a:xfrm>
          <a:custGeom>
            <a:pathLst>
              <a:path extrusionOk="0" h="120000" w="120000">
                <a:moveTo>
                  <a:pt x="0" y="0"/>
                </a:moveTo>
                <a:lnTo>
                  <a:pt x="0" y="120000"/>
                </a:lnTo>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Shape 512"/>
          <p:cNvSpPr txBox="1"/>
          <p:nvPr/>
        </p:nvSpPr>
        <p:spPr>
          <a:xfrm>
            <a:off x="6471355" y="5304253"/>
            <a:ext cx="905510" cy="3600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600">
                <a:solidFill>
                  <a:schemeClr val="dk1"/>
                </a:solidFill>
                <a:latin typeface="Arial"/>
                <a:ea typeface="Arial"/>
                <a:cs typeface="Arial"/>
                <a:sym typeface="Arial"/>
              </a:rPr>
              <a:t>μ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a:solidFill>
                  <a:schemeClr val="dk1"/>
                </a:solidFill>
                <a:latin typeface="Arial"/>
                <a:ea typeface="Arial"/>
                <a:cs typeface="Arial"/>
                <a:sym typeface="Arial"/>
              </a:rPr>
              <a:t>3σ</a:t>
            </a:r>
            <a:endParaRPr sz="2600">
              <a:solidFill>
                <a:schemeClr val="dk1"/>
              </a:solidFill>
              <a:latin typeface="Arial"/>
              <a:ea typeface="Arial"/>
              <a:cs typeface="Arial"/>
              <a:sym typeface="Arial"/>
            </a:endParaRPr>
          </a:p>
        </p:txBody>
      </p:sp>
      <p:sp>
        <p:nvSpPr>
          <p:cNvPr id="513" name="Shape 513"/>
          <p:cNvSpPr/>
          <p:nvPr/>
        </p:nvSpPr>
        <p:spPr>
          <a:xfrm>
            <a:off x="5334000" y="4953000"/>
            <a:ext cx="0" cy="685800"/>
          </a:xfrm>
          <a:custGeom>
            <a:pathLst>
              <a:path extrusionOk="0" h="120000" w="120000">
                <a:moveTo>
                  <a:pt x="0" y="119999"/>
                </a:moveTo>
                <a:lnTo>
                  <a:pt x="0" y="0"/>
                </a:lnTo>
              </a:path>
            </a:pathLst>
          </a:custGeom>
          <a:noFill/>
          <a:ln cap="flat" cmpd="sng" w="28575">
            <a:solidFill>
              <a:srgbClr val="9900FF"/>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Shape 514"/>
          <p:cNvSpPr/>
          <p:nvPr/>
        </p:nvSpPr>
        <p:spPr>
          <a:xfrm>
            <a:off x="8382000" y="4953000"/>
            <a:ext cx="0" cy="685800"/>
          </a:xfrm>
          <a:custGeom>
            <a:pathLst>
              <a:path extrusionOk="0" h="120000" w="120000">
                <a:moveTo>
                  <a:pt x="0" y="119999"/>
                </a:moveTo>
                <a:lnTo>
                  <a:pt x="0" y="0"/>
                </a:lnTo>
              </a:path>
            </a:pathLst>
          </a:custGeom>
          <a:noFill/>
          <a:ln cap="flat" cmpd="sng" w="28575">
            <a:solidFill>
              <a:srgbClr val="9900FF"/>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Shape 515"/>
          <p:cNvSpPr/>
          <p:nvPr/>
        </p:nvSpPr>
        <p:spPr>
          <a:xfrm>
            <a:off x="5334000" y="5448300"/>
            <a:ext cx="990600" cy="76200"/>
          </a:xfrm>
          <a:custGeom>
            <a:pathLst>
              <a:path extrusionOk="0" h="120000" w="120000">
                <a:moveTo>
                  <a:pt x="9230" y="0"/>
                </a:moveTo>
                <a:lnTo>
                  <a:pt x="0" y="60000"/>
                </a:lnTo>
                <a:lnTo>
                  <a:pt x="9230" y="120000"/>
                </a:lnTo>
                <a:lnTo>
                  <a:pt x="9230" y="70000"/>
                </a:lnTo>
                <a:lnTo>
                  <a:pt x="7692" y="70000"/>
                </a:lnTo>
                <a:lnTo>
                  <a:pt x="7692" y="50000"/>
                </a:lnTo>
                <a:lnTo>
                  <a:pt x="9230" y="50000"/>
                </a:lnTo>
                <a:lnTo>
                  <a:pt x="9230" y="0"/>
                </a:lnTo>
                <a:close/>
              </a:path>
              <a:path extrusionOk="0" h="120000" w="120000">
                <a:moveTo>
                  <a:pt x="9230" y="50000"/>
                </a:moveTo>
                <a:lnTo>
                  <a:pt x="7692" y="50000"/>
                </a:lnTo>
                <a:lnTo>
                  <a:pt x="7692" y="70000"/>
                </a:lnTo>
                <a:lnTo>
                  <a:pt x="9230" y="70000"/>
                </a:lnTo>
                <a:lnTo>
                  <a:pt x="9230" y="50000"/>
                </a:lnTo>
                <a:close/>
              </a:path>
              <a:path extrusionOk="0" h="120000" w="120000">
                <a:moveTo>
                  <a:pt x="120000" y="50000"/>
                </a:moveTo>
                <a:lnTo>
                  <a:pt x="9230" y="50000"/>
                </a:lnTo>
                <a:lnTo>
                  <a:pt x="9230" y="70000"/>
                </a:lnTo>
                <a:lnTo>
                  <a:pt x="120000" y="70000"/>
                </a:lnTo>
                <a:lnTo>
                  <a:pt x="120000" y="50000"/>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Shape 516"/>
          <p:cNvSpPr/>
          <p:nvPr/>
        </p:nvSpPr>
        <p:spPr>
          <a:xfrm>
            <a:off x="7543800" y="5448300"/>
            <a:ext cx="838200" cy="76200"/>
          </a:xfrm>
          <a:custGeom>
            <a:pathLst>
              <a:path extrusionOk="0" h="120000" w="120000">
                <a:moveTo>
                  <a:pt x="109090" y="0"/>
                </a:moveTo>
                <a:lnTo>
                  <a:pt x="109090" y="120000"/>
                </a:lnTo>
                <a:lnTo>
                  <a:pt x="118181" y="70000"/>
                </a:lnTo>
                <a:lnTo>
                  <a:pt x="110909" y="70000"/>
                </a:lnTo>
                <a:lnTo>
                  <a:pt x="110909" y="50000"/>
                </a:lnTo>
                <a:lnTo>
                  <a:pt x="118181" y="50000"/>
                </a:lnTo>
                <a:lnTo>
                  <a:pt x="109090" y="0"/>
                </a:lnTo>
                <a:close/>
              </a:path>
              <a:path extrusionOk="0" h="120000" w="120000">
                <a:moveTo>
                  <a:pt x="109090" y="50000"/>
                </a:moveTo>
                <a:lnTo>
                  <a:pt x="0" y="50000"/>
                </a:lnTo>
                <a:lnTo>
                  <a:pt x="0" y="70000"/>
                </a:lnTo>
                <a:lnTo>
                  <a:pt x="109090" y="70000"/>
                </a:lnTo>
                <a:lnTo>
                  <a:pt x="109090" y="50000"/>
                </a:lnTo>
                <a:close/>
              </a:path>
              <a:path extrusionOk="0" h="120000" w="120000">
                <a:moveTo>
                  <a:pt x="118181" y="50000"/>
                </a:moveTo>
                <a:lnTo>
                  <a:pt x="110909" y="50000"/>
                </a:lnTo>
                <a:lnTo>
                  <a:pt x="110909" y="70000"/>
                </a:lnTo>
                <a:lnTo>
                  <a:pt x="118181" y="70000"/>
                </a:lnTo>
                <a:lnTo>
                  <a:pt x="120000" y="60000"/>
                </a:lnTo>
                <a:lnTo>
                  <a:pt x="118181" y="50000"/>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Shape 517"/>
          <p:cNvSpPr txBox="1"/>
          <p:nvPr/>
        </p:nvSpPr>
        <p:spPr>
          <a:xfrm>
            <a:off x="6493509" y="4427504"/>
            <a:ext cx="889635"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99.7%</a:t>
            </a:r>
            <a:endParaRPr sz="2400">
              <a:solidFill>
                <a:schemeClr val="dk1"/>
              </a:solidFill>
              <a:latin typeface="Arial"/>
              <a:ea typeface="Arial"/>
              <a:cs typeface="Arial"/>
              <a:sym typeface="Arial"/>
            </a:endParaRPr>
          </a:p>
        </p:txBody>
      </p:sp>
      <p:sp>
        <p:nvSpPr>
          <p:cNvPr id="518" name="Shape 518"/>
          <p:cNvSpPr txBox="1"/>
          <p:nvPr/>
        </p:nvSpPr>
        <p:spPr>
          <a:xfrm>
            <a:off x="2123313" y="4503704"/>
            <a:ext cx="63500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95%</a:t>
            </a:r>
            <a:endParaRPr sz="2400">
              <a:solidFill>
                <a:schemeClr val="dk1"/>
              </a:solidFill>
              <a:latin typeface="Arial"/>
              <a:ea typeface="Arial"/>
              <a:cs typeface="Arial"/>
              <a:sym typeface="Arial"/>
            </a:endParaRPr>
          </a:p>
        </p:txBody>
      </p:sp>
      <p:sp>
        <p:nvSpPr>
          <p:cNvPr id="519" name="Shape 519"/>
          <p:cNvSpPr txBox="1"/>
          <p:nvPr/>
        </p:nvSpPr>
        <p:spPr>
          <a:xfrm>
            <a:off x="1926406" y="5380453"/>
            <a:ext cx="910590" cy="3600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600">
                <a:solidFill>
                  <a:schemeClr val="dk1"/>
                </a:solidFill>
                <a:latin typeface="Arial"/>
                <a:ea typeface="Arial"/>
                <a:cs typeface="Arial"/>
                <a:sym typeface="Arial"/>
              </a:rPr>
              <a:t>μ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a:solidFill>
                  <a:schemeClr val="dk1"/>
                </a:solidFill>
                <a:latin typeface="Arial"/>
                <a:ea typeface="Arial"/>
                <a:cs typeface="Arial"/>
                <a:sym typeface="Arial"/>
              </a:rPr>
              <a:t>2σ</a:t>
            </a:r>
            <a:endParaRPr sz="2600">
              <a:solidFill>
                <a:schemeClr val="dk1"/>
              </a:solidFill>
              <a:latin typeface="Arial"/>
              <a:ea typeface="Arial"/>
              <a:cs typeface="Arial"/>
              <a:sym typeface="Arial"/>
            </a:endParaRPr>
          </a:p>
        </p:txBody>
      </p:sp>
      <p:sp>
        <p:nvSpPr>
          <p:cNvPr id="520" name="Shape 520"/>
          <p:cNvSpPr/>
          <p:nvPr/>
        </p:nvSpPr>
        <p:spPr>
          <a:xfrm>
            <a:off x="1219200" y="4953000"/>
            <a:ext cx="0" cy="685800"/>
          </a:xfrm>
          <a:custGeom>
            <a:pathLst>
              <a:path extrusionOk="0" h="120000" w="120000">
                <a:moveTo>
                  <a:pt x="0" y="119999"/>
                </a:moveTo>
                <a:lnTo>
                  <a:pt x="0" y="0"/>
                </a:lnTo>
              </a:path>
            </a:pathLst>
          </a:custGeom>
          <a:noFill/>
          <a:ln cap="flat" cmpd="sng" w="28575">
            <a:solidFill>
              <a:srgbClr val="9900FF"/>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Shape 521"/>
          <p:cNvSpPr/>
          <p:nvPr/>
        </p:nvSpPr>
        <p:spPr>
          <a:xfrm>
            <a:off x="3352800" y="4953000"/>
            <a:ext cx="0" cy="685800"/>
          </a:xfrm>
          <a:custGeom>
            <a:pathLst>
              <a:path extrusionOk="0" h="120000" w="120000">
                <a:moveTo>
                  <a:pt x="0" y="119999"/>
                </a:moveTo>
                <a:lnTo>
                  <a:pt x="0" y="0"/>
                </a:lnTo>
              </a:path>
            </a:pathLst>
          </a:custGeom>
          <a:noFill/>
          <a:ln cap="flat" cmpd="sng" w="28575">
            <a:solidFill>
              <a:srgbClr val="9900FF"/>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Shape 522"/>
          <p:cNvSpPr/>
          <p:nvPr/>
        </p:nvSpPr>
        <p:spPr>
          <a:xfrm>
            <a:off x="1241425" y="5525896"/>
            <a:ext cx="538480" cy="76200"/>
          </a:xfrm>
          <a:custGeom>
            <a:pathLst>
              <a:path extrusionOk="0" h="120000" w="120000">
                <a:moveTo>
                  <a:pt x="16952" y="0"/>
                </a:moveTo>
                <a:lnTo>
                  <a:pt x="0" y="60198"/>
                </a:lnTo>
                <a:lnTo>
                  <a:pt x="17009" y="119938"/>
                </a:lnTo>
                <a:lnTo>
                  <a:pt x="16985" y="69998"/>
                </a:lnTo>
                <a:lnTo>
                  <a:pt x="14150" y="69998"/>
                </a:lnTo>
                <a:lnTo>
                  <a:pt x="14150" y="49998"/>
                </a:lnTo>
                <a:lnTo>
                  <a:pt x="16976" y="49940"/>
                </a:lnTo>
                <a:lnTo>
                  <a:pt x="16952" y="0"/>
                </a:lnTo>
                <a:close/>
              </a:path>
              <a:path extrusionOk="0" h="120000" w="120000">
                <a:moveTo>
                  <a:pt x="16976" y="49940"/>
                </a:moveTo>
                <a:lnTo>
                  <a:pt x="14150" y="49998"/>
                </a:lnTo>
                <a:lnTo>
                  <a:pt x="14150" y="69998"/>
                </a:lnTo>
                <a:lnTo>
                  <a:pt x="16985" y="69940"/>
                </a:lnTo>
                <a:lnTo>
                  <a:pt x="16976" y="49940"/>
                </a:lnTo>
                <a:close/>
              </a:path>
              <a:path extrusionOk="0" h="120000" w="120000">
                <a:moveTo>
                  <a:pt x="16985" y="69940"/>
                </a:moveTo>
                <a:lnTo>
                  <a:pt x="14150" y="69998"/>
                </a:lnTo>
                <a:lnTo>
                  <a:pt x="16985" y="69998"/>
                </a:lnTo>
                <a:close/>
              </a:path>
              <a:path extrusionOk="0" h="120000" w="120000">
                <a:moveTo>
                  <a:pt x="119915" y="47798"/>
                </a:moveTo>
                <a:lnTo>
                  <a:pt x="16976" y="49940"/>
                </a:lnTo>
                <a:lnTo>
                  <a:pt x="16985" y="69940"/>
                </a:lnTo>
                <a:lnTo>
                  <a:pt x="119943" y="67798"/>
                </a:lnTo>
                <a:lnTo>
                  <a:pt x="119915" y="47798"/>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Shape 523"/>
          <p:cNvSpPr/>
          <p:nvPr/>
        </p:nvSpPr>
        <p:spPr>
          <a:xfrm>
            <a:off x="2971800" y="5524500"/>
            <a:ext cx="381000" cy="76200"/>
          </a:xfrm>
          <a:custGeom>
            <a:pathLst>
              <a:path extrusionOk="0" h="120000" w="120000">
                <a:moveTo>
                  <a:pt x="96000" y="0"/>
                </a:moveTo>
                <a:lnTo>
                  <a:pt x="96000" y="120000"/>
                </a:lnTo>
                <a:lnTo>
                  <a:pt x="116000" y="70000"/>
                </a:lnTo>
                <a:lnTo>
                  <a:pt x="100000" y="70000"/>
                </a:lnTo>
                <a:lnTo>
                  <a:pt x="100000" y="50000"/>
                </a:lnTo>
                <a:lnTo>
                  <a:pt x="116000" y="50000"/>
                </a:lnTo>
                <a:lnTo>
                  <a:pt x="96000" y="0"/>
                </a:lnTo>
                <a:close/>
              </a:path>
              <a:path extrusionOk="0" h="120000" w="120000">
                <a:moveTo>
                  <a:pt x="96000" y="50000"/>
                </a:moveTo>
                <a:lnTo>
                  <a:pt x="0" y="50000"/>
                </a:lnTo>
                <a:lnTo>
                  <a:pt x="0" y="70000"/>
                </a:lnTo>
                <a:lnTo>
                  <a:pt x="96000" y="70000"/>
                </a:lnTo>
                <a:lnTo>
                  <a:pt x="96000" y="50000"/>
                </a:lnTo>
                <a:close/>
              </a:path>
              <a:path extrusionOk="0" h="120000" w="120000">
                <a:moveTo>
                  <a:pt x="116000" y="50000"/>
                </a:moveTo>
                <a:lnTo>
                  <a:pt x="100000" y="50000"/>
                </a:lnTo>
                <a:lnTo>
                  <a:pt x="100000" y="70000"/>
                </a:lnTo>
                <a:lnTo>
                  <a:pt x="116000" y="70000"/>
                </a:lnTo>
                <a:lnTo>
                  <a:pt x="120000" y="60000"/>
                </a:lnTo>
                <a:lnTo>
                  <a:pt x="116000" y="50000"/>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nvSpPr>
        <p:spPr>
          <a:xfrm>
            <a:off x="979119" y="1437963"/>
            <a:ext cx="7373620" cy="2142490"/>
          </a:xfrm>
          <a:prstGeom prst="rect">
            <a:avLst/>
          </a:prstGeom>
          <a:noFill/>
          <a:ln>
            <a:noFill/>
          </a:ln>
        </p:spPr>
        <p:txBody>
          <a:bodyPr anchorCtr="0" anchor="t" bIns="0" lIns="0" spcFirstLastPara="1" rIns="0" wrap="square" tIns="0">
            <a:noAutofit/>
          </a:bodyPr>
          <a:lstStyle/>
          <a:p>
            <a:pPr indent="-342900" lvl="0" marL="355600" marR="292100" rtl="0" algn="l">
              <a:lnSpc>
                <a:spcPct val="100000"/>
              </a:lnSpc>
              <a:spcBef>
                <a:spcPts val="0"/>
              </a:spcBef>
              <a:spcAft>
                <a:spcPts val="0"/>
              </a:spcAft>
              <a:buClr>
                <a:schemeClr val="dk1"/>
              </a:buClr>
              <a:buSzPts val="2200"/>
              <a:buFont typeface="Arial"/>
              <a:buChar char="•"/>
            </a:pPr>
            <a:r>
              <a:rPr lang="en-US" sz="2200">
                <a:solidFill>
                  <a:schemeClr val="dk1"/>
                </a:solidFill>
                <a:latin typeface="Book Antiqua"/>
                <a:ea typeface="Book Antiqua"/>
                <a:cs typeface="Book Antiqua"/>
                <a:sym typeface="Book Antiqua"/>
              </a:rPr>
              <a:t>Regardless of how the data are distributed, at least (1 - 1/k</a:t>
            </a:r>
            <a:r>
              <a:rPr baseline="30000" lang="en-US" sz="2175">
                <a:solidFill>
                  <a:schemeClr val="dk1"/>
                </a:solidFill>
                <a:latin typeface="Book Antiqua"/>
                <a:ea typeface="Book Antiqua"/>
                <a:cs typeface="Book Antiqua"/>
                <a:sym typeface="Book Antiqua"/>
              </a:rPr>
              <a:t>2</a:t>
            </a:r>
            <a:r>
              <a:rPr lang="en-US" sz="2200">
                <a:solidFill>
                  <a:schemeClr val="dk1"/>
                </a:solidFill>
                <a:latin typeface="Book Antiqua"/>
                <a:ea typeface="Book Antiqua"/>
                <a:cs typeface="Book Antiqua"/>
                <a:sym typeface="Book Antiqua"/>
              </a:rPr>
              <a:t>) x 100% of the values will fall within k standard deviations of the mean (for k &gt; 1)</a:t>
            </a:r>
            <a:endParaRPr sz="2200">
              <a:solidFill>
                <a:schemeClr val="dk1"/>
              </a:solidFill>
              <a:latin typeface="Book Antiqua"/>
              <a:ea typeface="Book Antiqua"/>
              <a:cs typeface="Book Antiqua"/>
              <a:sym typeface="Book Antiqua"/>
            </a:endParaRPr>
          </a:p>
          <a:p>
            <a:pPr indent="206375" lvl="0" marL="0" marR="0" rtl="0" algn="l">
              <a:lnSpc>
                <a:spcPct val="100000"/>
              </a:lnSpc>
              <a:spcBef>
                <a:spcPts val="46"/>
              </a:spcBef>
              <a:spcAft>
                <a:spcPts val="0"/>
              </a:spcAft>
              <a:buClr>
                <a:schemeClr val="dk1"/>
              </a:buClr>
              <a:buSzPts val="3250"/>
              <a:buFont typeface="Arial"/>
              <a:buNone/>
            </a:pPr>
            <a:r>
              <a:t/>
            </a:r>
            <a:endParaRPr sz="3250">
              <a:solidFill>
                <a:schemeClr val="dk1"/>
              </a:solidFill>
              <a:latin typeface="Times New Roman"/>
              <a:ea typeface="Times New Roman"/>
              <a:cs typeface="Times New Roman"/>
              <a:sym typeface="Times New Roman"/>
            </a:endParaRPr>
          </a:p>
          <a:p>
            <a:pPr indent="-342900" lvl="0" marL="355600" marR="5080" rtl="0" algn="l">
              <a:lnSpc>
                <a:spcPct val="67692"/>
              </a:lnSpc>
              <a:spcBef>
                <a:spcPts val="0"/>
              </a:spcBef>
              <a:spcAft>
                <a:spcPts val="0"/>
              </a:spcAft>
              <a:buClr>
                <a:schemeClr val="dk1"/>
              </a:buClr>
              <a:buSzPts val="2200"/>
              <a:buFont typeface="Arial"/>
              <a:buChar char="•"/>
            </a:pPr>
            <a:r>
              <a:rPr lang="en-US" sz="2200">
                <a:solidFill>
                  <a:schemeClr val="dk1"/>
                </a:solidFill>
                <a:latin typeface="Book Antiqua"/>
                <a:ea typeface="Book Antiqua"/>
                <a:cs typeface="Book Antiqua"/>
                <a:sym typeface="Book Antiqua"/>
              </a:rPr>
              <a:t>For Example, when k=2, at least 75% of the values of any data set will be within	</a:t>
            </a:r>
            <a:r>
              <a:rPr baseline="-25000" lang="en-US" sz="3900">
                <a:solidFill>
                  <a:schemeClr val="dk1"/>
                </a:solidFill>
                <a:latin typeface="Arial"/>
                <a:ea typeface="Arial"/>
                <a:cs typeface="Arial"/>
                <a:sym typeface="Arial"/>
              </a:rPr>
              <a:t>μ </a:t>
            </a:r>
            <a:r>
              <a:rPr baseline="-25000" lang="en-US" sz="3900">
                <a:solidFill>
                  <a:schemeClr val="dk1"/>
                </a:solidFill>
                <a:latin typeface="Noto Sans Symbols"/>
                <a:ea typeface="Noto Sans Symbols"/>
                <a:cs typeface="Noto Sans Symbols"/>
                <a:sym typeface="Noto Sans Symbols"/>
              </a:rPr>
              <a:t>±</a:t>
            </a:r>
            <a:r>
              <a:rPr baseline="-25000" lang="en-US" sz="3900">
                <a:solidFill>
                  <a:schemeClr val="dk1"/>
                </a:solidFill>
                <a:latin typeface="Times New Roman"/>
                <a:ea typeface="Times New Roman"/>
                <a:cs typeface="Times New Roman"/>
                <a:sym typeface="Times New Roman"/>
              </a:rPr>
              <a:t> </a:t>
            </a:r>
            <a:r>
              <a:rPr baseline="-25000" lang="en-US" sz="3900">
                <a:solidFill>
                  <a:schemeClr val="dk1"/>
                </a:solidFill>
                <a:latin typeface="Arial"/>
                <a:ea typeface="Arial"/>
                <a:cs typeface="Arial"/>
                <a:sym typeface="Arial"/>
              </a:rPr>
              <a:t>2σ</a:t>
            </a:r>
            <a:endParaRPr baseline="-25000" sz="3900">
              <a:solidFill>
                <a:schemeClr val="dk1"/>
              </a:solidFill>
              <a:latin typeface="Arial"/>
              <a:ea typeface="Arial"/>
              <a:cs typeface="Arial"/>
              <a:sym typeface="Arial"/>
            </a:endParaRPr>
          </a:p>
        </p:txBody>
      </p:sp>
      <p:sp>
        <p:nvSpPr>
          <p:cNvPr id="529" name="Shape 529"/>
          <p:cNvSpPr txBox="1"/>
          <p:nvPr/>
        </p:nvSpPr>
        <p:spPr>
          <a:xfrm>
            <a:off x="3423284" y="721196"/>
            <a:ext cx="2702560"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rgbClr val="1F487C"/>
                </a:solidFill>
                <a:latin typeface="Book Antiqua"/>
                <a:ea typeface="Book Antiqua"/>
                <a:cs typeface="Book Antiqua"/>
                <a:sym typeface="Book Antiqua"/>
              </a:rPr>
              <a:t>Chebyshev Rule</a:t>
            </a:r>
            <a:endParaRPr sz="2800">
              <a:solidFill>
                <a:schemeClr val="dk1"/>
              </a:solidFill>
              <a:latin typeface="Book Antiqua"/>
              <a:ea typeface="Book Antiqua"/>
              <a:cs typeface="Book Antiqua"/>
              <a:sym typeface="Book Antiqu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nvSpPr>
        <p:spPr>
          <a:xfrm>
            <a:off x="2290952" y="367862"/>
            <a:ext cx="4560570"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The Five Number Summary</a:t>
            </a:r>
            <a:endParaRPr sz="2800">
              <a:solidFill>
                <a:schemeClr val="dk1"/>
              </a:solidFill>
              <a:latin typeface="Book Antiqua"/>
              <a:ea typeface="Book Antiqua"/>
              <a:cs typeface="Book Antiqua"/>
              <a:sym typeface="Book Antiqua"/>
            </a:endParaRPr>
          </a:p>
        </p:txBody>
      </p:sp>
      <p:sp>
        <p:nvSpPr>
          <p:cNvPr id="535" name="Shape 535"/>
          <p:cNvSpPr txBox="1"/>
          <p:nvPr/>
        </p:nvSpPr>
        <p:spPr>
          <a:xfrm>
            <a:off x="688340" y="1907404"/>
            <a:ext cx="7534275" cy="3168015"/>
          </a:xfrm>
          <a:prstGeom prst="rect">
            <a:avLst/>
          </a:prstGeom>
          <a:noFill/>
          <a:ln>
            <a:noFill/>
          </a:ln>
        </p:spPr>
        <p:txBody>
          <a:bodyPr anchorCtr="0" anchor="t" bIns="0" lIns="0" spcFirstLastPara="1" rIns="0" wrap="square" tIns="0">
            <a:noAutofit/>
          </a:bodyPr>
          <a:lstStyle/>
          <a:p>
            <a:pPr indent="0" lvl="0" marL="12700" marR="508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The five numbers that help describe the center, spread and shape of data are:</a:t>
            </a:r>
            <a:endParaRPr sz="2200">
              <a:solidFill>
                <a:schemeClr val="dk1"/>
              </a:solidFill>
              <a:latin typeface="Times New Roman"/>
              <a:ea typeface="Times New Roman"/>
              <a:cs typeface="Times New Roman"/>
              <a:sym typeface="Times New Roman"/>
            </a:endParaRPr>
          </a:p>
          <a:p>
            <a:pPr indent="-285115" lvl="0" marL="742950" marR="0" rtl="0" algn="l">
              <a:lnSpc>
                <a:spcPct val="79876"/>
              </a:lnSpc>
              <a:spcBef>
                <a:spcPts val="1285"/>
              </a:spcBef>
              <a:spcAft>
                <a:spcPts val="0"/>
              </a:spcAft>
              <a:buClr>
                <a:schemeClr val="dk1"/>
              </a:buClr>
              <a:buSzPts val="3450"/>
              <a:buFont typeface="Noto Sans Symbols"/>
              <a:buChar char="▪"/>
            </a:pPr>
            <a:r>
              <a:rPr baseline="30000" lang="en-US" sz="405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smallest</a:t>
            </a:r>
            <a:endParaRPr sz="1800">
              <a:solidFill>
                <a:schemeClr val="dk1"/>
              </a:solidFill>
              <a:latin typeface="Times New Roman"/>
              <a:ea typeface="Times New Roman"/>
              <a:cs typeface="Times New Roman"/>
              <a:sym typeface="Times New Roman"/>
            </a:endParaRPr>
          </a:p>
          <a:p>
            <a:pPr indent="-285115" lvl="0" marL="742950" marR="0" rtl="0" algn="l">
              <a:lnSpc>
                <a:spcPct val="119814"/>
              </a:lnSpc>
              <a:spcBef>
                <a:spcPts val="0"/>
              </a:spcBef>
              <a:spcAft>
                <a:spcPts val="0"/>
              </a:spcAft>
              <a:buClr>
                <a:schemeClr val="dk1"/>
              </a:buClr>
              <a:buSzPts val="2300"/>
              <a:buFont typeface="Noto Sans Symbols"/>
              <a:buChar char="▪"/>
            </a:pPr>
            <a:r>
              <a:rPr lang="en-US" sz="2700">
                <a:solidFill>
                  <a:schemeClr val="dk1"/>
                </a:solidFill>
                <a:latin typeface="Times New Roman"/>
                <a:ea typeface="Times New Roman"/>
                <a:cs typeface="Times New Roman"/>
                <a:sym typeface="Times New Roman"/>
              </a:rPr>
              <a:t>First Quartile (Q</a:t>
            </a:r>
            <a:r>
              <a:rPr baseline="-25000" lang="en-US" sz="2700">
                <a:solidFill>
                  <a:schemeClr val="dk1"/>
                </a:solidFill>
                <a:latin typeface="Times New Roman"/>
                <a:ea typeface="Times New Roman"/>
                <a:cs typeface="Times New Roman"/>
                <a:sym typeface="Times New Roman"/>
              </a:rPr>
              <a:t>1</a:t>
            </a:r>
            <a:r>
              <a:rPr lang="en-US" sz="2700">
                <a:solidFill>
                  <a:schemeClr val="dk1"/>
                </a:solidFill>
                <a:latin typeface="Times New Roman"/>
                <a:ea typeface="Times New Roman"/>
                <a:cs typeface="Times New Roman"/>
                <a:sym typeface="Times New Roman"/>
              </a:rPr>
              <a:t>)</a:t>
            </a:r>
            <a:endParaRPr sz="2700">
              <a:solidFill>
                <a:schemeClr val="dk1"/>
              </a:solidFill>
              <a:latin typeface="Times New Roman"/>
              <a:ea typeface="Times New Roman"/>
              <a:cs typeface="Times New Roman"/>
              <a:sym typeface="Times New Roman"/>
            </a:endParaRPr>
          </a:p>
          <a:p>
            <a:pPr indent="-285115" lvl="0" marL="742950" marR="0" rtl="0" algn="l">
              <a:lnSpc>
                <a:spcPct val="100000"/>
              </a:lnSpc>
              <a:spcBef>
                <a:spcPts val="650"/>
              </a:spcBef>
              <a:spcAft>
                <a:spcPts val="0"/>
              </a:spcAft>
              <a:buClr>
                <a:schemeClr val="dk1"/>
              </a:buClr>
              <a:buSzPts val="2300"/>
              <a:buFont typeface="Noto Sans Symbols"/>
              <a:buChar char="▪"/>
            </a:pPr>
            <a:r>
              <a:rPr lang="en-US" sz="2700">
                <a:solidFill>
                  <a:schemeClr val="dk1"/>
                </a:solidFill>
                <a:latin typeface="Times New Roman"/>
                <a:ea typeface="Times New Roman"/>
                <a:cs typeface="Times New Roman"/>
                <a:sym typeface="Times New Roman"/>
              </a:rPr>
              <a:t>Median (Q</a:t>
            </a:r>
            <a:r>
              <a:rPr baseline="-25000" lang="en-US" sz="2700">
                <a:solidFill>
                  <a:schemeClr val="dk1"/>
                </a:solidFill>
                <a:latin typeface="Times New Roman"/>
                <a:ea typeface="Times New Roman"/>
                <a:cs typeface="Times New Roman"/>
                <a:sym typeface="Times New Roman"/>
              </a:rPr>
              <a:t>2</a:t>
            </a:r>
            <a:r>
              <a:rPr lang="en-US" sz="2700">
                <a:solidFill>
                  <a:schemeClr val="dk1"/>
                </a:solidFill>
                <a:latin typeface="Times New Roman"/>
                <a:ea typeface="Times New Roman"/>
                <a:cs typeface="Times New Roman"/>
                <a:sym typeface="Times New Roman"/>
              </a:rPr>
              <a:t>)</a:t>
            </a:r>
            <a:endParaRPr sz="2700">
              <a:solidFill>
                <a:schemeClr val="dk1"/>
              </a:solidFill>
              <a:latin typeface="Times New Roman"/>
              <a:ea typeface="Times New Roman"/>
              <a:cs typeface="Times New Roman"/>
              <a:sym typeface="Times New Roman"/>
            </a:endParaRPr>
          </a:p>
          <a:p>
            <a:pPr indent="-285115" lvl="0" marL="742950" marR="0" rtl="0" algn="l">
              <a:lnSpc>
                <a:spcPct val="100000"/>
              </a:lnSpc>
              <a:spcBef>
                <a:spcPts val="645"/>
              </a:spcBef>
              <a:spcAft>
                <a:spcPts val="0"/>
              </a:spcAft>
              <a:buClr>
                <a:schemeClr val="dk1"/>
              </a:buClr>
              <a:buSzPts val="2300"/>
              <a:buFont typeface="Noto Sans Symbols"/>
              <a:buChar char="▪"/>
            </a:pPr>
            <a:r>
              <a:rPr lang="en-US" sz="2700">
                <a:solidFill>
                  <a:schemeClr val="dk1"/>
                </a:solidFill>
                <a:latin typeface="Times New Roman"/>
                <a:ea typeface="Times New Roman"/>
                <a:cs typeface="Times New Roman"/>
                <a:sym typeface="Times New Roman"/>
              </a:rPr>
              <a:t>Third Quartile (Q</a:t>
            </a:r>
            <a:r>
              <a:rPr baseline="-25000" lang="en-US" sz="2700">
                <a:solidFill>
                  <a:schemeClr val="dk1"/>
                </a:solidFill>
                <a:latin typeface="Times New Roman"/>
                <a:ea typeface="Times New Roman"/>
                <a:cs typeface="Times New Roman"/>
                <a:sym typeface="Times New Roman"/>
              </a:rPr>
              <a:t>3</a:t>
            </a:r>
            <a:r>
              <a:rPr lang="en-US" sz="2700">
                <a:solidFill>
                  <a:schemeClr val="dk1"/>
                </a:solidFill>
                <a:latin typeface="Times New Roman"/>
                <a:ea typeface="Times New Roman"/>
                <a:cs typeface="Times New Roman"/>
                <a:sym typeface="Times New Roman"/>
              </a:rPr>
              <a:t>)</a:t>
            </a:r>
            <a:endParaRPr sz="2700">
              <a:solidFill>
                <a:schemeClr val="dk1"/>
              </a:solidFill>
              <a:latin typeface="Times New Roman"/>
              <a:ea typeface="Times New Roman"/>
              <a:cs typeface="Times New Roman"/>
              <a:sym typeface="Times New Roman"/>
            </a:endParaRPr>
          </a:p>
          <a:p>
            <a:pPr indent="-285115" lvl="0" marL="742950" marR="0" rtl="0" algn="l">
              <a:lnSpc>
                <a:spcPct val="77777"/>
              </a:lnSpc>
              <a:spcBef>
                <a:spcPts val="1305"/>
              </a:spcBef>
              <a:spcAft>
                <a:spcPts val="0"/>
              </a:spcAft>
              <a:buClr>
                <a:schemeClr val="dk1"/>
              </a:buClr>
              <a:buSzPts val="3450"/>
              <a:buFont typeface="Noto Sans Symbols"/>
              <a:buChar char="▪"/>
            </a:pPr>
            <a:r>
              <a:rPr baseline="30000" lang="en-US" sz="405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largest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nvSpPr>
        <p:spPr>
          <a:xfrm>
            <a:off x="2956941" y="550508"/>
            <a:ext cx="3861435" cy="386003"/>
          </a:xfrm>
          <a:prstGeom prst="rect">
            <a:avLst/>
          </a:prstGeom>
          <a:noFill/>
          <a:ln>
            <a:noFill/>
          </a:ln>
        </p:spPr>
        <p:txBody>
          <a:bodyPr anchorCtr="0" anchor="t" bIns="0" lIns="0" spcFirstLastPara="1" rIns="0" wrap="square" tIns="0">
            <a:noAutofit/>
          </a:bodyPr>
          <a:lstStyle/>
          <a:p>
            <a:pPr indent="0" lvl="0" marL="0" marR="0" rtl="0" algn="ctr">
              <a:lnSpc>
                <a:spcPct val="108035"/>
              </a:lnSpc>
              <a:spcBef>
                <a:spcPts val="0"/>
              </a:spcBef>
              <a:spcAft>
                <a:spcPts val="0"/>
              </a:spcAft>
              <a:buNone/>
            </a:pPr>
            <a:r>
              <a:rPr b="1" lang="en-US" sz="2800">
                <a:solidFill>
                  <a:schemeClr val="dk1"/>
                </a:solidFill>
                <a:latin typeface="Book Antiqua"/>
                <a:ea typeface="Book Antiqua"/>
                <a:cs typeface="Book Antiqua"/>
                <a:sym typeface="Book Antiqua"/>
              </a:rPr>
              <a:t>Distribution Shape</a:t>
            </a:r>
            <a:endParaRPr sz="2800">
              <a:solidFill>
                <a:schemeClr val="dk1"/>
              </a:solidFill>
              <a:latin typeface="Book Antiqua"/>
              <a:ea typeface="Book Antiqua"/>
              <a:cs typeface="Book Antiqua"/>
              <a:sym typeface="Book Antiqua"/>
            </a:endParaRPr>
          </a:p>
        </p:txBody>
      </p:sp>
      <p:sp>
        <p:nvSpPr>
          <p:cNvPr id="541" name="Shape 541"/>
          <p:cNvSpPr txBox="1"/>
          <p:nvPr/>
        </p:nvSpPr>
        <p:spPr>
          <a:xfrm>
            <a:off x="6266815" y="2078323"/>
            <a:ext cx="2557145"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Right-Skewed</a:t>
            </a:r>
            <a:endParaRPr sz="3200">
              <a:solidFill>
                <a:schemeClr val="dk1"/>
              </a:solidFill>
              <a:latin typeface="Arial"/>
              <a:ea typeface="Arial"/>
              <a:cs typeface="Arial"/>
              <a:sym typeface="Arial"/>
            </a:endParaRPr>
          </a:p>
        </p:txBody>
      </p:sp>
      <p:sp>
        <p:nvSpPr>
          <p:cNvPr id="542" name="Shape 542"/>
          <p:cNvSpPr txBox="1"/>
          <p:nvPr/>
        </p:nvSpPr>
        <p:spPr>
          <a:xfrm>
            <a:off x="458825" y="2078323"/>
            <a:ext cx="2285365"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Left-Skewed</a:t>
            </a:r>
            <a:endParaRPr sz="3200">
              <a:solidFill>
                <a:schemeClr val="dk1"/>
              </a:solidFill>
              <a:latin typeface="Arial"/>
              <a:ea typeface="Arial"/>
              <a:cs typeface="Arial"/>
              <a:sym typeface="Arial"/>
            </a:endParaRPr>
          </a:p>
        </p:txBody>
      </p:sp>
      <p:sp>
        <p:nvSpPr>
          <p:cNvPr id="543" name="Shape 543"/>
          <p:cNvSpPr txBox="1"/>
          <p:nvPr/>
        </p:nvSpPr>
        <p:spPr>
          <a:xfrm>
            <a:off x="3659885" y="2078323"/>
            <a:ext cx="1945639"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Symmetric</a:t>
            </a:r>
            <a:endParaRPr sz="3200">
              <a:solidFill>
                <a:schemeClr val="dk1"/>
              </a:solidFill>
              <a:latin typeface="Arial"/>
              <a:ea typeface="Arial"/>
              <a:cs typeface="Arial"/>
              <a:sym typeface="Arial"/>
            </a:endParaRPr>
          </a:p>
        </p:txBody>
      </p:sp>
      <p:sp>
        <p:nvSpPr>
          <p:cNvPr id="544" name="Shape 544"/>
          <p:cNvSpPr/>
          <p:nvPr/>
        </p:nvSpPr>
        <p:spPr>
          <a:xfrm>
            <a:off x="6705600" y="3360801"/>
            <a:ext cx="0" cy="6096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Shape 545"/>
          <p:cNvSpPr/>
          <p:nvPr/>
        </p:nvSpPr>
        <p:spPr>
          <a:xfrm>
            <a:off x="6934200" y="2819400"/>
            <a:ext cx="0" cy="11430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Shape 546"/>
          <p:cNvSpPr/>
          <p:nvPr/>
        </p:nvSpPr>
        <p:spPr>
          <a:xfrm>
            <a:off x="7635875" y="3809238"/>
            <a:ext cx="25400" cy="0"/>
          </a:xfrm>
          <a:custGeom>
            <a:pathLst>
              <a:path extrusionOk="0" h="120000" w="120000">
                <a:moveTo>
                  <a:pt x="0" y="0"/>
                </a:moveTo>
                <a:lnTo>
                  <a:pt x="119999" y="0"/>
                </a:lnTo>
              </a:path>
            </a:pathLst>
          </a:custGeom>
          <a:noFill/>
          <a:ln cap="flat" cmpd="sng" w="952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Shape 547"/>
          <p:cNvSpPr/>
          <p:nvPr/>
        </p:nvSpPr>
        <p:spPr>
          <a:xfrm>
            <a:off x="2209800" y="3055873"/>
            <a:ext cx="0" cy="9144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Shape 548"/>
          <p:cNvSpPr/>
          <p:nvPr/>
        </p:nvSpPr>
        <p:spPr>
          <a:xfrm>
            <a:off x="1905000" y="2979673"/>
            <a:ext cx="0" cy="9906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Shape 549"/>
          <p:cNvSpPr/>
          <p:nvPr/>
        </p:nvSpPr>
        <p:spPr>
          <a:xfrm>
            <a:off x="1295400" y="3733800"/>
            <a:ext cx="0" cy="2286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Shape 550"/>
          <p:cNvSpPr/>
          <p:nvPr/>
        </p:nvSpPr>
        <p:spPr>
          <a:xfrm>
            <a:off x="4495800" y="2751073"/>
            <a:ext cx="0" cy="12192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Shape 551"/>
          <p:cNvSpPr/>
          <p:nvPr/>
        </p:nvSpPr>
        <p:spPr>
          <a:xfrm>
            <a:off x="4191000" y="3208401"/>
            <a:ext cx="0" cy="7620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Shape 552"/>
          <p:cNvSpPr/>
          <p:nvPr/>
        </p:nvSpPr>
        <p:spPr>
          <a:xfrm>
            <a:off x="4800600" y="3208401"/>
            <a:ext cx="0" cy="7620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Shape 553"/>
          <p:cNvSpPr/>
          <p:nvPr/>
        </p:nvSpPr>
        <p:spPr>
          <a:xfrm>
            <a:off x="2133600" y="2827273"/>
            <a:ext cx="460375" cy="1097280"/>
          </a:xfrm>
          <a:custGeom>
            <a:pathLst>
              <a:path extrusionOk="0" h="120000" w="120000">
                <a:moveTo>
                  <a:pt x="120000" y="119972"/>
                </a:moveTo>
                <a:lnTo>
                  <a:pt x="107188" y="118750"/>
                </a:lnTo>
                <a:lnTo>
                  <a:pt x="95172" y="115277"/>
                </a:lnTo>
                <a:lnTo>
                  <a:pt x="82361" y="108861"/>
                </a:lnTo>
                <a:lnTo>
                  <a:pt x="75740" y="103819"/>
                </a:lnTo>
                <a:lnTo>
                  <a:pt x="63326" y="90111"/>
                </a:lnTo>
                <a:lnTo>
                  <a:pt x="50482" y="70486"/>
                </a:lnTo>
                <a:lnTo>
                  <a:pt x="38499" y="46875"/>
                </a:lnTo>
                <a:lnTo>
                  <a:pt x="31878" y="35069"/>
                </a:lnTo>
                <a:lnTo>
                  <a:pt x="25655" y="23611"/>
                </a:lnTo>
                <a:lnTo>
                  <a:pt x="19034" y="13888"/>
                </a:lnTo>
                <a:lnTo>
                  <a:pt x="12811" y="6430"/>
                </a:lnTo>
                <a:lnTo>
                  <a:pt x="6190" y="1736"/>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Shape 554"/>
          <p:cNvSpPr/>
          <p:nvPr/>
        </p:nvSpPr>
        <p:spPr>
          <a:xfrm>
            <a:off x="685800" y="2827273"/>
            <a:ext cx="1459230" cy="1097280"/>
          </a:xfrm>
          <a:custGeom>
            <a:pathLst>
              <a:path extrusionOk="0" h="120000" w="120000">
                <a:moveTo>
                  <a:pt x="0" y="119972"/>
                </a:moveTo>
                <a:lnTo>
                  <a:pt x="12809" y="118750"/>
                </a:lnTo>
                <a:lnTo>
                  <a:pt x="19007" y="117361"/>
                </a:lnTo>
                <a:lnTo>
                  <a:pt x="25343" y="115277"/>
                </a:lnTo>
                <a:lnTo>
                  <a:pt x="31679" y="112680"/>
                </a:lnTo>
                <a:lnTo>
                  <a:pt x="37876" y="108861"/>
                </a:lnTo>
                <a:lnTo>
                  <a:pt x="44212" y="103819"/>
                </a:lnTo>
                <a:lnTo>
                  <a:pt x="56741" y="90111"/>
                </a:lnTo>
                <a:lnTo>
                  <a:pt x="69556" y="70486"/>
                </a:lnTo>
                <a:lnTo>
                  <a:pt x="82088" y="46875"/>
                </a:lnTo>
                <a:lnTo>
                  <a:pt x="88428" y="35069"/>
                </a:lnTo>
                <a:lnTo>
                  <a:pt x="94903" y="23611"/>
                </a:lnTo>
                <a:lnTo>
                  <a:pt x="100960" y="13888"/>
                </a:lnTo>
                <a:lnTo>
                  <a:pt x="107436" y="6430"/>
                </a:lnTo>
                <a:lnTo>
                  <a:pt x="113765" y="1736"/>
                </a:lnTo>
                <a:lnTo>
                  <a:pt x="119968"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Shape 555"/>
          <p:cNvSpPr/>
          <p:nvPr/>
        </p:nvSpPr>
        <p:spPr>
          <a:xfrm>
            <a:off x="4495800" y="2751073"/>
            <a:ext cx="912494" cy="1141730"/>
          </a:xfrm>
          <a:custGeom>
            <a:pathLst>
              <a:path extrusionOk="0" h="120000" w="120000">
                <a:moveTo>
                  <a:pt x="119949" y="119960"/>
                </a:moveTo>
                <a:lnTo>
                  <a:pt x="107290" y="118745"/>
                </a:lnTo>
                <a:lnTo>
                  <a:pt x="100960" y="117357"/>
                </a:lnTo>
                <a:lnTo>
                  <a:pt x="94930" y="115274"/>
                </a:lnTo>
                <a:lnTo>
                  <a:pt x="88601" y="112671"/>
                </a:lnTo>
                <a:lnTo>
                  <a:pt x="82271" y="108854"/>
                </a:lnTo>
                <a:lnTo>
                  <a:pt x="75640" y="103822"/>
                </a:lnTo>
                <a:lnTo>
                  <a:pt x="62981" y="90100"/>
                </a:lnTo>
                <a:lnTo>
                  <a:pt x="50638" y="70491"/>
                </a:lnTo>
                <a:lnTo>
                  <a:pt x="37979" y="46878"/>
                </a:lnTo>
                <a:lnTo>
                  <a:pt x="31348" y="35078"/>
                </a:lnTo>
                <a:lnTo>
                  <a:pt x="25018" y="23612"/>
                </a:lnTo>
                <a:lnTo>
                  <a:pt x="18688" y="13895"/>
                </a:lnTo>
                <a:lnTo>
                  <a:pt x="12358" y="6433"/>
                </a:lnTo>
                <a:lnTo>
                  <a:pt x="6329" y="1748"/>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Shape 556"/>
          <p:cNvSpPr/>
          <p:nvPr/>
        </p:nvSpPr>
        <p:spPr>
          <a:xfrm>
            <a:off x="3581400" y="2751073"/>
            <a:ext cx="890269" cy="1141730"/>
          </a:xfrm>
          <a:custGeom>
            <a:pathLst>
              <a:path extrusionOk="0" h="120000" w="120000">
                <a:moveTo>
                  <a:pt x="0" y="119960"/>
                </a:moveTo>
                <a:lnTo>
                  <a:pt x="12599" y="118745"/>
                </a:lnTo>
                <a:lnTo>
                  <a:pt x="18898" y="117357"/>
                </a:lnTo>
                <a:lnTo>
                  <a:pt x="25489" y="115274"/>
                </a:lnTo>
                <a:lnTo>
                  <a:pt x="31788" y="112671"/>
                </a:lnTo>
                <a:lnTo>
                  <a:pt x="38088" y="108854"/>
                </a:lnTo>
                <a:lnTo>
                  <a:pt x="44079" y="103822"/>
                </a:lnTo>
                <a:lnTo>
                  <a:pt x="56679" y="90100"/>
                </a:lnTo>
                <a:lnTo>
                  <a:pt x="69569" y="70491"/>
                </a:lnTo>
                <a:lnTo>
                  <a:pt x="82168" y="46878"/>
                </a:lnTo>
                <a:lnTo>
                  <a:pt x="88159" y="35078"/>
                </a:lnTo>
                <a:lnTo>
                  <a:pt x="94459" y="23612"/>
                </a:lnTo>
                <a:lnTo>
                  <a:pt x="100758" y="13895"/>
                </a:lnTo>
                <a:lnTo>
                  <a:pt x="107058" y="6433"/>
                </a:lnTo>
                <a:lnTo>
                  <a:pt x="113666" y="1748"/>
                </a:lnTo>
                <a:lnTo>
                  <a:pt x="119948"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Shape 557"/>
          <p:cNvSpPr/>
          <p:nvPr/>
        </p:nvSpPr>
        <p:spPr>
          <a:xfrm>
            <a:off x="685800" y="3970401"/>
            <a:ext cx="2057400"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Shape 558"/>
          <p:cNvSpPr/>
          <p:nvPr/>
        </p:nvSpPr>
        <p:spPr>
          <a:xfrm>
            <a:off x="6843776" y="2797175"/>
            <a:ext cx="1460500" cy="1097280"/>
          </a:xfrm>
          <a:custGeom>
            <a:pathLst>
              <a:path extrusionOk="0" h="120000" w="120000">
                <a:moveTo>
                  <a:pt x="119989" y="119958"/>
                </a:moveTo>
                <a:lnTo>
                  <a:pt x="107165" y="118750"/>
                </a:lnTo>
                <a:lnTo>
                  <a:pt x="101092" y="117361"/>
                </a:lnTo>
                <a:lnTo>
                  <a:pt x="94612" y="115277"/>
                </a:lnTo>
                <a:lnTo>
                  <a:pt x="88267" y="112666"/>
                </a:lnTo>
                <a:lnTo>
                  <a:pt x="82194" y="108847"/>
                </a:lnTo>
                <a:lnTo>
                  <a:pt x="75714" y="103819"/>
                </a:lnTo>
                <a:lnTo>
                  <a:pt x="62890" y="90097"/>
                </a:lnTo>
                <a:lnTo>
                  <a:pt x="50337" y="70486"/>
                </a:lnTo>
                <a:lnTo>
                  <a:pt x="37784" y="46875"/>
                </a:lnTo>
                <a:lnTo>
                  <a:pt x="31439" y="35069"/>
                </a:lnTo>
                <a:lnTo>
                  <a:pt x="25095" y="23611"/>
                </a:lnTo>
                <a:lnTo>
                  <a:pt x="18886" y="13888"/>
                </a:lnTo>
                <a:lnTo>
                  <a:pt x="12542" y="6416"/>
                </a:lnTo>
                <a:lnTo>
                  <a:pt x="6062" y="1736"/>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Shape 559"/>
          <p:cNvSpPr/>
          <p:nvPr/>
        </p:nvSpPr>
        <p:spPr>
          <a:xfrm>
            <a:off x="6383401" y="2797175"/>
            <a:ext cx="460375" cy="1097280"/>
          </a:xfrm>
          <a:custGeom>
            <a:pathLst>
              <a:path extrusionOk="0" h="120000" w="120000">
                <a:moveTo>
                  <a:pt x="0" y="119958"/>
                </a:moveTo>
                <a:lnTo>
                  <a:pt x="11983" y="118750"/>
                </a:lnTo>
                <a:lnTo>
                  <a:pt x="24827" y="115277"/>
                </a:lnTo>
                <a:lnTo>
                  <a:pt x="37241" y="108847"/>
                </a:lnTo>
                <a:lnTo>
                  <a:pt x="43862" y="103819"/>
                </a:lnTo>
                <a:lnTo>
                  <a:pt x="56673" y="90097"/>
                </a:lnTo>
                <a:lnTo>
                  <a:pt x="69517" y="70486"/>
                </a:lnTo>
                <a:lnTo>
                  <a:pt x="81500" y="46875"/>
                </a:lnTo>
                <a:lnTo>
                  <a:pt x="87691" y="35069"/>
                </a:lnTo>
                <a:lnTo>
                  <a:pt x="94311" y="23611"/>
                </a:lnTo>
                <a:lnTo>
                  <a:pt x="100535" y="13888"/>
                </a:lnTo>
                <a:lnTo>
                  <a:pt x="107155" y="6416"/>
                </a:lnTo>
                <a:lnTo>
                  <a:pt x="113346" y="1736"/>
                </a:lnTo>
                <a:lnTo>
                  <a:pt x="119966"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Shape 560"/>
          <p:cNvSpPr/>
          <p:nvPr/>
        </p:nvSpPr>
        <p:spPr>
          <a:xfrm>
            <a:off x="7467600" y="3513201"/>
            <a:ext cx="0" cy="4572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Shape 561"/>
          <p:cNvSpPr/>
          <p:nvPr/>
        </p:nvSpPr>
        <p:spPr>
          <a:xfrm>
            <a:off x="3505200" y="3970401"/>
            <a:ext cx="1939925"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Shape 562"/>
          <p:cNvSpPr/>
          <p:nvPr/>
        </p:nvSpPr>
        <p:spPr>
          <a:xfrm>
            <a:off x="6248400" y="3970401"/>
            <a:ext cx="2057400"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Shape 563"/>
          <p:cNvSpPr txBox="1"/>
          <p:nvPr/>
        </p:nvSpPr>
        <p:spPr>
          <a:xfrm>
            <a:off x="993444" y="4273566"/>
            <a:ext cx="13849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
        <p:nvSpPr>
          <p:cNvPr id="564" name="Shape 564"/>
          <p:cNvSpPr txBox="1"/>
          <p:nvPr/>
        </p:nvSpPr>
        <p:spPr>
          <a:xfrm>
            <a:off x="3965575" y="4273566"/>
            <a:ext cx="10801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
        <p:nvSpPr>
          <p:cNvPr id="565" name="Shape 565"/>
          <p:cNvSpPr txBox="1"/>
          <p:nvPr/>
        </p:nvSpPr>
        <p:spPr>
          <a:xfrm>
            <a:off x="6480809" y="4197366"/>
            <a:ext cx="12325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nvSpPr>
        <p:spPr>
          <a:xfrm>
            <a:off x="1469516" y="702908"/>
            <a:ext cx="6203950" cy="807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Relationships among the five-number</a:t>
            </a:r>
            <a:endParaRPr sz="2800">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summary and distribution shape</a:t>
            </a:r>
            <a:endParaRPr sz="2800">
              <a:solidFill>
                <a:schemeClr val="dk1"/>
              </a:solidFill>
              <a:latin typeface="Book Antiqua"/>
              <a:ea typeface="Book Antiqua"/>
              <a:cs typeface="Book Antiqua"/>
              <a:sym typeface="Book Antiqua"/>
            </a:endParaRPr>
          </a:p>
        </p:txBody>
      </p:sp>
      <p:graphicFrame>
        <p:nvGraphicFramePr>
          <p:cNvPr id="571" name="Shape 571"/>
          <p:cNvGraphicFramePr/>
          <p:nvPr/>
        </p:nvGraphicFramePr>
        <p:xfrm>
          <a:off x="519112" y="1752600"/>
          <a:ext cx="3000000" cy="3000000"/>
        </p:xfrm>
        <a:graphic>
          <a:graphicData uri="http://schemas.openxmlformats.org/drawingml/2006/table">
            <a:tbl>
              <a:tblPr bandRow="1" firstRow="1">
                <a:noFill/>
                <a:tableStyleId>{9D67A099-6183-4D99-B158-78C86EAD513A}</a:tableStyleId>
              </a:tblPr>
              <a:tblGrid>
                <a:gridCol w="2692400"/>
                <a:gridCol w="2692400"/>
                <a:gridCol w="2692400"/>
              </a:tblGrid>
              <a:tr h="525450">
                <a:tc>
                  <a:txBody>
                    <a:bodyPr>
                      <a:noAutofit/>
                    </a:bodyPr>
                    <a:lstStyle/>
                    <a:p>
                      <a:pPr indent="0" lvl="0" marL="433069" marR="0" rtl="0" algn="l">
                        <a:lnSpc>
                          <a:spcPct val="100000"/>
                        </a:lnSpc>
                        <a:spcBef>
                          <a:spcPts val="0"/>
                        </a:spcBef>
                        <a:spcAft>
                          <a:spcPts val="0"/>
                        </a:spcAft>
                        <a:buNone/>
                      </a:pPr>
                      <a:r>
                        <a:rPr b="1" lang="en-US" sz="2400">
                          <a:latin typeface="Arial"/>
                          <a:ea typeface="Arial"/>
                          <a:cs typeface="Arial"/>
                          <a:sym typeface="Arial"/>
                        </a:rPr>
                        <a:t>Left-Skewed</a:t>
                      </a:r>
                      <a:endParaRPr sz="2400">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561975" marR="0" rtl="0" algn="l">
                        <a:lnSpc>
                          <a:spcPct val="100000"/>
                        </a:lnSpc>
                        <a:spcBef>
                          <a:spcPts val="0"/>
                        </a:spcBef>
                        <a:spcAft>
                          <a:spcPts val="0"/>
                        </a:spcAft>
                        <a:buNone/>
                      </a:pPr>
                      <a:r>
                        <a:rPr b="1" lang="en-US" sz="2400">
                          <a:latin typeface="Arial"/>
                          <a:ea typeface="Arial"/>
                          <a:cs typeface="Arial"/>
                          <a:sym typeface="Arial"/>
                        </a:rPr>
                        <a:t>Symmetric</a:t>
                      </a:r>
                      <a:endParaRPr sz="24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331470" marR="0" rtl="0" algn="l">
                        <a:lnSpc>
                          <a:spcPct val="100000"/>
                        </a:lnSpc>
                        <a:spcBef>
                          <a:spcPts val="0"/>
                        </a:spcBef>
                        <a:spcAft>
                          <a:spcPts val="0"/>
                        </a:spcAft>
                        <a:buNone/>
                      </a:pPr>
                      <a:r>
                        <a:rPr b="1" lang="en-US" sz="2400">
                          <a:latin typeface="Arial"/>
                          <a:ea typeface="Arial"/>
                          <a:cs typeface="Arial"/>
                          <a:sym typeface="Arial"/>
                        </a:rPr>
                        <a:t>Right-Skewed</a:t>
                      </a:r>
                      <a:endParaRPr sz="24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7500">
                <a:tc>
                  <a:txBody>
                    <a:bodyPr>
                      <a:noAutofit/>
                    </a:bodyPr>
                    <a:lstStyle/>
                    <a:p>
                      <a:pPr indent="0" lvl="0" marL="0" marR="1270" rtl="0" algn="ctr">
                        <a:lnSpc>
                          <a:spcPct val="100000"/>
                        </a:lnSpc>
                        <a:spcBef>
                          <a:spcPts val="0"/>
                        </a:spcBef>
                        <a:spcAft>
                          <a:spcPts val="0"/>
                        </a:spcAft>
                        <a:buNone/>
                      </a:pPr>
                      <a:r>
                        <a:rPr lang="en-US" sz="1800">
                          <a:latin typeface="Arial"/>
                          <a:ea typeface="Arial"/>
                          <a:cs typeface="Arial"/>
                          <a:sym typeface="Arial"/>
                        </a:rPr>
                        <a:t>Median – X</a:t>
                      </a:r>
                      <a:r>
                        <a:rPr baseline="-25000" lang="en-US" sz="1800">
                          <a:latin typeface="Arial"/>
                          <a:ea typeface="Arial"/>
                          <a:cs typeface="Arial"/>
                          <a:sym typeface="Arial"/>
                        </a:rPr>
                        <a:t>smallest</a:t>
                      </a:r>
                      <a:endParaRPr baseline="-25000" sz="1800">
                        <a:latin typeface="Arial"/>
                        <a:ea typeface="Arial"/>
                        <a:cs typeface="Arial"/>
                        <a:sym typeface="Arial"/>
                      </a:endParaRPr>
                    </a:p>
                    <a:p>
                      <a:pPr indent="0" lvl="0" marL="0" marR="0" rtl="0" algn="ctr">
                        <a:lnSpc>
                          <a:spcPct val="100000"/>
                        </a:lnSpc>
                        <a:spcBef>
                          <a:spcPts val="1415"/>
                        </a:spcBef>
                        <a:spcAft>
                          <a:spcPts val="0"/>
                        </a:spcAft>
                        <a:buNone/>
                      </a:pPr>
                      <a:r>
                        <a:rPr lang="en-US" sz="1800">
                          <a:latin typeface="Arial"/>
                          <a:ea typeface="Arial"/>
                          <a:cs typeface="Arial"/>
                          <a:sym typeface="Arial"/>
                        </a:rPr>
                        <a:t>&gt;</a:t>
                      </a:r>
                      <a:endParaRPr sz="1800">
                        <a:latin typeface="Arial"/>
                        <a:ea typeface="Arial"/>
                        <a:cs typeface="Arial"/>
                        <a:sym typeface="Arial"/>
                      </a:endParaRPr>
                    </a:p>
                    <a:p>
                      <a:pPr indent="0" lvl="0" marL="0" marR="0" rtl="0" algn="ctr">
                        <a:lnSpc>
                          <a:spcPct val="100000"/>
                        </a:lnSpc>
                        <a:spcBef>
                          <a:spcPts val="1415"/>
                        </a:spcBef>
                        <a:spcAft>
                          <a:spcPts val="0"/>
                        </a:spcAft>
                        <a:buNone/>
                      </a:pPr>
                      <a:r>
                        <a:rPr lang="en-US" sz="1800">
                          <a:latin typeface="Arial"/>
                          <a:ea typeface="Arial"/>
                          <a:cs typeface="Arial"/>
                          <a:sym typeface="Arial"/>
                        </a:rPr>
                        <a:t>X</a:t>
                      </a:r>
                      <a:r>
                        <a:rPr baseline="-25000" lang="en-US" sz="1800">
                          <a:latin typeface="Arial"/>
                          <a:ea typeface="Arial"/>
                          <a:cs typeface="Arial"/>
                          <a:sym typeface="Arial"/>
                        </a:rPr>
                        <a:t>largest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1800">
                          <a:latin typeface="Arial"/>
                          <a:ea typeface="Arial"/>
                          <a:cs typeface="Arial"/>
                          <a:sym typeface="Arial"/>
                        </a:rPr>
                        <a:t>Median – X</a:t>
                      </a:r>
                      <a:r>
                        <a:rPr baseline="-25000" lang="en-US" sz="1800">
                          <a:latin typeface="Arial"/>
                          <a:ea typeface="Arial"/>
                          <a:cs typeface="Arial"/>
                          <a:sym typeface="Arial"/>
                        </a:rPr>
                        <a:t>smallest</a:t>
                      </a:r>
                      <a:endParaRPr baseline="-25000" sz="1800">
                        <a:latin typeface="Arial"/>
                        <a:ea typeface="Arial"/>
                        <a:cs typeface="Arial"/>
                        <a:sym typeface="Arial"/>
                      </a:endParaRPr>
                    </a:p>
                    <a:p>
                      <a:pPr indent="0" lvl="0" marL="1905" marR="0" rtl="0" algn="ctr">
                        <a:lnSpc>
                          <a:spcPct val="100000"/>
                        </a:lnSpc>
                        <a:spcBef>
                          <a:spcPts val="1415"/>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1905" marR="0" rtl="0" algn="ctr">
                        <a:lnSpc>
                          <a:spcPct val="100000"/>
                        </a:lnSpc>
                        <a:spcBef>
                          <a:spcPts val="1415"/>
                        </a:spcBef>
                        <a:spcAft>
                          <a:spcPts val="0"/>
                        </a:spcAft>
                        <a:buNone/>
                      </a:pPr>
                      <a:r>
                        <a:rPr lang="en-US" sz="1800">
                          <a:latin typeface="Arial"/>
                          <a:ea typeface="Arial"/>
                          <a:cs typeface="Arial"/>
                          <a:sym typeface="Arial"/>
                        </a:rPr>
                        <a:t>X</a:t>
                      </a:r>
                      <a:r>
                        <a:rPr baseline="-25000" lang="en-US" sz="1800">
                          <a:latin typeface="Arial"/>
                          <a:ea typeface="Arial"/>
                          <a:cs typeface="Arial"/>
                          <a:sym typeface="Arial"/>
                        </a:rPr>
                        <a:t>largest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8255" marR="0" rtl="0" algn="ctr">
                        <a:lnSpc>
                          <a:spcPct val="100000"/>
                        </a:lnSpc>
                        <a:spcBef>
                          <a:spcPts val="0"/>
                        </a:spcBef>
                        <a:spcAft>
                          <a:spcPts val="0"/>
                        </a:spcAft>
                        <a:buNone/>
                      </a:pPr>
                      <a:r>
                        <a:rPr lang="en-US" sz="1800">
                          <a:latin typeface="Arial"/>
                          <a:ea typeface="Arial"/>
                          <a:cs typeface="Arial"/>
                          <a:sym typeface="Arial"/>
                        </a:rPr>
                        <a:t>Median – X</a:t>
                      </a:r>
                      <a:r>
                        <a:rPr baseline="-25000" lang="en-US" sz="1800">
                          <a:latin typeface="Arial"/>
                          <a:ea typeface="Arial"/>
                          <a:cs typeface="Arial"/>
                          <a:sym typeface="Arial"/>
                        </a:rPr>
                        <a:t>smallest</a:t>
                      </a:r>
                      <a:endParaRPr baseline="-25000" sz="1800">
                        <a:latin typeface="Arial"/>
                        <a:ea typeface="Arial"/>
                        <a:cs typeface="Arial"/>
                        <a:sym typeface="Arial"/>
                      </a:endParaRPr>
                    </a:p>
                    <a:p>
                      <a:pPr indent="0" lvl="0" marL="9525" marR="0" rtl="0" algn="ctr">
                        <a:lnSpc>
                          <a:spcPct val="100000"/>
                        </a:lnSpc>
                        <a:spcBef>
                          <a:spcPts val="1415"/>
                        </a:spcBef>
                        <a:spcAft>
                          <a:spcPts val="0"/>
                        </a:spcAft>
                        <a:buNone/>
                      </a:pPr>
                      <a:r>
                        <a:rPr lang="en-US" sz="1800">
                          <a:latin typeface="Arial"/>
                          <a:ea typeface="Arial"/>
                          <a:cs typeface="Arial"/>
                          <a:sym typeface="Arial"/>
                        </a:rPr>
                        <a:t>&lt;</a:t>
                      </a:r>
                      <a:endParaRPr sz="1800">
                        <a:latin typeface="Arial"/>
                        <a:ea typeface="Arial"/>
                        <a:cs typeface="Arial"/>
                        <a:sym typeface="Arial"/>
                      </a:endParaRPr>
                    </a:p>
                    <a:p>
                      <a:pPr indent="0" lvl="0" marL="10795" marR="0" rtl="0" algn="ctr">
                        <a:lnSpc>
                          <a:spcPct val="100000"/>
                        </a:lnSpc>
                        <a:spcBef>
                          <a:spcPts val="1415"/>
                        </a:spcBef>
                        <a:spcAft>
                          <a:spcPts val="0"/>
                        </a:spcAft>
                        <a:buNone/>
                      </a:pPr>
                      <a:r>
                        <a:rPr lang="en-US" sz="1800">
                          <a:latin typeface="Arial"/>
                          <a:ea typeface="Arial"/>
                          <a:cs typeface="Arial"/>
                          <a:sym typeface="Arial"/>
                        </a:rPr>
                        <a:t>X</a:t>
                      </a:r>
                      <a:r>
                        <a:rPr baseline="-25000" lang="en-US" sz="1800">
                          <a:latin typeface="Arial"/>
                          <a:ea typeface="Arial"/>
                          <a:cs typeface="Arial"/>
                          <a:sym typeface="Arial"/>
                        </a:rPr>
                        <a:t>largest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28925">
                <a:tc>
                  <a:txBody>
                    <a:bodyPr>
                      <a:noAutofit/>
                    </a:bodyPr>
                    <a:lstStyle/>
                    <a:p>
                      <a:pPr indent="0" lvl="0" marL="0" marR="0" rtl="0" algn="ctr">
                        <a:lnSpc>
                          <a:spcPct val="100000"/>
                        </a:lnSpc>
                        <a:spcBef>
                          <a:spcPts val="0"/>
                        </a:spcBef>
                        <a:spcAft>
                          <a:spcPts val="0"/>
                        </a:spcAft>
                        <a:buNone/>
                      </a:pPr>
                      <a:r>
                        <a:rPr baseline="30000" lang="en-US" sz="2700">
                          <a:latin typeface="Arial"/>
                          <a:ea typeface="Arial"/>
                          <a:cs typeface="Arial"/>
                          <a:sym typeface="Arial"/>
                        </a:rPr>
                        <a:t>Q</a:t>
                      </a:r>
                      <a:r>
                        <a:rPr lang="en-US" sz="1200">
                          <a:latin typeface="Arial"/>
                          <a:ea typeface="Arial"/>
                          <a:cs typeface="Arial"/>
                          <a:sym typeface="Arial"/>
                        </a:rPr>
                        <a:t>1 </a:t>
                      </a:r>
                      <a:r>
                        <a:rPr baseline="30000" lang="en-US" sz="2700">
                          <a:latin typeface="Arial"/>
                          <a:ea typeface="Arial"/>
                          <a:cs typeface="Arial"/>
                          <a:sym typeface="Arial"/>
                        </a:rPr>
                        <a:t>– X</a:t>
                      </a:r>
                      <a:r>
                        <a:rPr lang="en-US" sz="1200">
                          <a:latin typeface="Arial"/>
                          <a:ea typeface="Arial"/>
                          <a:cs typeface="Arial"/>
                          <a:sym typeface="Arial"/>
                        </a:rPr>
                        <a:t>smallest</a:t>
                      </a:r>
                      <a:endParaRPr sz="1200">
                        <a:latin typeface="Arial"/>
                        <a:ea typeface="Arial"/>
                        <a:cs typeface="Arial"/>
                        <a:sym typeface="Arial"/>
                      </a:endParaRPr>
                    </a:p>
                    <a:p>
                      <a:pPr indent="0" lvl="0" marL="0" marR="0" rtl="0" algn="ctr">
                        <a:lnSpc>
                          <a:spcPct val="100000"/>
                        </a:lnSpc>
                        <a:spcBef>
                          <a:spcPts val="1185"/>
                        </a:spcBef>
                        <a:spcAft>
                          <a:spcPts val="0"/>
                        </a:spcAft>
                        <a:buNone/>
                      </a:pPr>
                      <a:r>
                        <a:rPr lang="en-US" sz="1800">
                          <a:latin typeface="Arial"/>
                          <a:ea typeface="Arial"/>
                          <a:cs typeface="Arial"/>
                          <a:sym typeface="Arial"/>
                        </a:rPr>
                        <a:t>&gt;</a:t>
                      </a:r>
                      <a:endParaRPr sz="1800">
                        <a:latin typeface="Arial"/>
                        <a:ea typeface="Arial"/>
                        <a:cs typeface="Arial"/>
                        <a:sym typeface="Arial"/>
                      </a:endParaRPr>
                    </a:p>
                    <a:p>
                      <a:pPr indent="0" lvl="0" marL="0" marR="0" rtl="0" algn="l">
                        <a:lnSpc>
                          <a:spcPct val="100000"/>
                        </a:lnSpc>
                        <a:spcBef>
                          <a:spcPts val="8"/>
                        </a:spcBef>
                        <a:spcAft>
                          <a:spcPts val="0"/>
                        </a:spcAft>
                        <a:buNone/>
                      </a:pPr>
                      <a:r>
                        <a:t/>
                      </a:r>
                      <a:endParaRPr sz="1800">
                        <a:latin typeface="Times New Roman"/>
                        <a:ea typeface="Times New Roman"/>
                        <a:cs typeface="Times New Roman"/>
                        <a:sym typeface="Times New Roman"/>
                      </a:endParaRPr>
                    </a:p>
                    <a:p>
                      <a:pPr indent="0" lvl="0" marL="0" marR="1270" rtl="0" algn="ctr">
                        <a:lnSpc>
                          <a:spcPct val="76481"/>
                        </a:lnSpc>
                        <a:spcBef>
                          <a:spcPts val="0"/>
                        </a:spcBef>
                        <a:spcAft>
                          <a:spcPts val="0"/>
                        </a:spcAft>
                        <a:buNone/>
                      </a:pPr>
                      <a:r>
                        <a:rPr baseline="30000" lang="en-US" sz="2700">
                          <a:latin typeface="Arial"/>
                          <a:ea typeface="Arial"/>
                          <a:cs typeface="Arial"/>
                          <a:sym typeface="Arial"/>
                        </a:rPr>
                        <a:t>X</a:t>
                      </a:r>
                      <a:r>
                        <a:rPr lang="en-US" sz="1200">
                          <a:latin typeface="Arial"/>
                          <a:ea typeface="Arial"/>
                          <a:cs typeface="Arial"/>
                          <a:sym typeface="Arial"/>
                        </a:rPr>
                        <a:t>largest  </a:t>
                      </a:r>
                      <a:r>
                        <a:rPr baseline="30000" lang="en-US" sz="2700">
                          <a:latin typeface="Arial"/>
                          <a:ea typeface="Arial"/>
                          <a:cs typeface="Arial"/>
                          <a:sym typeface="Arial"/>
                        </a:rPr>
                        <a:t>– Q</a:t>
                      </a:r>
                      <a:r>
                        <a:rPr lang="en-US" sz="1200">
                          <a:latin typeface="Arial"/>
                          <a:ea typeface="Arial"/>
                          <a:cs typeface="Arial"/>
                          <a:sym typeface="Arial"/>
                        </a:rPr>
                        <a:t>3</a:t>
                      </a:r>
                      <a:endParaRPr sz="1200">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726440" marR="0" rtl="0" algn="l">
                        <a:lnSpc>
                          <a:spcPct val="100000"/>
                        </a:lnSpc>
                        <a:spcBef>
                          <a:spcPts val="0"/>
                        </a:spcBef>
                        <a:spcAft>
                          <a:spcPts val="0"/>
                        </a:spcAft>
                        <a:buNone/>
                      </a:pPr>
                      <a:r>
                        <a:rPr baseline="30000" lang="en-US" sz="2700">
                          <a:latin typeface="Arial"/>
                          <a:ea typeface="Arial"/>
                          <a:cs typeface="Arial"/>
                          <a:sym typeface="Arial"/>
                        </a:rPr>
                        <a:t>Q</a:t>
                      </a:r>
                      <a:r>
                        <a:rPr lang="en-US" sz="1200">
                          <a:latin typeface="Arial"/>
                          <a:ea typeface="Arial"/>
                          <a:cs typeface="Arial"/>
                          <a:sym typeface="Arial"/>
                        </a:rPr>
                        <a:t>1 </a:t>
                      </a:r>
                      <a:r>
                        <a:rPr baseline="30000" lang="en-US" sz="2700">
                          <a:latin typeface="Arial"/>
                          <a:ea typeface="Arial"/>
                          <a:cs typeface="Arial"/>
                          <a:sym typeface="Arial"/>
                        </a:rPr>
                        <a:t>– X</a:t>
                      </a:r>
                      <a:r>
                        <a:rPr lang="en-US" sz="1200">
                          <a:latin typeface="Arial"/>
                          <a:ea typeface="Arial"/>
                          <a:cs typeface="Arial"/>
                          <a:sym typeface="Arial"/>
                        </a:rPr>
                        <a:t>smallest</a:t>
                      </a:r>
                      <a:endParaRPr sz="1200">
                        <a:latin typeface="Arial"/>
                        <a:ea typeface="Arial"/>
                        <a:cs typeface="Arial"/>
                        <a:sym typeface="Arial"/>
                      </a:endParaRPr>
                    </a:p>
                    <a:p>
                      <a:pPr indent="501014" lvl="0" marL="776605" marR="0" rtl="0" algn="l">
                        <a:lnSpc>
                          <a:spcPct val="100000"/>
                        </a:lnSpc>
                        <a:spcBef>
                          <a:spcPts val="1185"/>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8"/>
                        </a:spcBef>
                        <a:spcAft>
                          <a:spcPts val="0"/>
                        </a:spcAft>
                        <a:buNone/>
                      </a:pPr>
                      <a:r>
                        <a:t/>
                      </a:r>
                      <a:endParaRPr sz="1800">
                        <a:latin typeface="Times New Roman"/>
                        <a:ea typeface="Times New Roman"/>
                        <a:cs typeface="Times New Roman"/>
                        <a:sym typeface="Times New Roman"/>
                      </a:endParaRPr>
                    </a:p>
                    <a:p>
                      <a:pPr indent="0" lvl="0" marL="776605" marR="0" rtl="0" algn="l">
                        <a:lnSpc>
                          <a:spcPct val="76481"/>
                        </a:lnSpc>
                        <a:spcBef>
                          <a:spcPts val="0"/>
                        </a:spcBef>
                        <a:spcAft>
                          <a:spcPts val="0"/>
                        </a:spcAft>
                        <a:buNone/>
                      </a:pPr>
                      <a:r>
                        <a:rPr baseline="30000" lang="en-US" sz="2700">
                          <a:latin typeface="Arial"/>
                          <a:ea typeface="Arial"/>
                          <a:cs typeface="Arial"/>
                          <a:sym typeface="Arial"/>
                        </a:rPr>
                        <a:t>X</a:t>
                      </a:r>
                      <a:r>
                        <a:rPr lang="en-US" sz="1200">
                          <a:latin typeface="Arial"/>
                          <a:ea typeface="Arial"/>
                          <a:cs typeface="Arial"/>
                          <a:sym typeface="Arial"/>
                        </a:rPr>
                        <a:t>largest  </a:t>
                      </a:r>
                      <a:r>
                        <a:rPr baseline="30000" lang="en-US" sz="2700">
                          <a:latin typeface="Arial"/>
                          <a:ea typeface="Arial"/>
                          <a:cs typeface="Arial"/>
                          <a:sym typeface="Arial"/>
                        </a:rPr>
                        <a:t>– Q</a:t>
                      </a:r>
                      <a:r>
                        <a:rPr lang="en-US" sz="1200">
                          <a:latin typeface="Arial"/>
                          <a:ea typeface="Arial"/>
                          <a:cs typeface="Arial"/>
                          <a:sym typeface="Arial"/>
                        </a:rPr>
                        <a:t>3</a:t>
                      </a:r>
                      <a:endParaRPr sz="12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9525" marR="0" rtl="0" algn="ctr">
                        <a:lnSpc>
                          <a:spcPct val="100000"/>
                        </a:lnSpc>
                        <a:spcBef>
                          <a:spcPts val="0"/>
                        </a:spcBef>
                        <a:spcAft>
                          <a:spcPts val="0"/>
                        </a:spcAft>
                        <a:buNone/>
                      </a:pPr>
                      <a:r>
                        <a:rPr baseline="30000" lang="en-US" sz="2700">
                          <a:latin typeface="Arial"/>
                          <a:ea typeface="Arial"/>
                          <a:cs typeface="Arial"/>
                          <a:sym typeface="Arial"/>
                        </a:rPr>
                        <a:t>Q</a:t>
                      </a:r>
                      <a:r>
                        <a:rPr lang="en-US" sz="1200">
                          <a:latin typeface="Arial"/>
                          <a:ea typeface="Arial"/>
                          <a:cs typeface="Arial"/>
                          <a:sym typeface="Arial"/>
                        </a:rPr>
                        <a:t>1 </a:t>
                      </a:r>
                      <a:r>
                        <a:rPr baseline="30000" lang="en-US" sz="2700">
                          <a:latin typeface="Arial"/>
                          <a:ea typeface="Arial"/>
                          <a:cs typeface="Arial"/>
                          <a:sym typeface="Arial"/>
                        </a:rPr>
                        <a:t>– X</a:t>
                      </a:r>
                      <a:r>
                        <a:rPr lang="en-US" sz="1200">
                          <a:latin typeface="Arial"/>
                          <a:ea typeface="Arial"/>
                          <a:cs typeface="Arial"/>
                          <a:sym typeface="Arial"/>
                        </a:rPr>
                        <a:t>smallest</a:t>
                      </a:r>
                      <a:endParaRPr sz="1200">
                        <a:latin typeface="Arial"/>
                        <a:ea typeface="Arial"/>
                        <a:cs typeface="Arial"/>
                        <a:sym typeface="Arial"/>
                      </a:endParaRPr>
                    </a:p>
                    <a:p>
                      <a:pPr indent="0" lvl="0" marL="9525" marR="0" rtl="0" algn="ctr">
                        <a:lnSpc>
                          <a:spcPct val="100000"/>
                        </a:lnSpc>
                        <a:spcBef>
                          <a:spcPts val="1185"/>
                        </a:spcBef>
                        <a:spcAft>
                          <a:spcPts val="0"/>
                        </a:spcAft>
                        <a:buNone/>
                      </a:pPr>
                      <a:r>
                        <a:rPr lang="en-US" sz="1800">
                          <a:latin typeface="Arial"/>
                          <a:ea typeface="Arial"/>
                          <a:cs typeface="Arial"/>
                          <a:sym typeface="Arial"/>
                        </a:rPr>
                        <a:t>&lt;</a:t>
                      </a:r>
                      <a:endParaRPr sz="1800">
                        <a:latin typeface="Arial"/>
                        <a:ea typeface="Arial"/>
                        <a:cs typeface="Arial"/>
                        <a:sym typeface="Arial"/>
                      </a:endParaRPr>
                    </a:p>
                    <a:p>
                      <a:pPr indent="0" lvl="0" marL="0" marR="0" rtl="0" algn="l">
                        <a:lnSpc>
                          <a:spcPct val="100000"/>
                        </a:lnSpc>
                        <a:spcBef>
                          <a:spcPts val="8"/>
                        </a:spcBef>
                        <a:spcAft>
                          <a:spcPts val="0"/>
                        </a:spcAft>
                        <a:buNone/>
                      </a:pPr>
                      <a:r>
                        <a:t/>
                      </a:r>
                      <a:endParaRPr sz="1800">
                        <a:latin typeface="Times New Roman"/>
                        <a:ea typeface="Times New Roman"/>
                        <a:cs typeface="Times New Roman"/>
                        <a:sym typeface="Times New Roman"/>
                      </a:endParaRPr>
                    </a:p>
                    <a:p>
                      <a:pPr indent="0" lvl="0" marL="8255" marR="0" rtl="0" algn="ctr">
                        <a:lnSpc>
                          <a:spcPct val="76481"/>
                        </a:lnSpc>
                        <a:spcBef>
                          <a:spcPts val="0"/>
                        </a:spcBef>
                        <a:spcAft>
                          <a:spcPts val="0"/>
                        </a:spcAft>
                        <a:buNone/>
                      </a:pPr>
                      <a:r>
                        <a:rPr baseline="30000" lang="en-US" sz="2700">
                          <a:latin typeface="Arial"/>
                          <a:ea typeface="Arial"/>
                          <a:cs typeface="Arial"/>
                          <a:sym typeface="Arial"/>
                        </a:rPr>
                        <a:t>X</a:t>
                      </a:r>
                      <a:r>
                        <a:rPr lang="en-US" sz="1200">
                          <a:latin typeface="Arial"/>
                          <a:ea typeface="Arial"/>
                          <a:cs typeface="Arial"/>
                          <a:sym typeface="Arial"/>
                        </a:rPr>
                        <a:t>largest  </a:t>
                      </a:r>
                      <a:r>
                        <a:rPr baseline="30000" lang="en-US" sz="2700">
                          <a:latin typeface="Arial"/>
                          <a:ea typeface="Arial"/>
                          <a:cs typeface="Arial"/>
                          <a:sym typeface="Arial"/>
                        </a:rPr>
                        <a:t>– Q</a:t>
                      </a:r>
                      <a:r>
                        <a:rPr lang="en-US" sz="1200">
                          <a:latin typeface="Arial"/>
                          <a:ea typeface="Arial"/>
                          <a:cs typeface="Arial"/>
                          <a:sym typeface="Arial"/>
                        </a:rPr>
                        <a:t>3</a:t>
                      </a:r>
                      <a:endParaRPr sz="12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6825">
                <a:tc>
                  <a:txBody>
                    <a:bodyPr>
                      <a:noAutofit/>
                    </a:bodyPr>
                    <a:lstStyle/>
                    <a:p>
                      <a:pPr indent="0" lvl="0" marL="0" marR="1270" rtl="0" algn="ctr">
                        <a:lnSpc>
                          <a:spcPct val="100000"/>
                        </a:lnSpc>
                        <a:spcBef>
                          <a:spcPts val="0"/>
                        </a:spcBef>
                        <a:spcAft>
                          <a:spcPts val="0"/>
                        </a:spcAft>
                        <a:buNone/>
                      </a:pPr>
                      <a:r>
                        <a:rPr lang="en-US" sz="1800">
                          <a:latin typeface="Arial"/>
                          <a:ea typeface="Arial"/>
                          <a:cs typeface="Arial"/>
                          <a:sym typeface="Arial"/>
                        </a:rPr>
                        <a:t>Median – Q</a:t>
                      </a:r>
                      <a:r>
                        <a:rPr baseline="-25000" lang="en-US" sz="1800">
                          <a:latin typeface="Arial"/>
                          <a:ea typeface="Arial"/>
                          <a:cs typeface="Arial"/>
                          <a:sym typeface="Arial"/>
                        </a:rPr>
                        <a:t>1</a:t>
                      </a:r>
                      <a:endParaRPr baseline="-25000" sz="1800">
                        <a:latin typeface="Arial"/>
                        <a:ea typeface="Arial"/>
                        <a:cs typeface="Arial"/>
                        <a:sym typeface="Arial"/>
                      </a:endParaRPr>
                    </a:p>
                    <a:p>
                      <a:pPr indent="0" lvl="0" marL="0" marR="0" rtl="0" algn="ctr">
                        <a:lnSpc>
                          <a:spcPct val="100000"/>
                        </a:lnSpc>
                        <a:spcBef>
                          <a:spcPts val="1630"/>
                        </a:spcBef>
                        <a:spcAft>
                          <a:spcPts val="0"/>
                        </a:spcAft>
                        <a:buNone/>
                      </a:pPr>
                      <a:r>
                        <a:rPr lang="en-US" sz="1800">
                          <a:latin typeface="Arial"/>
                          <a:ea typeface="Arial"/>
                          <a:cs typeface="Arial"/>
                          <a:sym typeface="Arial"/>
                        </a:rPr>
                        <a:t>&gt;</a:t>
                      </a:r>
                      <a:endParaRPr sz="1800">
                        <a:latin typeface="Arial"/>
                        <a:ea typeface="Arial"/>
                        <a:cs typeface="Arial"/>
                        <a:sym typeface="Arial"/>
                      </a:endParaRPr>
                    </a:p>
                    <a:p>
                      <a:pPr indent="0" lvl="0" marL="0" marR="0" rtl="0" algn="l">
                        <a:lnSpc>
                          <a:spcPct val="100000"/>
                        </a:lnSpc>
                        <a:spcBef>
                          <a:spcPts val="22"/>
                        </a:spcBef>
                        <a:spcAft>
                          <a:spcPts val="0"/>
                        </a:spcAft>
                        <a:buNone/>
                      </a:pPr>
                      <a:r>
                        <a:t/>
                      </a:r>
                      <a:endParaRPr sz="14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latin typeface="Arial"/>
                          <a:ea typeface="Arial"/>
                          <a:cs typeface="Arial"/>
                          <a:sym typeface="Arial"/>
                        </a:rPr>
                        <a:t>Q</a:t>
                      </a:r>
                      <a:r>
                        <a:rPr baseline="-25000" lang="en-US" sz="1800">
                          <a:latin typeface="Arial"/>
                          <a:ea typeface="Arial"/>
                          <a:cs typeface="Arial"/>
                          <a:sym typeface="Arial"/>
                        </a:rPr>
                        <a:t>3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1800">
                          <a:latin typeface="Arial"/>
                          <a:ea typeface="Arial"/>
                          <a:cs typeface="Arial"/>
                          <a:sym typeface="Arial"/>
                        </a:rPr>
                        <a:t>Median – Q</a:t>
                      </a:r>
                      <a:r>
                        <a:rPr baseline="-25000" lang="en-US" sz="1800">
                          <a:latin typeface="Arial"/>
                          <a:ea typeface="Arial"/>
                          <a:cs typeface="Arial"/>
                          <a:sym typeface="Arial"/>
                        </a:rPr>
                        <a:t>1</a:t>
                      </a:r>
                      <a:endParaRPr baseline="-25000" sz="1800">
                        <a:latin typeface="Arial"/>
                        <a:ea typeface="Arial"/>
                        <a:cs typeface="Arial"/>
                        <a:sym typeface="Arial"/>
                      </a:endParaRPr>
                    </a:p>
                    <a:p>
                      <a:pPr indent="0" lvl="0" marL="1905" marR="0" rtl="0" algn="ctr">
                        <a:lnSpc>
                          <a:spcPct val="100000"/>
                        </a:lnSpc>
                        <a:spcBef>
                          <a:spcPts val="1630"/>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22"/>
                        </a:spcBef>
                        <a:spcAft>
                          <a:spcPts val="0"/>
                        </a:spcAft>
                        <a:buNone/>
                      </a:pPr>
                      <a:r>
                        <a:t/>
                      </a:r>
                      <a:endParaRPr sz="1400">
                        <a:latin typeface="Times New Roman"/>
                        <a:ea typeface="Times New Roman"/>
                        <a:cs typeface="Times New Roman"/>
                        <a:sym typeface="Times New Roman"/>
                      </a:endParaRPr>
                    </a:p>
                    <a:p>
                      <a:pPr indent="0" lvl="0" marL="635" marR="0" rtl="0" algn="ctr">
                        <a:lnSpc>
                          <a:spcPct val="100000"/>
                        </a:lnSpc>
                        <a:spcBef>
                          <a:spcPts val="0"/>
                        </a:spcBef>
                        <a:spcAft>
                          <a:spcPts val="0"/>
                        </a:spcAft>
                        <a:buNone/>
                      </a:pPr>
                      <a:r>
                        <a:rPr lang="en-US" sz="1800">
                          <a:latin typeface="Arial"/>
                          <a:ea typeface="Arial"/>
                          <a:cs typeface="Arial"/>
                          <a:sym typeface="Arial"/>
                        </a:rPr>
                        <a:t>Q</a:t>
                      </a:r>
                      <a:r>
                        <a:rPr baseline="-25000" lang="en-US" sz="1800">
                          <a:latin typeface="Arial"/>
                          <a:ea typeface="Arial"/>
                          <a:cs typeface="Arial"/>
                          <a:sym typeface="Arial"/>
                        </a:rPr>
                        <a:t>3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8255" marR="0" rtl="0" algn="ctr">
                        <a:lnSpc>
                          <a:spcPct val="100000"/>
                        </a:lnSpc>
                        <a:spcBef>
                          <a:spcPts val="0"/>
                        </a:spcBef>
                        <a:spcAft>
                          <a:spcPts val="0"/>
                        </a:spcAft>
                        <a:buNone/>
                      </a:pPr>
                      <a:r>
                        <a:rPr lang="en-US" sz="1800">
                          <a:latin typeface="Arial"/>
                          <a:ea typeface="Arial"/>
                          <a:cs typeface="Arial"/>
                          <a:sym typeface="Arial"/>
                        </a:rPr>
                        <a:t>Median – Q</a:t>
                      </a:r>
                      <a:r>
                        <a:rPr baseline="-25000" lang="en-US" sz="1800">
                          <a:latin typeface="Arial"/>
                          <a:ea typeface="Arial"/>
                          <a:cs typeface="Arial"/>
                          <a:sym typeface="Arial"/>
                        </a:rPr>
                        <a:t>1</a:t>
                      </a:r>
                      <a:endParaRPr baseline="-25000" sz="1800">
                        <a:latin typeface="Arial"/>
                        <a:ea typeface="Arial"/>
                        <a:cs typeface="Arial"/>
                        <a:sym typeface="Arial"/>
                      </a:endParaRPr>
                    </a:p>
                    <a:p>
                      <a:pPr indent="0" lvl="0" marL="9525" marR="0" rtl="0" algn="ctr">
                        <a:lnSpc>
                          <a:spcPct val="100000"/>
                        </a:lnSpc>
                        <a:spcBef>
                          <a:spcPts val="1630"/>
                        </a:spcBef>
                        <a:spcAft>
                          <a:spcPts val="0"/>
                        </a:spcAft>
                        <a:buNone/>
                      </a:pPr>
                      <a:r>
                        <a:rPr lang="en-US" sz="1800">
                          <a:latin typeface="Arial"/>
                          <a:ea typeface="Arial"/>
                          <a:cs typeface="Arial"/>
                          <a:sym typeface="Arial"/>
                        </a:rPr>
                        <a:t>&lt;</a:t>
                      </a:r>
                      <a:endParaRPr sz="1800">
                        <a:latin typeface="Arial"/>
                        <a:ea typeface="Arial"/>
                        <a:cs typeface="Arial"/>
                        <a:sym typeface="Arial"/>
                      </a:endParaRPr>
                    </a:p>
                    <a:p>
                      <a:pPr indent="0" lvl="0" marL="0" marR="0" rtl="0" algn="l">
                        <a:lnSpc>
                          <a:spcPct val="100000"/>
                        </a:lnSpc>
                        <a:spcBef>
                          <a:spcPts val="22"/>
                        </a:spcBef>
                        <a:spcAft>
                          <a:spcPts val="0"/>
                        </a:spcAft>
                        <a:buNone/>
                      </a:pPr>
                      <a:r>
                        <a:t/>
                      </a:r>
                      <a:endParaRPr sz="1400">
                        <a:latin typeface="Times New Roman"/>
                        <a:ea typeface="Times New Roman"/>
                        <a:cs typeface="Times New Roman"/>
                        <a:sym typeface="Times New Roman"/>
                      </a:endParaRPr>
                    </a:p>
                    <a:p>
                      <a:pPr indent="0" lvl="0" marL="8890" marR="0" rtl="0" algn="ctr">
                        <a:lnSpc>
                          <a:spcPct val="100000"/>
                        </a:lnSpc>
                        <a:spcBef>
                          <a:spcPts val="0"/>
                        </a:spcBef>
                        <a:spcAft>
                          <a:spcPts val="0"/>
                        </a:spcAft>
                        <a:buNone/>
                      </a:pPr>
                      <a:r>
                        <a:rPr lang="en-US" sz="1800">
                          <a:latin typeface="Arial"/>
                          <a:ea typeface="Arial"/>
                          <a:cs typeface="Arial"/>
                          <a:sym typeface="Arial"/>
                        </a:rPr>
                        <a:t>Q</a:t>
                      </a:r>
                      <a:r>
                        <a:rPr baseline="-25000" lang="en-US" sz="1800">
                          <a:latin typeface="Arial"/>
                          <a:ea typeface="Arial"/>
                          <a:cs typeface="Arial"/>
                          <a:sym typeface="Arial"/>
                        </a:rPr>
                        <a:t>3 </a:t>
                      </a:r>
                      <a:r>
                        <a:rPr lang="en-US" sz="1800">
                          <a:latin typeface="Arial"/>
                          <a:ea typeface="Arial"/>
                          <a:cs typeface="Arial"/>
                          <a:sym typeface="Arial"/>
                        </a:rPr>
                        <a:t>– Median</a:t>
                      </a:r>
                      <a:endParaRPr sz="1800">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508757" y="93288"/>
            <a:ext cx="4126484" cy="807719"/>
          </a:xfrm>
          <a:prstGeom prst="rect">
            <a:avLst/>
          </a:prstGeom>
          <a:noFill/>
          <a:ln>
            <a:noFill/>
          </a:ln>
        </p:spPr>
        <p:txBody>
          <a:bodyPr anchorCtr="0" anchor="t" bIns="0" lIns="0" spcFirstLastPara="1" rIns="0" wrap="square" tIns="274550">
            <a:noAutofit/>
          </a:bodyPr>
          <a:lstStyle/>
          <a:p>
            <a:pPr indent="0" lvl="0" marL="126746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Raw Data</a:t>
            </a:r>
            <a:endParaRPr/>
          </a:p>
        </p:txBody>
      </p:sp>
      <p:sp>
        <p:nvSpPr>
          <p:cNvPr id="74" name="Shape 74"/>
          <p:cNvSpPr txBox="1"/>
          <p:nvPr/>
        </p:nvSpPr>
        <p:spPr>
          <a:xfrm>
            <a:off x="878839" y="1701300"/>
            <a:ext cx="7729220" cy="1971039"/>
          </a:xfrm>
          <a:prstGeom prst="rect">
            <a:avLst/>
          </a:prstGeom>
          <a:noFill/>
          <a:ln>
            <a:noFill/>
          </a:ln>
        </p:spPr>
        <p:txBody>
          <a:bodyPr anchorCtr="0" anchor="t" bIns="0" lIns="0" spcFirstLastPara="1" rIns="0" wrap="square" tIns="0">
            <a:noAutofit/>
          </a:bodyPr>
          <a:lstStyle/>
          <a:p>
            <a:pPr indent="0" lvl="0" marL="12700" marR="0" rtl="0" algn="just">
              <a:lnSpc>
                <a:spcPct val="100000"/>
              </a:lnSpc>
              <a:spcBef>
                <a:spcPts val="0"/>
              </a:spcBef>
              <a:spcAft>
                <a:spcPts val="0"/>
              </a:spcAft>
              <a:buNone/>
            </a:pPr>
            <a:r>
              <a:rPr b="1" lang="en-US" sz="3200">
                <a:solidFill>
                  <a:srgbClr val="1F487C"/>
                </a:solidFill>
                <a:latin typeface="Book Antiqua"/>
                <a:ea typeface="Book Antiqua"/>
                <a:cs typeface="Book Antiqua"/>
                <a:sym typeface="Book Antiqua"/>
              </a:rPr>
              <a:t>Meaning of Raw Data:</a:t>
            </a:r>
            <a:endParaRPr sz="3200">
              <a:solidFill>
                <a:schemeClr val="dk1"/>
              </a:solidFill>
              <a:latin typeface="Book Antiqua"/>
              <a:ea typeface="Book Antiqua"/>
              <a:cs typeface="Book Antiqua"/>
              <a:sym typeface="Book Antiqua"/>
            </a:endParaRPr>
          </a:p>
          <a:p>
            <a:pPr indent="0" lvl="0" marL="12700" marR="5080" rtl="0" algn="just">
              <a:lnSpc>
                <a:spcPct val="100000"/>
              </a:lnSpc>
              <a:spcBef>
                <a:spcPts val="620"/>
              </a:spcBef>
              <a:spcAft>
                <a:spcPts val="0"/>
              </a:spcAft>
              <a:buNone/>
            </a:pPr>
            <a:r>
              <a:rPr lang="en-US" sz="2400">
                <a:solidFill>
                  <a:schemeClr val="dk1"/>
                </a:solidFill>
                <a:latin typeface="Book Antiqua"/>
                <a:ea typeface="Book Antiqua"/>
                <a:cs typeface="Book Antiqua"/>
                <a:sym typeface="Book Antiqua"/>
              </a:rPr>
              <a:t>Raw  Data  represent  numbers  and  facts  in  the  original format in which the data have been Collected. You need to convert the raw data into information for managerial decision Making.</a:t>
            </a:r>
            <a:endParaRPr sz="2400">
              <a:solidFill>
                <a:schemeClr val="dk1"/>
              </a:solidFill>
              <a:latin typeface="Book Antiqua"/>
              <a:ea typeface="Book Antiqua"/>
              <a:cs typeface="Book Antiqua"/>
              <a:sym typeface="Book Antiqu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nvSpPr>
        <p:spPr>
          <a:xfrm>
            <a:off x="2300097" y="367862"/>
            <a:ext cx="4542155" cy="807720"/>
          </a:xfrm>
          <a:prstGeom prst="rect">
            <a:avLst/>
          </a:prstGeom>
          <a:noFill/>
          <a:ln>
            <a:noFill/>
          </a:ln>
        </p:spPr>
        <p:txBody>
          <a:bodyPr anchorCtr="0" anchor="t" bIns="0" lIns="0" spcFirstLastPara="1" rIns="0" wrap="square" tIns="0">
            <a:noAutofit/>
          </a:bodyPr>
          <a:lstStyle/>
          <a:p>
            <a:pPr indent="-1266825" lvl="0" marL="1279525" marR="508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Five Number Summary and The Boxplot</a:t>
            </a:r>
            <a:endParaRPr sz="2800">
              <a:solidFill>
                <a:schemeClr val="dk1"/>
              </a:solidFill>
              <a:latin typeface="Book Antiqua"/>
              <a:ea typeface="Book Antiqua"/>
              <a:cs typeface="Book Antiqua"/>
              <a:sym typeface="Book Antiqua"/>
            </a:endParaRPr>
          </a:p>
        </p:txBody>
      </p:sp>
      <p:sp>
        <p:nvSpPr>
          <p:cNvPr id="577" name="Shape 577"/>
          <p:cNvSpPr txBox="1"/>
          <p:nvPr/>
        </p:nvSpPr>
        <p:spPr>
          <a:xfrm>
            <a:off x="688340" y="1895163"/>
            <a:ext cx="7506970" cy="652780"/>
          </a:xfrm>
          <a:prstGeom prst="rect">
            <a:avLst/>
          </a:prstGeom>
          <a:noFill/>
          <a:ln>
            <a:noFill/>
          </a:ln>
        </p:spPr>
        <p:txBody>
          <a:bodyPr anchorCtr="0" anchor="t" bIns="0" lIns="0" spcFirstLastPara="1" rIns="0" wrap="square" tIns="0">
            <a:noAutofit/>
          </a:bodyPr>
          <a:lstStyle/>
          <a:p>
            <a:pPr indent="-342900" lvl="0" marL="355600" marR="5080" rtl="0" algn="l">
              <a:lnSpc>
                <a:spcPct val="100000"/>
              </a:lnSpc>
              <a:spcBef>
                <a:spcPts val="0"/>
              </a:spcBef>
              <a:spcAft>
                <a:spcPts val="0"/>
              </a:spcAft>
              <a:buClr>
                <a:srgbClr val="0000FF"/>
              </a:buClr>
              <a:buSzPts val="2200"/>
              <a:buFont typeface="Arial"/>
              <a:buChar char="•"/>
            </a:pPr>
            <a:r>
              <a:rPr lang="en-US" sz="2200">
                <a:solidFill>
                  <a:srgbClr val="0000FF"/>
                </a:solidFill>
                <a:latin typeface="Book Antiqua"/>
                <a:ea typeface="Book Antiqua"/>
                <a:cs typeface="Book Antiqua"/>
                <a:sym typeface="Book Antiqua"/>
              </a:rPr>
              <a:t>The Boxplot</a:t>
            </a:r>
            <a:r>
              <a:rPr lang="en-US" sz="2200">
                <a:solidFill>
                  <a:schemeClr val="dk1"/>
                </a:solidFill>
                <a:latin typeface="Book Antiqua"/>
                <a:ea typeface="Book Antiqua"/>
                <a:cs typeface="Book Antiqua"/>
                <a:sym typeface="Book Antiqua"/>
              </a:rPr>
              <a:t>: A Graphical display of the data based on the five-number summary:</a:t>
            </a:r>
            <a:endParaRPr sz="2200">
              <a:solidFill>
                <a:schemeClr val="dk1"/>
              </a:solidFill>
              <a:latin typeface="Book Antiqua"/>
              <a:ea typeface="Book Antiqua"/>
              <a:cs typeface="Book Antiqua"/>
              <a:sym typeface="Book Antiqua"/>
            </a:endParaRPr>
          </a:p>
        </p:txBody>
      </p:sp>
      <p:sp>
        <p:nvSpPr>
          <p:cNvPr id="578" name="Shape 578"/>
          <p:cNvSpPr txBox="1"/>
          <p:nvPr/>
        </p:nvSpPr>
        <p:spPr>
          <a:xfrm>
            <a:off x="917244" y="3512858"/>
            <a:ext cx="1292860" cy="3308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rgbClr val="0000FF"/>
                </a:solidFill>
                <a:latin typeface="Arial"/>
                <a:ea typeface="Arial"/>
                <a:cs typeface="Arial"/>
                <a:sym typeface="Arial"/>
              </a:rPr>
              <a:t>Example</a:t>
            </a:r>
            <a:r>
              <a:rPr lang="en-US" sz="2400">
                <a:solidFill>
                  <a:srgbClr val="FF6600"/>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579" name="Shape 579"/>
          <p:cNvSpPr/>
          <p:nvPr/>
        </p:nvSpPr>
        <p:spPr>
          <a:xfrm>
            <a:off x="1295400" y="2895600"/>
            <a:ext cx="6705600" cy="457200"/>
          </a:xfrm>
          <a:custGeom>
            <a:pathLst>
              <a:path extrusionOk="0" h="120000" w="120000">
                <a:moveTo>
                  <a:pt x="0" y="120000"/>
                </a:moveTo>
                <a:lnTo>
                  <a:pt x="120000" y="120000"/>
                </a:lnTo>
                <a:lnTo>
                  <a:pt x="120000" y="0"/>
                </a:lnTo>
                <a:lnTo>
                  <a:pt x="0" y="0"/>
                </a:lnTo>
                <a:lnTo>
                  <a:pt x="0" y="120000"/>
                </a:lnTo>
                <a:close/>
              </a:path>
            </a:pathLst>
          </a:custGeom>
          <a:noFill/>
          <a:ln cap="flat" cmpd="sng" w="15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Shape 580"/>
          <p:cNvSpPr txBox="1"/>
          <p:nvPr/>
        </p:nvSpPr>
        <p:spPr>
          <a:xfrm>
            <a:off x="6633209" y="6432753"/>
            <a:ext cx="257175" cy="254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40</a:t>
            </a:r>
            <a:endParaRPr sz="1800">
              <a:solidFill>
                <a:schemeClr val="dk1"/>
              </a:solidFill>
              <a:latin typeface="Calibri"/>
              <a:ea typeface="Calibri"/>
              <a:cs typeface="Calibri"/>
              <a:sym typeface="Calibri"/>
            </a:endParaRPr>
          </a:p>
        </p:txBody>
      </p:sp>
      <p:sp>
        <p:nvSpPr>
          <p:cNvPr id="581" name="Shape 581"/>
          <p:cNvSpPr txBox="1"/>
          <p:nvPr/>
        </p:nvSpPr>
        <p:spPr>
          <a:xfrm>
            <a:off x="1463294" y="2992151"/>
            <a:ext cx="949325" cy="360680"/>
          </a:xfrm>
          <a:prstGeom prst="rect">
            <a:avLst/>
          </a:prstGeom>
          <a:noFill/>
          <a:ln>
            <a:noFill/>
          </a:ln>
        </p:spPr>
        <p:txBody>
          <a:bodyPr anchorCtr="0" anchor="t" bIns="0" lIns="0" spcFirstLastPara="1" rIns="0" wrap="square" tIns="0">
            <a:noAutofit/>
          </a:bodyPr>
          <a:lstStyle/>
          <a:p>
            <a:pPr indent="0" lvl="0" marL="0" marR="0" rtl="0" algn="l">
              <a:lnSpc>
                <a:spcPct val="75138"/>
              </a:lnSpc>
              <a:spcBef>
                <a:spcPts val="0"/>
              </a:spcBef>
              <a:spcAft>
                <a:spcPts val="0"/>
              </a:spcAft>
              <a:buNone/>
            </a:pPr>
            <a:r>
              <a:rPr baseline="30000" lang="en-US" sz="3600">
                <a:solidFill>
                  <a:srgbClr val="800080"/>
                </a:solidFill>
                <a:latin typeface="Arial"/>
                <a:ea typeface="Arial"/>
                <a:cs typeface="Arial"/>
                <a:sym typeface="Arial"/>
              </a:rPr>
              <a:t>X</a:t>
            </a:r>
            <a:r>
              <a:rPr lang="en-US" sz="1600">
                <a:solidFill>
                  <a:srgbClr val="800080"/>
                </a:solidFill>
                <a:latin typeface="Arial"/>
                <a:ea typeface="Arial"/>
                <a:cs typeface="Arial"/>
                <a:sym typeface="Arial"/>
              </a:rPr>
              <a:t>smallest</a:t>
            </a:r>
            <a:endParaRPr sz="1600">
              <a:solidFill>
                <a:schemeClr val="dk1"/>
              </a:solidFill>
              <a:latin typeface="Arial"/>
              <a:ea typeface="Arial"/>
              <a:cs typeface="Arial"/>
              <a:sym typeface="Arial"/>
            </a:endParaRPr>
          </a:p>
        </p:txBody>
      </p:sp>
      <p:sp>
        <p:nvSpPr>
          <p:cNvPr id="582" name="Shape 582"/>
          <p:cNvSpPr txBox="1"/>
          <p:nvPr/>
        </p:nvSpPr>
        <p:spPr>
          <a:xfrm>
            <a:off x="2662682" y="2992151"/>
            <a:ext cx="4030979" cy="360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	</a:t>
            </a:r>
            <a:r>
              <a:rPr lang="en-US" sz="2400">
                <a:solidFill>
                  <a:srgbClr val="800080"/>
                </a:solidFill>
                <a:latin typeface="Arial"/>
                <a:ea typeface="Arial"/>
                <a:cs typeface="Arial"/>
                <a:sym typeface="Arial"/>
              </a:rPr>
              <a:t>Q</a:t>
            </a:r>
            <a:r>
              <a:rPr baseline="-25000" lang="en-US" sz="2400">
                <a:solidFill>
                  <a:srgbClr val="800080"/>
                </a:solidFill>
                <a:latin typeface="Arial"/>
                <a:ea typeface="Arial"/>
                <a:cs typeface="Arial"/>
                <a:sym typeface="Arial"/>
              </a:rPr>
              <a:t>1	</a:t>
            </a:r>
            <a:r>
              <a:rPr lang="en-US" sz="2400">
                <a:solidFill>
                  <a:schemeClr val="dk1"/>
                </a:solidFill>
                <a:latin typeface="Arial"/>
                <a:ea typeface="Arial"/>
                <a:cs typeface="Arial"/>
                <a:sym typeface="Arial"/>
              </a:rPr>
              <a:t>--	</a:t>
            </a:r>
            <a:r>
              <a:rPr lang="en-US" sz="2400">
                <a:solidFill>
                  <a:srgbClr val="800080"/>
                </a:solidFill>
                <a:latin typeface="Arial"/>
                <a:ea typeface="Arial"/>
                <a:cs typeface="Arial"/>
                <a:sym typeface="Arial"/>
              </a:rPr>
              <a:t>Median	</a:t>
            </a:r>
            <a:r>
              <a:rPr lang="en-US" sz="2400">
                <a:solidFill>
                  <a:schemeClr val="dk1"/>
                </a:solidFill>
                <a:latin typeface="Arial"/>
                <a:ea typeface="Arial"/>
                <a:cs typeface="Arial"/>
                <a:sym typeface="Arial"/>
              </a:rPr>
              <a:t>--	</a:t>
            </a:r>
            <a:r>
              <a:rPr lang="en-US" sz="2400">
                <a:solidFill>
                  <a:srgbClr val="800080"/>
                </a:solidFill>
                <a:latin typeface="Arial"/>
                <a:ea typeface="Arial"/>
                <a:cs typeface="Arial"/>
                <a:sym typeface="Arial"/>
              </a:rPr>
              <a:t>Q</a:t>
            </a:r>
            <a:r>
              <a:rPr baseline="-25000" lang="en-US" sz="2400">
                <a:solidFill>
                  <a:srgbClr val="800080"/>
                </a:solidFill>
                <a:latin typeface="Arial"/>
                <a:ea typeface="Arial"/>
                <a:cs typeface="Arial"/>
                <a:sym typeface="Arial"/>
              </a:rPr>
              <a:t>3	</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583" name="Shape 583"/>
          <p:cNvSpPr txBox="1"/>
          <p:nvPr/>
        </p:nvSpPr>
        <p:spPr>
          <a:xfrm>
            <a:off x="6944614" y="2992151"/>
            <a:ext cx="812165" cy="360680"/>
          </a:xfrm>
          <a:prstGeom prst="rect">
            <a:avLst/>
          </a:prstGeom>
          <a:noFill/>
          <a:ln>
            <a:noFill/>
          </a:ln>
        </p:spPr>
        <p:txBody>
          <a:bodyPr anchorCtr="0" anchor="t" bIns="0" lIns="0" spcFirstLastPara="1" rIns="0" wrap="square" tIns="0">
            <a:noAutofit/>
          </a:bodyPr>
          <a:lstStyle/>
          <a:p>
            <a:pPr indent="0" lvl="0" marL="0" marR="0" rtl="0" algn="l">
              <a:lnSpc>
                <a:spcPct val="75138"/>
              </a:lnSpc>
              <a:spcBef>
                <a:spcPts val="0"/>
              </a:spcBef>
              <a:spcAft>
                <a:spcPts val="0"/>
              </a:spcAft>
              <a:buNone/>
            </a:pPr>
            <a:r>
              <a:rPr baseline="30000" lang="en-US" sz="3600">
                <a:solidFill>
                  <a:srgbClr val="800080"/>
                </a:solidFill>
                <a:latin typeface="Arial"/>
                <a:ea typeface="Arial"/>
                <a:cs typeface="Arial"/>
                <a:sym typeface="Arial"/>
              </a:rPr>
              <a:t>X</a:t>
            </a:r>
            <a:r>
              <a:rPr lang="en-US" sz="1600">
                <a:solidFill>
                  <a:srgbClr val="800080"/>
                </a:solidFill>
                <a:latin typeface="Arial"/>
                <a:ea typeface="Arial"/>
                <a:cs typeface="Arial"/>
                <a:sym typeface="Arial"/>
              </a:rPr>
              <a:t>largest</a:t>
            </a:r>
            <a:endParaRPr sz="1600">
              <a:solidFill>
                <a:schemeClr val="dk1"/>
              </a:solidFill>
              <a:latin typeface="Arial"/>
              <a:ea typeface="Arial"/>
              <a:cs typeface="Arial"/>
              <a:sym typeface="Arial"/>
            </a:endParaRPr>
          </a:p>
        </p:txBody>
      </p:sp>
      <p:sp>
        <p:nvSpPr>
          <p:cNvPr id="584" name="Shape 584"/>
          <p:cNvSpPr txBox="1"/>
          <p:nvPr/>
        </p:nvSpPr>
        <p:spPr>
          <a:xfrm>
            <a:off x="840739" y="5266085"/>
            <a:ext cx="974725" cy="385445"/>
          </a:xfrm>
          <a:prstGeom prst="rect">
            <a:avLst/>
          </a:prstGeom>
          <a:noFill/>
          <a:ln>
            <a:noFill/>
          </a:ln>
        </p:spPr>
        <p:txBody>
          <a:bodyPr anchorCtr="0" anchor="t" bIns="0" lIns="0" spcFirstLastPara="1" rIns="0" wrap="square" tIns="0">
            <a:noAutofit/>
          </a:bodyPr>
          <a:lstStyle/>
          <a:p>
            <a:pPr indent="0" lvl="0" marL="12700" marR="0" rtl="0" algn="l">
              <a:lnSpc>
                <a:spcPct val="77916"/>
              </a:lnSpc>
              <a:spcBef>
                <a:spcPts val="0"/>
              </a:spcBef>
              <a:spcAft>
                <a:spcPts val="0"/>
              </a:spcAft>
              <a:buNone/>
            </a:pPr>
            <a:r>
              <a:rPr baseline="30000" lang="en-US" sz="3600">
                <a:solidFill>
                  <a:schemeClr val="dk1"/>
                </a:solidFill>
                <a:latin typeface="Arial"/>
                <a:ea typeface="Arial"/>
                <a:cs typeface="Arial"/>
                <a:sym typeface="Arial"/>
              </a:rPr>
              <a:t>X</a:t>
            </a:r>
            <a:r>
              <a:rPr lang="en-US" sz="1600">
                <a:solidFill>
                  <a:schemeClr val="dk1"/>
                </a:solidFill>
                <a:latin typeface="Arial"/>
                <a:ea typeface="Arial"/>
                <a:cs typeface="Arial"/>
                <a:sym typeface="Arial"/>
              </a:rPr>
              <a:t>smallest</a:t>
            </a:r>
            <a:endParaRPr sz="1600">
              <a:solidFill>
                <a:schemeClr val="dk1"/>
              </a:solidFill>
              <a:latin typeface="Arial"/>
              <a:ea typeface="Arial"/>
              <a:cs typeface="Arial"/>
              <a:sym typeface="Arial"/>
            </a:endParaRPr>
          </a:p>
        </p:txBody>
      </p:sp>
      <p:sp>
        <p:nvSpPr>
          <p:cNvPr id="585" name="Shape 585"/>
          <p:cNvSpPr txBox="1"/>
          <p:nvPr/>
        </p:nvSpPr>
        <p:spPr>
          <a:xfrm>
            <a:off x="3764407" y="5266085"/>
            <a:ext cx="2785745" cy="38544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Q</a:t>
            </a:r>
            <a:r>
              <a:rPr baseline="-25000" lang="en-US" sz="2400">
                <a:solidFill>
                  <a:schemeClr val="dk1"/>
                </a:solidFill>
                <a:latin typeface="Arial"/>
                <a:ea typeface="Arial"/>
                <a:cs typeface="Arial"/>
                <a:sym typeface="Arial"/>
              </a:rPr>
              <a:t>1	</a:t>
            </a:r>
            <a:r>
              <a:rPr lang="en-US" sz="2400">
                <a:solidFill>
                  <a:schemeClr val="dk1"/>
                </a:solidFill>
                <a:latin typeface="Arial"/>
                <a:ea typeface="Arial"/>
                <a:cs typeface="Arial"/>
                <a:sym typeface="Arial"/>
              </a:rPr>
              <a:t>Median	Q</a:t>
            </a:r>
            <a:r>
              <a:rPr baseline="-25000" lang="en-US" sz="2400">
                <a:solidFill>
                  <a:schemeClr val="dk1"/>
                </a:solidFill>
                <a:latin typeface="Arial"/>
                <a:ea typeface="Arial"/>
                <a:cs typeface="Arial"/>
                <a:sym typeface="Arial"/>
              </a:rPr>
              <a:t>3</a:t>
            </a:r>
            <a:endParaRPr baseline="-25000" sz="2400">
              <a:solidFill>
                <a:schemeClr val="dk1"/>
              </a:solidFill>
              <a:latin typeface="Arial"/>
              <a:ea typeface="Arial"/>
              <a:cs typeface="Arial"/>
              <a:sym typeface="Arial"/>
            </a:endParaRPr>
          </a:p>
        </p:txBody>
      </p:sp>
      <p:sp>
        <p:nvSpPr>
          <p:cNvPr id="586" name="Shape 586"/>
          <p:cNvSpPr txBox="1"/>
          <p:nvPr/>
        </p:nvSpPr>
        <p:spPr>
          <a:xfrm>
            <a:off x="7581138" y="5266085"/>
            <a:ext cx="837565" cy="385445"/>
          </a:xfrm>
          <a:prstGeom prst="rect">
            <a:avLst/>
          </a:prstGeom>
          <a:noFill/>
          <a:ln>
            <a:noFill/>
          </a:ln>
        </p:spPr>
        <p:txBody>
          <a:bodyPr anchorCtr="0" anchor="t" bIns="0" lIns="0" spcFirstLastPara="1" rIns="0" wrap="square" tIns="0">
            <a:noAutofit/>
          </a:bodyPr>
          <a:lstStyle/>
          <a:p>
            <a:pPr indent="0" lvl="0" marL="12700" marR="0" rtl="0" algn="l">
              <a:lnSpc>
                <a:spcPct val="77916"/>
              </a:lnSpc>
              <a:spcBef>
                <a:spcPts val="0"/>
              </a:spcBef>
              <a:spcAft>
                <a:spcPts val="0"/>
              </a:spcAft>
              <a:buNone/>
            </a:pPr>
            <a:r>
              <a:rPr baseline="30000" lang="en-US" sz="3600">
                <a:solidFill>
                  <a:schemeClr val="dk1"/>
                </a:solidFill>
                <a:latin typeface="Arial"/>
                <a:ea typeface="Arial"/>
                <a:cs typeface="Arial"/>
                <a:sym typeface="Arial"/>
              </a:rPr>
              <a:t>X</a:t>
            </a:r>
            <a:r>
              <a:rPr lang="en-US" sz="1600">
                <a:solidFill>
                  <a:schemeClr val="dk1"/>
                </a:solidFill>
                <a:latin typeface="Arial"/>
                <a:ea typeface="Arial"/>
                <a:cs typeface="Arial"/>
                <a:sym typeface="Arial"/>
              </a:rPr>
              <a:t>largest</a:t>
            </a:r>
            <a:endParaRPr sz="1600">
              <a:solidFill>
                <a:schemeClr val="dk1"/>
              </a:solidFill>
              <a:latin typeface="Arial"/>
              <a:ea typeface="Arial"/>
              <a:cs typeface="Arial"/>
              <a:sym typeface="Arial"/>
            </a:endParaRPr>
          </a:p>
        </p:txBody>
      </p:sp>
      <p:graphicFrame>
        <p:nvGraphicFramePr>
          <p:cNvPr id="587" name="Shape 587"/>
          <p:cNvGraphicFramePr/>
          <p:nvPr/>
        </p:nvGraphicFramePr>
        <p:xfrm>
          <a:off x="1131093" y="4178300"/>
          <a:ext cx="3000000" cy="3000000"/>
        </p:xfrm>
        <a:graphic>
          <a:graphicData uri="http://schemas.openxmlformats.org/drawingml/2006/table">
            <a:tbl>
              <a:tblPr bandRow="1" firstRow="1">
                <a:noFill/>
                <a:tableStyleId>{9D67A099-6183-4D99-B158-78C86EAD513A}</a:tableStyleId>
              </a:tblPr>
              <a:tblGrid>
                <a:gridCol w="2590000"/>
                <a:gridCol w="1447875"/>
                <a:gridCol w="1066725"/>
                <a:gridCol w="1601025"/>
              </a:tblGrid>
              <a:tr h="457950">
                <a:tc>
                  <a:txBody>
                    <a:bodyPr>
                      <a:noAutofit/>
                    </a:bodyPr>
                    <a:lstStyle/>
                    <a:p>
                      <a:pPr indent="0" lvl="0" marL="649605" marR="0" rtl="0" algn="l">
                        <a:lnSpc>
                          <a:spcPct val="100000"/>
                        </a:lnSpc>
                        <a:spcBef>
                          <a:spcPts val="0"/>
                        </a:spcBef>
                        <a:spcAft>
                          <a:spcPts val="0"/>
                        </a:spcAft>
                        <a:buNone/>
                      </a:pPr>
                      <a:r>
                        <a:rPr lang="en-US" sz="1800">
                          <a:latin typeface="Arial"/>
                          <a:ea typeface="Arial"/>
                          <a:cs typeface="Arial"/>
                          <a:sym typeface="Arial"/>
                        </a:rPr>
                        <a:t>25% of data</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tcPr>
                </a:tc>
                <a:tc rowSpan="2">
                  <a:txBody>
                    <a:bodyPr>
                      <a:noAutofit/>
                    </a:bodyPr>
                    <a:lstStyle/>
                    <a:p>
                      <a:pPr indent="0" lvl="0" marL="0" marR="246379" rtl="0" algn="ctr">
                        <a:lnSpc>
                          <a:spcPct val="100000"/>
                        </a:lnSpc>
                        <a:spcBef>
                          <a:spcPts val="0"/>
                        </a:spcBef>
                        <a:spcAft>
                          <a:spcPts val="0"/>
                        </a:spcAft>
                        <a:buNone/>
                      </a:pPr>
                      <a:r>
                        <a:rPr lang="en-US" sz="1800">
                          <a:latin typeface="Arial"/>
                          <a:ea typeface="Arial"/>
                          <a:cs typeface="Arial"/>
                          <a:sym typeface="Arial"/>
                        </a:rPr>
                        <a:t>25%</a:t>
                      </a:r>
                      <a:endParaRPr sz="1800">
                        <a:latin typeface="Arial"/>
                        <a:ea typeface="Arial"/>
                        <a:cs typeface="Arial"/>
                        <a:sym typeface="Arial"/>
                      </a:endParaRPr>
                    </a:p>
                    <a:p>
                      <a:pPr indent="0" lvl="0" marL="0" marR="304800" rtl="0" algn="ctr">
                        <a:lnSpc>
                          <a:spcPct val="100000"/>
                        </a:lnSpc>
                        <a:spcBef>
                          <a:spcPts val="0"/>
                        </a:spcBef>
                        <a:spcAft>
                          <a:spcPts val="0"/>
                        </a:spcAft>
                        <a:buNone/>
                      </a:pPr>
                      <a:r>
                        <a:rPr lang="en-US" sz="1800">
                          <a:latin typeface="Arial"/>
                          <a:ea typeface="Arial"/>
                          <a:cs typeface="Arial"/>
                          <a:sym typeface="Arial"/>
                        </a:rPr>
                        <a:t>of data</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00AFEF"/>
                    </a:solidFill>
                  </a:tcPr>
                </a:tc>
                <a:tc rowSpan="2">
                  <a:txBody>
                    <a:bodyPr>
                      <a:noAutofit/>
                    </a:bodyPr>
                    <a:lstStyle/>
                    <a:p>
                      <a:pPr indent="0" lvl="0" marL="0" marR="196215" rtl="0" algn="ctr">
                        <a:lnSpc>
                          <a:spcPct val="100000"/>
                        </a:lnSpc>
                        <a:spcBef>
                          <a:spcPts val="0"/>
                        </a:spcBef>
                        <a:spcAft>
                          <a:spcPts val="0"/>
                        </a:spcAft>
                        <a:buNone/>
                      </a:pPr>
                      <a:r>
                        <a:rPr lang="en-US" sz="1800">
                          <a:latin typeface="Arial"/>
                          <a:ea typeface="Arial"/>
                          <a:cs typeface="Arial"/>
                          <a:sym typeface="Arial"/>
                        </a:rPr>
                        <a:t>25%</a:t>
                      </a:r>
                      <a:endParaRPr sz="1800">
                        <a:latin typeface="Arial"/>
                        <a:ea typeface="Arial"/>
                        <a:cs typeface="Arial"/>
                        <a:sym typeface="Arial"/>
                      </a:endParaRPr>
                    </a:p>
                    <a:p>
                      <a:pPr indent="0" lvl="0" marL="0" marR="153035" rtl="0" algn="ctr">
                        <a:lnSpc>
                          <a:spcPct val="100000"/>
                        </a:lnSpc>
                        <a:spcBef>
                          <a:spcPts val="0"/>
                        </a:spcBef>
                        <a:spcAft>
                          <a:spcPts val="0"/>
                        </a:spcAft>
                        <a:buNone/>
                      </a:pPr>
                      <a:r>
                        <a:rPr lang="en-US" sz="1800">
                          <a:latin typeface="Arial"/>
                          <a:ea typeface="Arial"/>
                          <a:cs typeface="Arial"/>
                          <a:sym typeface="Arial"/>
                        </a:rPr>
                        <a:t>of data</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00AFEF"/>
                    </a:solidFill>
                  </a:tcPr>
                </a:tc>
                <a:tc>
                  <a:txBody>
                    <a:bodyPr>
                      <a:noAutofit/>
                    </a:bodyPr>
                    <a:lstStyle/>
                    <a:p>
                      <a:pPr indent="0" lvl="0" marL="86995" marR="0" rtl="0" algn="l">
                        <a:lnSpc>
                          <a:spcPct val="100000"/>
                        </a:lnSpc>
                        <a:spcBef>
                          <a:spcPts val="0"/>
                        </a:spcBef>
                        <a:spcAft>
                          <a:spcPts val="0"/>
                        </a:spcAft>
                        <a:buNone/>
                      </a:pPr>
                      <a:r>
                        <a:rPr lang="en-US" sz="1800">
                          <a:latin typeface="Arial"/>
                          <a:ea typeface="Arial"/>
                          <a:cs typeface="Arial"/>
                          <a:sym typeface="Arial"/>
                        </a:rPr>
                        <a:t>25% of data</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tcPr>
                </a:tc>
              </a:tr>
              <a:tr h="380250">
                <a:tc>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tcPr>
                </a:tc>
                <a:tc vMerge="1"/>
                <a:tc vMerge="1"/>
                <a:tc>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0" marB="0" marR="0" marL="0">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nvSpPr>
        <p:spPr>
          <a:xfrm>
            <a:off x="3141726" y="715608"/>
            <a:ext cx="3927475" cy="7823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Five Number Summary:</a:t>
            </a:r>
            <a:endParaRPr sz="2800">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Shape of Boxplots</a:t>
            </a:r>
            <a:endParaRPr sz="2800">
              <a:solidFill>
                <a:schemeClr val="dk1"/>
              </a:solidFill>
              <a:latin typeface="Book Antiqua"/>
              <a:ea typeface="Book Antiqua"/>
              <a:cs typeface="Book Antiqua"/>
              <a:sym typeface="Book Antiqua"/>
            </a:endParaRPr>
          </a:p>
        </p:txBody>
      </p:sp>
      <p:sp>
        <p:nvSpPr>
          <p:cNvPr id="593" name="Shape 593"/>
          <p:cNvSpPr txBox="1"/>
          <p:nvPr/>
        </p:nvSpPr>
        <p:spPr>
          <a:xfrm>
            <a:off x="764540" y="1798478"/>
            <a:ext cx="7654290" cy="648335"/>
          </a:xfrm>
          <a:prstGeom prst="rect">
            <a:avLst/>
          </a:prstGeom>
          <a:noFill/>
          <a:ln>
            <a:noFill/>
          </a:ln>
        </p:spPr>
        <p:txBody>
          <a:bodyPr anchorCtr="0" anchor="t" bIns="0" lIns="0" spcFirstLastPara="1" rIns="0" wrap="square" tIns="0">
            <a:noAutofit/>
          </a:bodyPr>
          <a:lstStyle/>
          <a:p>
            <a:pPr indent="-342900" lvl="0" marL="355600" marR="0" rtl="0" algn="ctr">
              <a:lnSpc>
                <a:spcPct val="114166"/>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If data are symmetric around the median then the box</a:t>
            </a:r>
            <a:endParaRPr sz="2400">
              <a:solidFill>
                <a:schemeClr val="dk1"/>
              </a:solidFill>
              <a:latin typeface="Book Antiqua"/>
              <a:ea typeface="Book Antiqua"/>
              <a:cs typeface="Book Antiqua"/>
              <a:sym typeface="Book Antiqua"/>
            </a:endParaRPr>
          </a:p>
          <a:p>
            <a:pPr indent="0" lvl="0" marL="27940" marR="0" rtl="0" algn="ctr">
              <a:lnSpc>
                <a:spcPct val="114166"/>
              </a:lnSpc>
              <a:spcBef>
                <a:spcPts val="0"/>
              </a:spcBef>
              <a:spcAft>
                <a:spcPts val="0"/>
              </a:spcAft>
              <a:buNone/>
            </a:pPr>
            <a:r>
              <a:rPr lang="en-US" sz="2400">
                <a:solidFill>
                  <a:schemeClr val="dk1"/>
                </a:solidFill>
                <a:latin typeface="Book Antiqua"/>
                <a:ea typeface="Book Antiqua"/>
                <a:cs typeface="Book Antiqua"/>
                <a:sym typeface="Book Antiqua"/>
              </a:rPr>
              <a:t>and central line are centered between the endpoints</a:t>
            </a:r>
            <a:endParaRPr sz="2400">
              <a:solidFill>
                <a:schemeClr val="dk1"/>
              </a:solidFill>
              <a:latin typeface="Book Antiqua"/>
              <a:ea typeface="Book Antiqua"/>
              <a:cs typeface="Book Antiqua"/>
              <a:sym typeface="Book Antiqua"/>
            </a:endParaRPr>
          </a:p>
        </p:txBody>
      </p:sp>
      <p:sp>
        <p:nvSpPr>
          <p:cNvPr id="594" name="Shape 594"/>
          <p:cNvSpPr txBox="1"/>
          <p:nvPr/>
        </p:nvSpPr>
        <p:spPr>
          <a:xfrm>
            <a:off x="764540" y="4724685"/>
            <a:ext cx="6518275" cy="673735"/>
          </a:xfrm>
          <a:prstGeom prst="rect">
            <a:avLst/>
          </a:prstGeom>
          <a:noFill/>
          <a:ln>
            <a:noFill/>
          </a:ln>
        </p:spPr>
        <p:txBody>
          <a:bodyPr anchorCtr="0" anchor="t" bIns="0" lIns="0" spcFirstLastPara="1" rIns="0" wrap="square" tIns="0">
            <a:noAutofit/>
          </a:bodyPr>
          <a:lstStyle/>
          <a:p>
            <a:pPr indent="-342900" lvl="0" marL="355600" marR="0" rtl="0" algn="l">
              <a:lnSpc>
                <a:spcPct val="113958"/>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 Boxplot can be shown in either a vertical or</a:t>
            </a:r>
            <a:endParaRPr sz="2400">
              <a:solidFill>
                <a:schemeClr val="dk1"/>
              </a:solidFill>
              <a:latin typeface="Book Antiqua"/>
              <a:ea typeface="Book Antiqua"/>
              <a:cs typeface="Book Antiqua"/>
              <a:sym typeface="Book Antiqua"/>
            </a:endParaRPr>
          </a:p>
          <a:p>
            <a:pPr indent="0" lvl="0" marL="355600" marR="0" rtl="0" algn="l">
              <a:lnSpc>
                <a:spcPct val="113958"/>
              </a:lnSpc>
              <a:spcBef>
                <a:spcPts val="0"/>
              </a:spcBef>
              <a:spcAft>
                <a:spcPts val="0"/>
              </a:spcAft>
              <a:buNone/>
            </a:pPr>
            <a:r>
              <a:rPr lang="en-US" sz="2400">
                <a:solidFill>
                  <a:schemeClr val="dk1"/>
                </a:solidFill>
                <a:latin typeface="Book Antiqua"/>
                <a:ea typeface="Book Antiqua"/>
                <a:cs typeface="Book Antiqua"/>
                <a:sym typeface="Book Antiqua"/>
              </a:rPr>
              <a:t>horizontal orientation</a:t>
            </a:r>
            <a:endParaRPr sz="2400">
              <a:solidFill>
                <a:schemeClr val="dk1"/>
              </a:solidFill>
              <a:latin typeface="Book Antiqua"/>
              <a:ea typeface="Book Antiqua"/>
              <a:cs typeface="Book Antiqua"/>
              <a:sym typeface="Book Antiqua"/>
            </a:endParaRPr>
          </a:p>
        </p:txBody>
      </p:sp>
      <p:sp>
        <p:nvSpPr>
          <p:cNvPr id="595" name="Shape 595"/>
          <p:cNvSpPr/>
          <p:nvPr/>
        </p:nvSpPr>
        <p:spPr>
          <a:xfrm>
            <a:off x="2164437" y="3213099"/>
            <a:ext cx="0" cy="726440"/>
          </a:xfrm>
          <a:custGeom>
            <a:pathLst>
              <a:path extrusionOk="0" h="120000" w="120000">
                <a:moveTo>
                  <a:pt x="0" y="0"/>
                </a:moveTo>
                <a:lnTo>
                  <a:pt x="0" y="119913"/>
                </a:lnTo>
              </a:path>
            </a:pathLst>
          </a:custGeom>
          <a:noFill/>
          <a:ln cap="flat" cmpd="sng" w="3922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Shape 596"/>
          <p:cNvSpPr/>
          <p:nvPr/>
        </p:nvSpPr>
        <p:spPr>
          <a:xfrm>
            <a:off x="5840857" y="3591864"/>
            <a:ext cx="1209040" cy="0"/>
          </a:xfrm>
          <a:custGeom>
            <a:pathLst>
              <a:path extrusionOk="0" h="120000" w="120000">
                <a:moveTo>
                  <a:pt x="0" y="0"/>
                </a:moveTo>
                <a:lnTo>
                  <a:pt x="119951" y="0"/>
                </a:lnTo>
              </a:path>
            </a:pathLst>
          </a:custGeom>
          <a:noFill/>
          <a:ln cap="flat" cmpd="sng" w="3912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Shape 597"/>
          <p:cNvSpPr/>
          <p:nvPr/>
        </p:nvSpPr>
        <p:spPr>
          <a:xfrm>
            <a:off x="2164434" y="3591864"/>
            <a:ext cx="1215390" cy="0"/>
          </a:xfrm>
          <a:custGeom>
            <a:pathLst>
              <a:path extrusionOk="0" h="120000" w="120000">
                <a:moveTo>
                  <a:pt x="0" y="0"/>
                </a:moveTo>
                <a:lnTo>
                  <a:pt x="119954" y="0"/>
                </a:lnTo>
              </a:path>
            </a:pathLst>
          </a:custGeom>
          <a:noFill/>
          <a:ln cap="flat" cmpd="sng" w="3912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Shape 598"/>
          <p:cNvSpPr/>
          <p:nvPr/>
        </p:nvSpPr>
        <p:spPr>
          <a:xfrm>
            <a:off x="7030436" y="3269942"/>
            <a:ext cx="0" cy="732790"/>
          </a:xfrm>
          <a:custGeom>
            <a:pathLst>
              <a:path extrusionOk="0" h="120000" w="120000">
                <a:moveTo>
                  <a:pt x="0" y="0"/>
                </a:moveTo>
                <a:lnTo>
                  <a:pt x="0" y="119902"/>
                </a:lnTo>
              </a:path>
            </a:pathLst>
          </a:custGeom>
          <a:noFill/>
          <a:ln cap="flat" cmpd="sng" w="3922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Shape 599"/>
          <p:cNvSpPr/>
          <p:nvPr/>
        </p:nvSpPr>
        <p:spPr>
          <a:xfrm>
            <a:off x="3379363" y="3213131"/>
            <a:ext cx="2461895" cy="720090"/>
          </a:xfrm>
          <a:custGeom>
            <a:pathLst>
              <a:path extrusionOk="0" h="120000" w="120000">
                <a:moveTo>
                  <a:pt x="0" y="119913"/>
                </a:moveTo>
                <a:lnTo>
                  <a:pt x="119980" y="119913"/>
                </a:lnTo>
                <a:lnTo>
                  <a:pt x="119980" y="0"/>
                </a:lnTo>
                <a:lnTo>
                  <a:pt x="0" y="0"/>
                </a:lnTo>
                <a:lnTo>
                  <a:pt x="0" y="119913"/>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Shape 600"/>
          <p:cNvSpPr/>
          <p:nvPr/>
        </p:nvSpPr>
        <p:spPr>
          <a:xfrm>
            <a:off x="3360357" y="3194154"/>
            <a:ext cx="2493645" cy="751205"/>
          </a:xfrm>
          <a:custGeom>
            <a:pathLst>
              <a:path extrusionOk="0" h="120000" w="120000">
                <a:moveTo>
                  <a:pt x="119974" y="0"/>
                </a:moveTo>
                <a:lnTo>
                  <a:pt x="914" y="0"/>
                </a:lnTo>
                <a:lnTo>
                  <a:pt x="914" y="6048"/>
                </a:lnTo>
                <a:lnTo>
                  <a:pt x="118147" y="6048"/>
                </a:lnTo>
                <a:lnTo>
                  <a:pt x="118147" y="113944"/>
                </a:lnTo>
                <a:lnTo>
                  <a:pt x="914" y="113944"/>
                </a:lnTo>
                <a:lnTo>
                  <a:pt x="0" y="116970"/>
                </a:lnTo>
                <a:lnTo>
                  <a:pt x="0" y="119994"/>
                </a:lnTo>
                <a:lnTo>
                  <a:pt x="119974" y="119994"/>
                </a:lnTo>
                <a:lnTo>
                  <a:pt x="119974" y="0"/>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Shape 601"/>
          <p:cNvSpPr/>
          <p:nvPr/>
        </p:nvSpPr>
        <p:spPr>
          <a:xfrm>
            <a:off x="3360357" y="3194154"/>
            <a:ext cx="38100" cy="732790"/>
          </a:xfrm>
          <a:custGeom>
            <a:pathLst>
              <a:path extrusionOk="0" h="120000" w="120000">
                <a:moveTo>
                  <a:pt x="59858" y="0"/>
                </a:moveTo>
                <a:lnTo>
                  <a:pt x="0" y="0"/>
                </a:lnTo>
                <a:lnTo>
                  <a:pt x="0" y="119909"/>
                </a:lnTo>
                <a:lnTo>
                  <a:pt x="119518" y="119909"/>
                </a:lnTo>
                <a:lnTo>
                  <a:pt x="119518" y="3105"/>
                </a:lnTo>
                <a:lnTo>
                  <a:pt x="59858" y="0"/>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Shape 602"/>
          <p:cNvSpPr/>
          <p:nvPr/>
        </p:nvSpPr>
        <p:spPr>
          <a:xfrm>
            <a:off x="4594282" y="3213099"/>
            <a:ext cx="0" cy="726440"/>
          </a:xfrm>
          <a:custGeom>
            <a:pathLst>
              <a:path extrusionOk="0" h="120000" w="120000">
                <a:moveTo>
                  <a:pt x="0" y="0"/>
                </a:moveTo>
                <a:lnTo>
                  <a:pt x="0" y="119913"/>
                </a:lnTo>
              </a:path>
            </a:pathLst>
          </a:custGeom>
          <a:noFill/>
          <a:ln cap="flat" cmpd="sng" w="3922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Shape 603"/>
          <p:cNvSpPr txBox="1"/>
          <p:nvPr/>
        </p:nvSpPr>
        <p:spPr>
          <a:xfrm>
            <a:off x="1996694" y="4135404"/>
            <a:ext cx="949325" cy="360680"/>
          </a:xfrm>
          <a:prstGeom prst="rect">
            <a:avLst/>
          </a:prstGeom>
          <a:noFill/>
          <a:ln>
            <a:noFill/>
          </a:ln>
        </p:spPr>
        <p:txBody>
          <a:bodyPr anchorCtr="0" anchor="t" bIns="0" lIns="0" spcFirstLastPara="1" rIns="0" wrap="square" tIns="0">
            <a:noAutofit/>
          </a:bodyPr>
          <a:lstStyle/>
          <a:p>
            <a:pPr indent="0" lvl="0" marL="0" marR="0" rtl="0" algn="l">
              <a:lnSpc>
                <a:spcPct val="75138"/>
              </a:lnSpc>
              <a:spcBef>
                <a:spcPts val="0"/>
              </a:spcBef>
              <a:spcAft>
                <a:spcPts val="0"/>
              </a:spcAft>
              <a:buNone/>
            </a:pPr>
            <a:r>
              <a:rPr baseline="30000" lang="en-US" sz="3600">
                <a:solidFill>
                  <a:schemeClr val="dk1"/>
                </a:solidFill>
                <a:latin typeface="Arial"/>
                <a:ea typeface="Arial"/>
                <a:cs typeface="Arial"/>
                <a:sym typeface="Arial"/>
              </a:rPr>
              <a:t>X</a:t>
            </a:r>
            <a:r>
              <a:rPr lang="en-US" sz="1600">
                <a:solidFill>
                  <a:schemeClr val="dk1"/>
                </a:solidFill>
                <a:latin typeface="Arial"/>
                <a:ea typeface="Arial"/>
                <a:cs typeface="Arial"/>
                <a:sym typeface="Arial"/>
              </a:rPr>
              <a:t>smallest</a:t>
            </a:r>
            <a:endParaRPr sz="1600">
              <a:solidFill>
                <a:schemeClr val="dk1"/>
              </a:solidFill>
              <a:latin typeface="Arial"/>
              <a:ea typeface="Arial"/>
              <a:cs typeface="Arial"/>
              <a:sym typeface="Arial"/>
            </a:endParaRPr>
          </a:p>
        </p:txBody>
      </p:sp>
      <p:sp>
        <p:nvSpPr>
          <p:cNvPr id="604" name="Shape 604"/>
          <p:cNvSpPr txBox="1"/>
          <p:nvPr/>
        </p:nvSpPr>
        <p:spPr>
          <a:xfrm>
            <a:off x="3281807" y="4135404"/>
            <a:ext cx="2711450" cy="360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Q</a:t>
            </a:r>
            <a:r>
              <a:rPr baseline="-25000" lang="en-US" sz="2400">
                <a:solidFill>
                  <a:schemeClr val="dk1"/>
                </a:solidFill>
                <a:latin typeface="Arial"/>
                <a:ea typeface="Arial"/>
                <a:cs typeface="Arial"/>
                <a:sym typeface="Arial"/>
              </a:rPr>
              <a:t>1	</a:t>
            </a:r>
            <a:r>
              <a:rPr lang="en-US" sz="2400">
                <a:solidFill>
                  <a:schemeClr val="dk1"/>
                </a:solidFill>
                <a:latin typeface="Arial"/>
                <a:ea typeface="Arial"/>
                <a:cs typeface="Arial"/>
                <a:sym typeface="Arial"/>
              </a:rPr>
              <a:t>Q</a:t>
            </a:r>
            <a:r>
              <a:rPr baseline="-25000" lang="en-US" sz="2400">
                <a:solidFill>
                  <a:schemeClr val="dk1"/>
                </a:solidFill>
                <a:latin typeface="Arial"/>
                <a:ea typeface="Arial"/>
                <a:cs typeface="Arial"/>
                <a:sym typeface="Arial"/>
              </a:rPr>
              <a:t>3</a:t>
            </a:r>
            <a:endParaRPr baseline="-25000" sz="2400">
              <a:solidFill>
                <a:schemeClr val="dk1"/>
              </a:solidFill>
              <a:latin typeface="Arial"/>
              <a:ea typeface="Arial"/>
              <a:cs typeface="Arial"/>
              <a:sym typeface="Arial"/>
            </a:endParaRPr>
          </a:p>
        </p:txBody>
      </p:sp>
      <p:sp>
        <p:nvSpPr>
          <p:cNvPr id="605" name="Shape 605"/>
          <p:cNvSpPr txBox="1"/>
          <p:nvPr/>
        </p:nvSpPr>
        <p:spPr>
          <a:xfrm>
            <a:off x="4136770" y="4135404"/>
            <a:ext cx="1197229" cy="371897"/>
          </a:xfrm>
          <a:prstGeom prst="rect">
            <a:avLst/>
          </a:prstGeom>
          <a:noFill/>
          <a:ln>
            <a:noFill/>
          </a:ln>
        </p:spPr>
        <p:txBody>
          <a:bodyPr anchorCtr="0" anchor="t" bIns="0" lIns="0" spcFirstLastPara="1" rIns="0" wrap="square" tIns="0">
            <a:noAutofit/>
          </a:bodyPr>
          <a:lstStyle/>
          <a:p>
            <a:pPr indent="0" lvl="0" marL="0" marR="0" rtl="0" algn="l">
              <a:lnSpc>
                <a:spcPct val="118958"/>
              </a:lnSpc>
              <a:spcBef>
                <a:spcPts val="0"/>
              </a:spcBef>
              <a:spcAft>
                <a:spcPts val="0"/>
              </a:spcAft>
              <a:buNone/>
            </a:pPr>
            <a:r>
              <a:rPr lang="en-US" sz="2400">
                <a:solidFill>
                  <a:schemeClr val="dk1"/>
                </a:solidFill>
                <a:latin typeface="Arial"/>
                <a:ea typeface="Arial"/>
                <a:cs typeface="Arial"/>
                <a:sym typeface="Arial"/>
              </a:rPr>
              <a:t>Median</a:t>
            </a:r>
            <a:endParaRPr/>
          </a:p>
        </p:txBody>
      </p:sp>
      <p:sp>
        <p:nvSpPr>
          <p:cNvPr id="606" name="Shape 606"/>
          <p:cNvSpPr txBox="1"/>
          <p:nvPr/>
        </p:nvSpPr>
        <p:spPr>
          <a:xfrm>
            <a:off x="6497701" y="4135404"/>
            <a:ext cx="812165" cy="360680"/>
          </a:xfrm>
          <a:prstGeom prst="rect">
            <a:avLst/>
          </a:prstGeom>
          <a:noFill/>
          <a:ln>
            <a:noFill/>
          </a:ln>
        </p:spPr>
        <p:txBody>
          <a:bodyPr anchorCtr="0" anchor="t" bIns="0" lIns="0" spcFirstLastPara="1" rIns="0" wrap="square" tIns="0">
            <a:noAutofit/>
          </a:bodyPr>
          <a:lstStyle/>
          <a:p>
            <a:pPr indent="0" lvl="0" marL="0" marR="0" rtl="0" algn="l">
              <a:lnSpc>
                <a:spcPct val="75138"/>
              </a:lnSpc>
              <a:spcBef>
                <a:spcPts val="0"/>
              </a:spcBef>
              <a:spcAft>
                <a:spcPts val="0"/>
              </a:spcAft>
              <a:buNone/>
            </a:pPr>
            <a:r>
              <a:rPr baseline="30000" lang="en-US" sz="3600">
                <a:solidFill>
                  <a:schemeClr val="dk1"/>
                </a:solidFill>
                <a:latin typeface="Arial"/>
                <a:ea typeface="Arial"/>
                <a:cs typeface="Arial"/>
                <a:sym typeface="Arial"/>
              </a:rPr>
              <a:t>X</a:t>
            </a:r>
            <a:r>
              <a:rPr lang="en-US" sz="1600">
                <a:solidFill>
                  <a:schemeClr val="dk1"/>
                </a:solidFill>
                <a:latin typeface="Arial"/>
                <a:ea typeface="Arial"/>
                <a:cs typeface="Arial"/>
                <a:sym typeface="Arial"/>
              </a:rPr>
              <a:t>largest</a:t>
            </a:r>
            <a:endParaRPr sz="1600">
              <a:solidFill>
                <a:schemeClr val="dk1"/>
              </a:solidFill>
              <a:latin typeface="Arial"/>
              <a:ea typeface="Arial"/>
              <a:cs typeface="Arial"/>
              <a:sym typeface="Arial"/>
            </a:endParaRPr>
          </a:p>
        </p:txBody>
      </p:sp>
      <p:sp>
        <p:nvSpPr>
          <p:cNvPr id="607" name="Shape 607"/>
          <p:cNvSpPr/>
          <p:nvPr/>
        </p:nvSpPr>
        <p:spPr>
          <a:xfrm>
            <a:off x="1524000" y="2971800"/>
            <a:ext cx="6096000" cy="16764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nvSpPr>
        <p:spPr>
          <a:xfrm>
            <a:off x="2956941" y="550508"/>
            <a:ext cx="3861435" cy="722630"/>
          </a:xfrm>
          <a:prstGeom prst="rect">
            <a:avLst/>
          </a:prstGeom>
          <a:noFill/>
          <a:ln>
            <a:noFill/>
          </a:ln>
        </p:spPr>
        <p:txBody>
          <a:bodyPr anchorCtr="0" anchor="t" bIns="0" lIns="0" spcFirstLastPara="1" rIns="0" wrap="square" tIns="0">
            <a:noAutofit/>
          </a:bodyPr>
          <a:lstStyle/>
          <a:p>
            <a:pPr indent="0" lvl="0" marL="0" marR="0" rtl="0" algn="ctr">
              <a:lnSpc>
                <a:spcPct val="108035"/>
              </a:lnSpc>
              <a:spcBef>
                <a:spcPts val="0"/>
              </a:spcBef>
              <a:spcAft>
                <a:spcPts val="0"/>
              </a:spcAft>
              <a:buNone/>
            </a:pPr>
            <a:r>
              <a:rPr b="1" lang="en-US" sz="2800">
                <a:solidFill>
                  <a:schemeClr val="dk1"/>
                </a:solidFill>
                <a:latin typeface="Book Antiqua"/>
                <a:ea typeface="Book Antiqua"/>
                <a:cs typeface="Book Antiqua"/>
                <a:sym typeface="Book Antiqua"/>
              </a:rPr>
              <a:t>Distribution Shape and</a:t>
            </a:r>
            <a:endParaRPr sz="2800">
              <a:solidFill>
                <a:schemeClr val="dk1"/>
              </a:solidFill>
              <a:latin typeface="Book Antiqua"/>
              <a:ea typeface="Book Antiqua"/>
              <a:cs typeface="Book Antiqua"/>
              <a:sym typeface="Book Antiqua"/>
            </a:endParaRPr>
          </a:p>
          <a:p>
            <a:pPr indent="0" lvl="0" marL="0" marR="0" rtl="0" algn="ctr">
              <a:lnSpc>
                <a:spcPct val="108035"/>
              </a:lnSpc>
              <a:spcBef>
                <a:spcPts val="0"/>
              </a:spcBef>
              <a:spcAft>
                <a:spcPts val="0"/>
              </a:spcAft>
              <a:buNone/>
            </a:pPr>
            <a:r>
              <a:rPr b="1" lang="en-US" sz="2800">
                <a:solidFill>
                  <a:schemeClr val="dk1"/>
                </a:solidFill>
                <a:latin typeface="Book Antiqua"/>
                <a:ea typeface="Book Antiqua"/>
                <a:cs typeface="Book Antiqua"/>
                <a:sym typeface="Book Antiqua"/>
              </a:rPr>
              <a:t>The Boxplot</a:t>
            </a:r>
            <a:endParaRPr sz="2800">
              <a:solidFill>
                <a:schemeClr val="dk1"/>
              </a:solidFill>
              <a:latin typeface="Book Antiqua"/>
              <a:ea typeface="Book Antiqua"/>
              <a:cs typeface="Book Antiqua"/>
              <a:sym typeface="Book Antiqua"/>
            </a:endParaRPr>
          </a:p>
        </p:txBody>
      </p:sp>
      <p:sp>
        <p:nvSpPr>
          <p:cNvPr id="613" name="Shape 613"/>
          <p:cNvSpPr txBox="1"/>
          <p:nvPr/>
        </p:nvSpPr>
        <p:spPr>
          <a:xfrm>
            <a:off x="6266815" y="2078323"/>
            <a:ext cx="2557145"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Right-Skewed</a:t>
            </a:r>
            <a:endParaRPr sz="3200">
              <a:solidFill>
                <a:schemeClr val="dk1"/>
              </a:solidFill>
              <a:latin typeface="Arial"/>
              <a:ea typeface="Arial"/>
              <a:cs typeface="Arial"/>
              <a:sym typeface="Arial"/>
            </a:endParaRPr>
          </a:p>
        </p:txBody>
      </p:sp>
      <p:sp>
        <p:nvSpPr>
          <p:cNvPr id="614" name="Shape 614"/>
          <p:cNvSpPr txBox="1"/>
          <p:nvPr/>
        </p:nvSpPr>
        <p:spPr>
          <a:xfrm>
            <a:off x="458825" y="2078323"/>
            <a:ext cx="2285365"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Left-Skewed</a:t>
            </a:r>
            <a:endParaRPr sz="3200">
              <a:solidFill>
                <a:schemeClr val="dk1"/>
              </a:solidFill>
              <a:latin typeface="Arial"/>
              <a:ea typeface="Arial"/>
              <a:cs typeface="Arial"/>
              <a:sym typeface="Arial"/>
            </a:endParaRPr>
          </a:p>
        </p:txBody>
      </p:sp>
      <p:sp>
        <p:nvSpPr>
          <p:cNvPr id="615" name="Shape 615"/>
          <p:cNvSpPr txBox="1"/>
          <p:nvPr/>
        </p:nvSpPr>
        <p:spPr>
          <a:xfrm>
            <a:off x="3659885" y="2078323"/>
            <a:ext cx="1945639" cy="4324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Symmetric</a:t>
            </a:r>
            <a:endParaRPr sz="3200">
              <a:solidFill>
                <a:schemeClr val="dk1"/>
              </a:solidFill>
              <a:latin typeface="Arial"/>
              <a:ea typeface="Arial"/>
              <a:cs typeface="Arial"/>
              <a:sym typeface="Arial"/>
            </a:endParaRPr>
          </a:p>
        </p:txBody>
      </p:sp>
      <p:sp>
        <p:nvSpPr>
          <p:cNvPr id="616" name="Shape 616"/>
          <p:cNvSpPr/>
          <p:nvPr/>
        </p:nvSpPr>
        <p:spPr>
          <a:xfrm>
            <a:off x="6705600" y="3360801"/>
            <a:ext cx="0" cy="6096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Shape 617"/>
          <p:cNvSpPr/>
          <p:nvPr/>
        </p:nvSpPr>
        <p:spPr>
          <a:xfrm>
            <a:off x="6934200" y="2819400"/>
            <a:ext cx="0" cy="11430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Shape 618"/>
          <p:cNvSpPr/>
          <p:nvPr/>
        </p:nvSpPr>
        <p:spPr>
          <a:xfrm>
            <a:off x="7635875" y="3809238"/>
            <a:ext cx="25400" cy="0"/>
          </a:xfrm>
          <a:custGeom>
            <a:pathLst>
              <a:path extrusionOk="0" h="120000" w="120000">
                <a:moveTo>
                  <a:pt x="0" y="0"/>
                </a:moveTo>
                <a:lnTo>
                  <a:pt x="119999" y="0"/>
                </a:lnTo>
              </a:path>
            </a:pathLst>
          </a:custGeom>
          <a:noFill/>
          <a:ln cap="flat" cmpd="sng" w="952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Shape 619"/>
          <p:cNvSpPr/>
          <p:nvPr/>
        </p:nvSpPr>
        <p:spPr>
          <a:xfrm>
            <a:off x="2209800" y="3055873"/>
            <a:ext cx="0" cy="9144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Shape 620"/>
          <p:cNvSpPr/>
          <p:nvPr/>
        </p:nvSpPr>
        <p:spPr>
          <a:xfrm>
            <a:off x="1905000" y="2979673"/>
            <a:ext cx="0" cy="9906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Shape 621"/>
          <p:cNvSpPr/>
          <p:nvPr/>
        </p:nvSpPr>
        <p:spPr>
          <a:xfrm>
            <a:off x="1295400" y="3733800"/>
            <a:ext cx="0" cy="2286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Shape 622"/>
          <p:cNvSpPr/>
          <p:nvPr/>
        </p:nvSpPr>
        <p:spPr>
          <a:xfrm>
            <a:off x="4495800" y="2751073"/>
            <a:ext cx="0" cy="1219200"/>
          </a:xfrm>
          <a:custGeom>
            <a:pathLst>
              <a:path extrusionOk="0" h="120000" w="120000">
                <a:moveTo>
                  <a:pt x="0" y="0"/>
                </a:moveTo>
                <a:lnTo>
                  <a:pt x="0" y="120000"/>
                </a:lnTo>
              </a:path>
            </a:pathLst>
          </a:custGeom>
          <a:noFill/>
          <a:ln cap="flat" cmpd="sng" w="2540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Shape 623"/>
          <p:cNvSpPr/>
          <p:nvPr/>
        </p:nvSpPr>
        <p:spPr>
          <a:xfrm>
            <a:off x="4191000" y="3208401"/>
            <a:ext cx="0" cy="762000"/>
          </a:xfrm>
          <a:custGeom>
            <a:pathLst>
              <a:path extrusionOk="0" h="120000" w="120000">
                <a:moveTo>
                  <a:pt x="0" y="0"/>
                </a:moveTo>
                <a:lnTo>
                  <a:pt x="0" y="120000"/>
                </a:lnTo>
              </a:path>
            </a:pathLst>
          </a:custGeom>
          <a:noFill/>
          <a:ln cap="flat" cmpd="sng" w="25400">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Shape 624"/>
          <p:cNvSpPr/>
          <p:nvPr/>
        </p:nvSpPr>
        <p:spPr>
          <a:xfrm>
            <a:off x="4800600" y="3208401"/>
            <a:ext cx="0" cy="7620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Shape 625"/>
          <p:cNvSpPr/>
          <p:nvPr/>
        </p:nvSpPr>
        <p:spPr>
          <a:xfrm>
            <a:off x="2133600" y="2827273"/>
            <a:ext cx="460375" cy="1097280"/>
          </a:xfrm>
          <a:custGeom>
            <a:pathLst>
              <a:path extrusionOk="0" h="120000" w="120000">
                <a:moveTo>
                  <a:pt x="120000" y="119972"/>
                </a:moveTo>
                <a:lnTo>
                  <a:pt x="107188" y="118750"/>
                </a:lnTo>
                <a:lnTo>
                  <a:pt x="95172" y="115277"/>
                </a:lnTo>
                <a:lnTo>
                  <a:pt x="82361" y="108861"/>
                </a:lnTo>
                <a:lnTo>
                  <a:pt x="75740" y="103819"/>
                </a:lnTo>
                <a:lnTo>
                  <a:pt x="63326" y="90111"/>
                </a:lnTo>
                <a:lnTo>
                  <a:pt x="50482" y="70486"/>
                </a:lnTo>
                <a:lnTo>
                  <a:pt x="38499" y="46875"/>
                </a:lnTo>
                <a:lnTo>
                  <a:pt x="31878" y="35069"/>
                </a:lnTo>
                <a:lnTo>
                  <a:pt x="25655" y="23611"/>
                </a:lnTo>
                <a:lnTo>
                  <a:pt x="19034" y="13888"/>
                </a:lnTo>
                <a:lnTo>
                  <a:pt x="12811" y="6430"/>
                </a:lnTo>
                <a:lnTo>
                  <a:pt x="6190" y="1736"/>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Shape 626"/>
          <p:cNvSpPr/>
          <p:nvPr/>
        </p:nvSpPr>
        <p:spPr>
          <a:xfrm>
            <a:off x="685800" y="2827273"/>
            <a:ext cx="1459230" cy="1097280"/>
          </a:xfrm>
          <a:custGeom>
            <a:pathLst>
              <a:path extrusionOk="0" h="120000" w="120000">
                <a:moveTo>
                  <a:pt x="0" y="119972"/>
                </a:moveTo>
                <a:lnTo>
                  <a:pt x="12809" y="118750"/>
                </a:lnTo>
                <a:lnTo>
                  <a:pt x="19007" y="117361"/>
                </a:lnTo>
                <a:lnTo>
                  <a:pt x="25343" y="115277"/>
                </a:lnTo>
                <a:lnTo>
                  <a:pt x="31679" y="112680"/>
                </a:lnTo>
                <a:lnTo>
                  <a:pt x="37876" y="108861"/>
                </a:lnTo>
                <a:lnTo>
                  <a:pt x="44212" y="103819"/>
                </a:lnTo>
                <a:lnTo>
                  <a:pt x="56741" y="90111"/>
                </a:lnTo>
                <a:lnTo>
                  <a:pt x="69556" y="70486"/>
                </a:lnTo>
                <a:lnTo>
                  <a:pt x="82088" y="46875"/>
                </a:lnTo>
                <a:lnTo>
                  <a:pt x="88428" y="35069"/>
                </a:lnTo>
                <a:lnTo>
                  <a:pt x="94903" y="23611"/>
                </a:lnTo>
                <a:lnTo>
                  <a:pt x="100960" y="13888"/>
                </a:lnTo>
                <a:lnTo>
                  <a:pt x="107436" y="6430"/>
                </a:lnTo>
                <a:lnTo>
                  <a:pt x="113765" y="1736"/>
                </a:lnTo>
                <a:lnTo>
                  <a:pt x="119968"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Shape 627"/>
          <p:cNvSpPr/>
          <p:nvPr/>
        </p:nvSpPr>
        <p:spPr>
          <a:xfrm>
            <a:off x="4495800" y="2751073"/>
            <a:ext cx="912494" cy="1141730"/>
          </a:xfrm>
          <a:custGeom>
            <a:pathLst>
              <a:path extrusionOk="0" h="120000" w="120000">
                <a:moveTo>
                  <a:pt x="119949" y="119960"/>
                </a:moveTo>
                <a:lnTo>
                  <a:pt x="107290" y="118745"/>
                </a:lnTo>
                <a:lnTo>
                  <a:pt x="100960" y="117357"/>
                </a:lnTo>
                <a:lnTo>
                  <a:pt x="94930" y="115274"/>
                </a:lnTo>
                <a:lnTo>
                  <a:pt x="88601" y="112671"/>
                </a:lnTo>
                <a:lnTo>
                  <a:pt x="82271" y="108854"/>
                </a:lnTo>
                <a:lnTo>
                  <a:pt x="75640" y="103822"/>
                </a:lnTo>
                <a:lnTo>
                  <a:pt x="62981" y="90100"/>
                </a:lnTo>
                <a:lnTo>
                  <a:pt x="50638" y="70491"/>
                </a:lnTo>
                <a:lnTo>
                  <a:pt x="37979" y="46878"/>
                </a:lnTo>
                <a:lnTo>
                  <a:pt x="31348" y="35078"/>
                </a:lnTo>
                <a:lnTo>
                  <a:pt x="25018" y="23612"/>
                </a:lnTo>
                <a:lnTo>
                  <a:pt x="18688" y="13895"/>
                </a:lnTo>
                <a:lnTo>
                  <a:pt x="12358" y="6433"/>
                </a:lnTo>
                <a:lnTo>
                  <a:pt x="6329" y="1748"/>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Shape 628"/>
          <p:cNvSpPr/>
          <p:nvPr/>
        </p:nvSpPr>
        <p:spPr>
          <a:xfrm>
            <a:off x="3581400" y="2751073"/>
            <a:ext cx="890269" cy="1141730"/>
          </a:xfrm>
          <a:custGeom>
            <a:pathLst>
              <a:path extrusionOk="0" h="120000" w="120000">
                <a:moveTo>
                  <a:pt x="0" y="119960"/>
                </a:moveTo>
                <a:lnTo>
                  <a:pt x="12599" y="118745"/>
                </a:lnTo>
                <a:lnTo>
                  <a:pt x="18898" y="117357"/>
                </a:lnTo>
                <a:lnTo>
                  <a:pt x="25489" y="115274"/>
                </a:lnTo>
                <a:lnTo>
                  <a:pt x="31788" y="112671"/>
                </a:lnTo>
                <a:lnTo>
                  <a:pt x="38088" y="108854"/>
                </a:lnTo>
                <a:lnTo>
                  <a:pt x="44079" y="103822"/>
                </a:lnTo>
                <a:lnTo>
                  <a:pt x="56679" y="90100"/>
                </a:lnTo>
                <a:lnTo>
                  <a:pt x="69569" y="70491"/>
                </a:lnTo>
                <a:lnTo>
                  <a:pt x="82168" y="46878"/>
                </a:lnTo>
                <a:lnTo>
                  <a:pt x="88159" y="35078"/>
                </a:lnTo>
                <a:lnTo>
                  <a:pt x="94459" y="23612"/>
                </a:lnTo>
                <a:lnTo>
                  <a:pt x="100758" y="13895"/>
                </a:lnTo>
                <a:lnTo>
                  <a:pt x="107058" y="6433"/>
                </a:lnTo>
                <a:lnTo>
                  <a:pt x="113666" y="1748"/>
                </a:lnTo>
                <a:lnTo>
                  <a:pt x="119948"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Shape 629"/>
          <p:cNvSpPr/>
          <p:nvPr/>
        </p:nvSpPr>
        <p:spPr>
          <a:xfrm>
            <a:off x="685800" y="3970401"/>
            <a:ext cx="2057400"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Shape 630"/>
          <p:cNvSpPr/>
          <p:nvPr/>
        </p:nvSpPr>
        <p:spPr>
          <a:xfrm>
            <a:off x="6843776" y="2797175"/>
            <a:ext cx="1460500" cy="1097280"/>
          </a:xfrm>
          <a:custGeom>
            <a:pathLst>
              <a:path extrusionOk="0" h="120000" w="120000">
                <a:moveTo>
                  <a:pt x="119989" y="119958"/>
                </a:moveTo>
                <a:lnTo>
                  <a:pt x="107165" y="118750"/>
                </a:lnTo>
                <a:lnTo>
                  <a:pt x="101092" y="117361"/>
                </a:lnTo>
                <a:lnTo>
                  <a:pt x="94612" y="115277"/>
                </a:lnTo>
                <a:lnTo>
                  <a:pt x="88267" y="112666"/>
                </a:lnTo>
                <a:lnTo>
                  <a:pt x="82194" y="108847"/>
                </a:lnTo>
                <a:lnTo>
                  <a:pt x="75714" y="103819"/>
                </a:lnTo>
                <a:lnTo>
                  <a:pt x="62890" y="90097"/>
                </a:lnTo>
                <a:lnTo>
                  <a:pt x="50337" y="70486"/>
                </a:lnTo>
                <a:lnTo>
                  <a:pt x="37784" y="46875"/>
                </a:lnTo>
                <a:lnTo>
                  <a:pt x="31439" y="35069"/>
                </a:lnTo>
                <a:lnTo>
                  <a:pt x="25095" y="23611"/>
                </a:lnTo>
                <a:lnTo>
                  <a:pt x="18886" y="13888"/>
                </a:lnTo>
                <a:lnTo>
                  <a:pt x="12542" y="6416"/>
                </a:lnTo>
                <a:lnTo>
                  <a:pt x="6062" y="1736"/>
                </a:lnTo>
                <a:lnTo>
                  <a:pt x="0"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Shape 631"/>
          <p:cNvSpPr/>
          <p:nvPr/>
        </p:nvSpPr>
        <p:spPr>
          <a:xfrm>
            <a:off x="6383401" y="2797175"/>
            <a:ext cx="460375" cy="1097280"/>
          </a:xfrm>
          <a:custGeom>
            <a:pathLst>
              <a:path extrusionOk="0" h="120000" w="120000">
                <a:moveTo>
                  <a:pt x="0" y="119958"/>
                </a:moveTo>
                <a:lnTo>
                  <a:pt x="11983" y="118750"/>
                </a:lnTo>
                <a:lnTo>
                  <a:pt x="24827" y="115277"/>
                </a:lnTo>
                <a:lnTo>
                  <a:pt x="37241" y="108847"/>
                </a:lnTo>
                <a:lnTo>
                  <a:pt x="43862" y="103819"/>
                </a:lnTo>
                <a:lnTo>
                  <a:pt x="56673" y="90097"/>
                </a:lnTo>
                <a:lnTo>
                  <a:pt x="69517" y="70486"/>
                </a:lnTo>
                <a:lnTo>
                  <a:pt x="81500" y="46875"/>
                </a:lnTo>
                <a:lnTo>
                  <a:pt x="87691" y="35069"/>
                </a:lnTo>
                <a:lnTo>
                  <a:pt x="94311" y="23611"/>
                </a:lnTo>
                <a:lnTo>
                  <a:pt x="100535" y="13888"/>
                </a:lnTo>
                <a:lnTo>
                  <a:pt x="107155" y="6416"/>
                </a:lnTo>
                <a:lnTo>
                  <a:pt x="113346" y="1736"/>
                </a:lnTo>
                <a:lnTo>
                  <a:pt x="119966" y="0"/>
                </a:lnTo>
              </a:path>
            </a:pathLst>
          </a:custGeom>
          <a:noFill/>
          <a:ln cap="flat" cmpd="sng" w="25400">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Shape 632"/>
          <p:cNvSpPr/>
          <p:nvPr/>
        </p:nvSpPr>
        <p:spPr>
          <a:xfrm>
            <a:off x="1295400" y="5113401"/>
            <a:ext cx="989330" cy="462280"/>
          </a:xfrm>
          <a:custGeom>
            <a:pathLst>
              <a:path extrusionOk="0" h="120000" w="120000">
                <a:moveTo>
                  <a:pt x="0" y="119901"/>
                </a:moveTo>
                <a:lnTo>
                  <a:pt x="119969" y="119901"/>
                </a:lnTo>
                <a:lnTo>
                  <a:pt x="119969" y="0"/>
                </a:lnTo>
                <a:lnTo>
                  <a:pt x="0" y="0"/>
                </a:lnTo>
                <a:lnTo>
                  <a:pt x="0" y="119901"/>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Shape 633"/>
          <p:cNvSpPr/>
          <p:nvPr/>
        </p:nvSpPr>
        <p:spPr>
          <a:xfrm>
            <a:off x="1981200" y="5122926"/>
            <a:ext cx="0" cy="4572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Shape 634"/>
          <p:cNvSpPr/>
          <p:nvPr/>
        </p:nvSpPr>
        <p:spPr>
          <a:xfrm>
            <a:off x="2286000" y="5351398"/>
            <a:ext cx="304800" cy="635"/>
          </a:xfrm>
          <a:custGeom>
            <a:pathLst>
              <a:path extrusionOk="0" h="120000" w="120000">
                <a:moveTo>
                  <a:pt x="0" y="23811"/>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Shape 635"/>
          <p:cNvSpPr/>
          <p:nvPr/>
        </p:nvSpPr>
        <p:spPr>
          <a:xfrm>
            <a:off x="4267200" y="5113401"/>
            <a:ext cx="607695" cy="455930"/>
          </a:xfrm>
          <a:custGeom>
            <a:pathLst>
              <a:path extrusionOk="0" h="120000" w="120000">
                <a:moveTo>
                  <a:pt x="0" y="119899"/>
                </a:moveTo>
                <a:lnTo>
                  <a:pt x="119949" y="119899"/>
                </a:lnTo>
                <a:lnTo>
                  <a:pt x="119949" y="0"/>
                </a:lnTo>
                <a:lnTo>
                  <a:pt x="0" y="0"/>
                </a:lnTo>
                <a:lnTo>
                  <a:pt x="0" y="119899"/>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Shape 636"/>
          <p:cNvSpPr/>
          <p:nvPr/>
        </p:nvSpPr>
        <p:spPr>
          <a:xfrm>
            <a:off x="6705600" y="5113401"/>
            <a:ext cx="761365" cy="455930"/>
          </a:xfrm>
          <a:custGeom>
            <a:pathLst>
              <a:path extrusionOk="0" h="120000" w="120000">
                <a:moveTo>
                  <a:pt x="0" y="119899"/>
                </a:moveTo>
                <a:lnTo>
                  <a:pt x="119919" y="119899"/>
                </a:lnTo>
                <a:lnTo>
                  <a:pt x="119919" y="0"/>
                </a:lnTo>
                <a:lnTo>
                  <a:pt x="0" y="0"/>
                </a:lnTo>
                <a:lnTo>
                  <a:pt x="0" y="119899"/>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Shape 637"/>
          <p:cNvSpPr/>
          <p:nvPr/>
        </p:nvSpPr>
        <p:spPr>
          <a:xfrm>
            <a:off x="6934200" y="5105400"/>
            <a:ext cx="0" cy="4572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Shape 638"/>
          <p:cNvSpPr/>
          <p:nvPr/>
        </p:nvSpPr>
        <p:spPr>
          <a:xfrm>
            <a:off x="685800" y="5351526"/>
            <a:ext cx="609600" cy="0"/>
          </a:xfrm>
          <a:custGeom>
            <a:pathLst>
              <a:path extrusionOk="0" h="120000" w="120000">
                <a:moveTo>
                  <a:pt x="0" y="0"/>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Shape 639"/>
          <p:cNvSpPr/>
          <p:nvPr/>
        </p:nvSpPr>
        <p:spPr>
          <a:xfrm>
            <a:off x="6400800" y="5189601"/>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Shape 640"/>
          <p:cNvSpPr/>
          <p:nvPr/>
        </p:nvSpPr>
        <p:spPr>
          <a:xfrm>
            <a:off x="3657600" y="5334000"/>
            <a:ext cx="609600" cy="0"/>
          </a:xfrm>
          <a:custGeom>
            <a:pathLst>
              <a:path extrusionOk="0" h="120000" w="120000">
                <a:moveTo>
                  <a:pt x="0" y="0"/>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Shape 641"/>
          <p:cNvSpPr/>
          <p:nvPr/>
        </p:nvSpPr>
        <p:spPr>
          <a:xfrm>
            <a:off x="4876800" y="5341873"/>
            <a:ext cx="609600" cy="635"/>
          </a:xfrm>
          <a:custGeom>
            <a:pathLst>
              <a:path extrusionOk="0" h="120000" w="120000">
                <a:moveTo>
                  <a:pt x="0" y="23811"/>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Shape 642"/>
          <p:cNvSpPr/>
          <p:nvPr/>
        </p:nvSpPr>
        <p:spPr>
          <a:xfrm>
            <a:off x="7467600" y="5334000"/>
            <a:ext cx="838200" cy="0"/>
          </a:xfrm>
          <a:custGeom>
            <a:pathLst>
              <a:path extrusionOk="0" h="120000" w="120000">
                <a:moveTo>
                  <a:pt x="0" y="0"/>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Shape 643"/>
          <p:cNvSpPr/>
          <p:nvPr/>
        </p:nvSpPr>
        <p:spPr>
          <a:xfrm>
            <a:off x="6400800" y="5341873"/>
            <a:ext cx="304800" cy="635"/>
          </a:xfrm>
          <a:custGeom>
            <a:pathLst>
              <a:path extrusionOk="0" h="120000" w="120000">
                <a:moveTo>
                  <a:pt x="0" y="23811"/>
                </a:moveTo>
                <a:lnTo>
                  <a:pt x="12000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Shape 644"/>
          <p:cNvSpPr/>
          <p:nvPr/>
        </p:nvSpPr>
        <p:spPr>
          <a:xfrm>
            <a:off x="4572000" y="5113401"/>
            <a:ext cx="0" cy="4572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Shape 645"/>
          <p:cNvSpPr/>
          <p:nvPr/>
        </p:nvSpPr>
        <p:spPr>
          <a:xfrm>
            <a:off x="7467600" y="3513201"/>
            <a:ext cx="0" cy="457200"/>
          </a:xfrm>
          <a:custGeom>
            <a:pathLst>
              <a:path extrusionOk="0" h="120000" w="120000">
                <a:moveTo>
                  <a:pt x="0" y="0"/>
                </a:moveTo>
                <a:lnTo>
                  <a:pt x="0" y="120000"/>
                </a:lnTo>
              </a:path>
            </a:pathLst>
          </a:custGeom>
          <a:noFill/>
          <a:ln cap="flat" cmpd="sng" w="254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Shape 646"/>
          <p:cNvSpPr/>
          <p:nvPr/>
        </p:nvSpPr>
        <p:spPr>
          <a:xfrm>
            <a:off x="8305800" y="5189601"/>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Shape 647"/>
          <p:cNvSpPr/>
          <p:nvPr/>
        </p:nvSpPr>
        <p:spPr>
          <a:xfrm>
            <a:off x="5486400" y="5189601"/>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Shape 648"/>
          <p:cNvSpPr/>
          <p:nvPr/>
        </p:nvSpPr>
        <p:spPr>
          <a:xfrm>
            <a:off x="3657600" y="5189601"/>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Shape 649"/>
          <p:cNvSpPr/>
          <p:nvPr/>
        </p:nvSpPr>
        <p:spPr>
          <a:xfrm>
            <a:off x="2590800" y="5199126"/>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Shape 650"/>
          <p:cNvSpPr/>
          <p:nvPr/>
        </p:nvSpPr>
        <p:spPr>
          <a:xfrm>
            <a:off x="685800" y="5199126"/>
            <a:ext cx="0" cy="304800"/>
          </a:xfrm>
          <a:custGeom>
            <a:pathLst>
              <a:path extrusionOk="0" h="120000" w="120000">
                <a:moveTo>
                  <a:pt x="0" y="0"/>
                </a:moveTo>
                <a:lnTo>
                  <a:pt x="0" y="12000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Shape 651"/>
          <p:cNvSpPr/>
          <p:nvPr/>
        </p:nvSpPr>
        <p:spPr>
          <a:xfrm>
            <a:off x="3505200" y="3970401"/>
            <a:ext cx="1939925"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Shape 652"/>
          <p:cNvSpPr/>
          <p:nvPr/>
        </p:nvSpPr>
        <p:spPr>
          <a:xfrm>
            <a:off x="6248400" y="3970401"/>
            <a:ext cx="2057400" cy="0"/>
          </a:xfrm>
          <a:custGeom>
            <a:pathLst>
              <a:path extrusionOk="0" h="120000" w="120000">
                <a:moveTo>
                  <a:pt x="0" y="0"/>
                </a:moveTo>
                <a:lnTo>
                  <a:pt x="120000" y="0"/>
                </a:lnTo>
              </a:path>
            </a:pathLst>
          </a:custGeom>
          <a:noFill/>
          <a:ln cap="flat" cmpd="sng" w="28575">
            <a:solidFill>
              <a:srgbClr val="1F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Shape 653"/>
          <p:cNvSpPr txBox="1"/>
          <p:nvPr/>
        </p:nvSpPr>
        <p:spPr>
          <a:xfrm>
            <a:off x="993444" y="4273566"/>
            <a:ext cx="13849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
        <p:nvSpPr>
          <p:cNvPr id="654" name="Shape 654"/>
          <p:cNvSpPr txBox="1"/>
          <p:nvPr/>
        </p:nvSpPr>
        <p:spPr>
          <a:xfrm>
            <a:off x="3965575" y="4273566"/>
            <a:ext cx="10801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
        <p:nvSpPr>
          <p:cNvPr id="655" name="Shape 655"/>
          <p:cNvSpPr txBox="1"/>
          <p:nvPr/>
        </p:nvSpPr>
        <p:spPr>
          <a:xfrm>
            <a:off x="6480809" y="4197366"/>
            <a:ext cx="1232535" cy="32639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000">
                <a:solidFill>
                  <a:srgbClr val="C0504D"/>
                </a:solidFill>
                <a:latin typeface="Arial"/>
                <a:ea typeface="Arial"/>
                <a:cs typeface="Arial"/>
                <a:sym typeface="Arial"/>
              </a:rPr>
              <a:t>Q</a:t>
            </a:r>
            <a:r>
              <a:rPr b="1" baseline="-25000" lang="en-US" sz="1950">
                <a:solidFill>
                  <a:srgbClr val="C0504D"/>
                </a:solidFill>
                <a:latin typeface="Arial"/>
                <a:ea typeface="Arial"/>
                <a:cs typeface="Arial"/>
                <a:sym typeface="Arial"/>
              </a:rPr>
              <a:t>1	</a:t>
            </a:r>
            <a:r>
              <a:rPr b="1" lang="en-US" sz="2000">
                <a:solidFill>
                  <a:srgbClr val="0000FF"/>
                </a:solidFill>
                <a:latin typeface="Arial"/>
                <a:ea typeface="Arial"/>
                <a:cs typeface="Arial"/>
                <a:sym typeface="Arial"/>
              </a:rPr>
              <a:t>Q</a:t>
            </a:r>
            <a:r>
              <a:rPr b="1" baseline="-25000" lang="en-US" sz="1950">
                <a:solidFill>
                  <a:srgbClr val="0000FF"/>
                </a:solidFill>
                <a:latin typeface="Arial"/>
                <a:ea typeface="Arial"/>
                <a:cs typeface="Arial"/>
                <a:sym typeface="Arial"/>
              </a:rPr>
              <a:t>2	</a:t>
            </a:r>
            <a:r>
              <a:rPr b="1" lang="en-US" sz="2000">
                <a:solidFill>
                  <a:srgbClr val="4F81BC"/>
                </a:solidFill>
                <a:latin typeface="Arial"/>
                <a:ea typeface="Arial"/>
                <a:cs typeface="Arial"/>
                <a:sym typeface="Arial"/>
              </a:rPr>
              <a:t>Q</a:t>
            </a:r>
            <a:r>
              <a:rPr b="1" baseline="-25000" lang="en-US" sz="1950">
                <a:solidFill>
                  <a:srgbClr val="4F81BC"/>
                </a:solidFill>
                <a:latin typeface="Arial"/>
                <a:ea typeface="Arial"/>
                <a:cs typeface="Arial"/>
                <a:sym typeface="Arial"/>
              </a:rPr>
              <a:t>3</a:t>
            </a:r>
            <a:endParaRPr baseline="-25000" sz="195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txBox="1"/>
          <p:nvPr>
            <p:ph type="title"/>
          </p:nvPr>
        </p:nvSpPr>
        <p:spPr>
          <a:xfrm>
            <a:off x="2508757" y="93288"/>
            <a:ext cx="4126484" cy="807719"/>
          </a:xfrm>
          <a:prstGeom prst="rect">
            <a:avLst/>
          </a:prstGeom>
          <a:noFill/>
          <a:ln>
            <a:noFill/>
          </a:ln>
        </p:spPr>
        <p:txBody>
          <a:bodyPr anchorCtr="0" anchor="t" bIns="0" lIns="0" spcFirstLastPara="1" rIns="0" wrap="square" tIns="457200">
            <a:noAutofit/>
          </a:bodyPr>
          <a:lstStyle/>
          <a:p>
            <a:pPr indent="0" lvl="0" marL="114046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Boxplot Example</a:t>
            </a:r>
            <a:endParaRPr/>
          </a:p>
        </p:txBody>
      </p:sp>
      <p:sp>
        <p:nvSpPr>
          <p:cNvPr id="661" name="Shape 661"/>
          <p:cNvSpPr txBox="1"/>
          <p:nvPr/>
        </p:nvSpPr>
        <p:spPr>
          <a:xfrm>
            <a:off x="231140" y="1367801"/>
            <a:ext cx="5131435" cy="3048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2200">
                <a:solidFill>
                  <a:schemeClr val="dk1"/>
                </a:solidFill>
                <a:latin typeface="Book Antiqua"/>
                <a:ea typeface="Book Antiqua"/>
                <a:cs typeface="Book Antiqua"/>
                <a:sym typeface="Book Antiqua"/>
              </a:rPr>
              <a:t>Below is a Boxplot for the following data:</a:t>
            </a:r>
            <a:endParaRPr sz="2200">
              <a:solidFill>
                <a:schemeClr val="dk1"/>
              </a:solidFill>
              <a:latin typeface="Book Antiqua"/>
              <a:ea typeface="Book Antiqua"/>
              <a:cs typeface="Book Antiqua"/>
              <a:sym typeface="Book Antiqua"/>
            </a:endParaRPr>
          </a:p>
        </p:txBody>
      </p:sp>
      <p:sp>
        <p:nvSpPr>
          <p:cNvPr id="662" name="Shape 662"/>
          <p:cNvSpPr/>
          <p:nvPr/>
        </p:nvSpPr>
        <p:spPr>
          <a:xfrm>
            <a:off x="1713658" y="3975965"/>
            <a:ext cx="64135" cy="1007110"/>
          </a:xfrm>
          <a:custGeom>
            <a:pathLst>
              <a:path extrusionOk="0" h="120000" w="120000">
                <a:moveTo>
                  <a:pt x="0" y="119965"/>
                </a:moveTo>
                <a:lnTo>
                  <a:pt x="119635" y="119965"/>
                </a:lnTo>
                <a:lnTo>
                  <a:pt x="119635" y="0"/>
                </a:lnTo>
                <a:lnTo>
                  <a:pt x="0" y="0"/>
                </a:lnTo>
                <a:lnTo>
                  <a:pt x="0" y="119965"/>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Shape 663"/>
          <p:cNvSpPr/>
          <p:nvPr/>
        </p:nvSpPr>
        <p:spPr>
          <a:xfrm>
            <a:off x="2768731" y="4483789"/>
            <a:ext cx="4507865" cy="0"/>
          </a:xfrm>
          <a:custGeom>
            <a:pathLst>
              <a:path extrusionOk="0" h="120000" w="120000">
                <a:moveTo>
                  <a:pt x="0" y="0"/>
                </a:moveTo>
                <a:lnTo>
                  <a:pt x="119998" y="0"/>
                </a:lnTo>
              </a:path>
            </a:pathLst>
          </a:custGeom>
          <a:noFill/>
          <a:ln cap="flat" cmpd="sng" w="5377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Shape 664"/>
          <p:cNvSpPr/>
          <p:nvPr/>
        </p:nvSpPr>
        <p:spPr>
          <a:xfrm>
            <a:off x="1734978" y="4483789"/>
            <a:ext cx="426720" cy="0"/>
          </a:xfrm>
          <a:custGeom>
            <a:pathLst>
              <a:path extrusionOk="0" h="120000" w="120000">
                <a:moveTo>
                  <a:pt x="0" y="0"/>
                </a:moveTo>
                <a:lnTo>
                  <a:pt x="119887" y="0"/>
                </a:lnTo>
              </a:path>
            </a:pathLst>
          </a:custGeom>
          <a:noFill/>
          <a:ln cap="flat" cmpd="sng" w="53775">
            <a:solidFill>
              <a:srgbClr val="1C1C1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Shape 665"/>
          <p:cNvSpPr/>
          <p:nvPr/>
        </p:nvSpPr>
        <p:spPr>
          <a:xfrm>
            <a:off x="7276525" y="4002223"/>
            <a:ext cx="64135" cy="1007110"/>
          </a:xfrm>
          <a:custGeom>
            <a:pathLst>
              <a:path extrusionOk="0" h="120000" w="120000">
                <a:moveTo>
                  <a:pt x="0" y="119965"/>
                </a:moveTo>
                <a:lnTo>
                  <a:pt x="119637" y="119965"/>
                </a:lnTo>
                <a:lnTo>
                  <a:pt x="119637" y="0"/>
                </a:lnTo>
                <a:lnTo>
                  <a:pt x="0" y="0"/>
                </a:lnTo>
                <a:lnTo>
                  <a:pt x="0" y="119965"/>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Shape 666"/>
          <p:cNvSpPr/>
          <p:nvPr/>
        </p:nvSpPr>
        <p:spPr>
          <a:xfrm>
            <a:off x="2417018" y="4002223"/>
            <a:ext cx="351790" cy="1007110"/>
          </a:xfrm>
          <a:custGeom>
            <a:pathLst>
              <a:path extrusionOk="0" h="120000" w="120000">
                <a:moveTo>
                  <a:pt x="0" y="119965"/>
                </a:moveTo>
                <a:lnTo>
                  <a:pt x="119973" y="119965"/>
                </a:lnTo>
                <a:lnTo>
                  <a:pt x="119973" y="0"/>
                </a:lnTo>
                <a:lnTo>
                  <a:pt x="0" y="0"/>
                </a:lnTo>
                <a:lnTo>
                  <a:pt x="0" y="119965"/>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Shape 667"/>
          <p:cNvSpPr/>
          <p:nvPr/>
        </p:nvSpPr>
        <p:spPr>
          <a:xfrm>
            <a:off x="2161296" y="4002223"/>
            <a:ext cx="191770" cy="1007110"/>
          </a:xfrm>
          <a:custGeom>
            <a:pathLst>
              <a:path extrusionOk="0" h="120000" w="120000">
                <a:moveTo>
                  <a:pt x="0" y="119965"/>
                </a:moveTo>
                <a:lnTo>
                  <a:pt x="120007" y="119965"/>
                </a:lnTo>
                <a:lnTo>
                  <a:pt x="120007" y="0"/>
                </a:lnTo>
                <a:lnTo>
                  <a:pt x="0" y="0"/>
                </a:lnTo>
                <a:lnTo>
                  <a:pt x="0" y="119965"/>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Shape 668"/>
          <p:cNvSpPr/>
          <p:nvPr/>
        </p:nvSpPr>
        <p:spPr>
          <a:xfrm>
            <a:off x="2129226" y="3975965"/>
            <a:ext cx="661035" cy="1050925"/>
          </a:xfrm>
          <a:custGeom>
            <a:pathLst>
              <a:path extrusionOk="0" h="120000" w="120000">
                <a:moveTo>
                  <a:pt x="119955" y="0"/>
                </a:moveTo>
                <a:lnTo>
                  <a:pt x="5821" y="0"/>
                </a:lnTo>
                <a:lnTo>
                  <a:pt x="5821" y="5996"/>
                </a:lnTo>
                <a:lnTo>
                  <a:pt x="108350" y="5996"/>
                </a:lnTo>
                <a:lnTo>
                  <a:pt x="108350" y="113964"/>
                </a:lnTo>
                <a:lnTo>
                  <a:pt x="5821" y="113964"/>
                </a:lnTo>
                <a:lnTo>
                  <a:pt x="0" y="116962"/>
                </a:lnTo>
                <a:lnTo>
                  <a:pt x="0" y="119961"/>
                </a:lnTo>
                <a:lnTo>
                  <a:pt x="119955" y="119961"/>
                </a:lnTo>
                <a:lnTo>
                  <a:pt x="119955" y="0"/>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Shape 669"/>
          <p:cNvSpPr/>
          <p:nvPr/>
        </p:nvSpPr>
        <p:spPr>
          <a:xfrm>
            <a:off x="2129226" y="3975965"/>
            <a:ext cx="64135" cy="1024890"/>
          </a:xfrm>
          <a:custGeom>
            <a:pathLst>
              <a:path extrusionOk="0" h="120000" w="120000">
                <a:moveTo>
                  <a:pt x="60004" y="0"/>
                </a:moveTo>
                <a:lnTo>
                  <a:pt x="0" y="0"/>
                </a:lnTo>
                <a:lnTo>
                  <a:pt x="0" y="119934"/>
                </a:lnTo>
                <a:lnTo>
                  <a:pt x="119809" y="119934"/>
                </a:lnTo>
                <a:lnTo>
                  <a:pt x="119809" y="3074"/>
                </a:lnTo>
                <a:lnTo>
                  <a:pt x="60004" y="0"/>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Shape 670"/>
          <p:cNvSpPr/>
          <p:nvPr/>
        </p:nvSpPr>
        <p:spPr>
          <a:xfrm>
            <a:off x="2353078" y="4002223"/>
            <a:ext cx="64135" cy="1007110"/>
          </a:xfrm>
          <a:custGeom>
            <a:pathLst>
              <a:path extrusionOk="0" h="120000" w="120000">
                <a:moveTo>
                  <a:pt x="0" y="119965"/>
                </a:moveTo>
                <a:lnTo>
                  <a:pt x="119635" y="119965"/>
                </a:lnTo>
                <a:lnTo>
                  <a:pt x="119635" y="0"/>
                </a:lnTo>
                <a:lnTo>
                  <a:pt x="0" y="0"/>
                </a:lnTo>
                <a:lnTo>
                  <a:pt x="0" y="119965"/>
                </a:lnTo>
                <a:close/>
              </a:path>
            </a:pathLst>
          </a:cu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Shape 671"/>
          <p:cNvSpPr txBox="1"/>
          <p:nvPr/>
        </p:nvSpPr>
        <p:spPr>
          <a:xfrm>
            <a:off x="1374394" y="1912270"/>
            <a:ext cx="1039494" cy="83311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baseline="30000" lang="en-US" sz="3600">
                <a:solidFill>
                  <a:srgbClr val="0000FF"/>
                </a:solidFill>
                <a:latin typeface="Arial"/>
                <a:ea typeface="Arial"/>
                <a:cs typeface="Arial"/>
                <a:sym typeface="Arial"/>
              </a:rPr>
              <a:t>X</a:t>
            </a:r>
            <a:r>
              <a:rPr b="1" lang="en-US" sz="1600">
                <a:solidFill>
                  <a:srgbClr val="0000FF"/>
                </a:solidFill>
                <a:latin typeface="Arial"/>
                <a:ea typeface="Arial"/>
                <a:cs typeface="Arial"/>
                <a:sym typeface="Arial"/>
              </a:rPr>
              <a:t>smallest</a:t>
            </a:r>
            <a:endParaRPr sz="1600">
              <a:solidFill>
                <a:schemeClr val="dk1"/>
              </a:solidFill>
              <a:latin typeface="Arial"/>
              <a:ea typeface="Arial"/>
              <a:cs typeface="Arial"/>
              <a:sym typeface="Arial"/>
            </a:endParaRPr>
          </a:p>
          <a:p>
            <a:pPr indent="0" lvl="0" marL="71755" marR="0" rtl="0" algn="ctr">
              <a:lnSpc>
                <a:spcPct val="100000"/>
              </a:lnSpc>
              <a:spcBef>
                <a:spcPts val="630"/>
              </a:spcBef>
              <a:spcAft>
                <a:spcPts val="0"/>
              </a:spcAft>
              <a:buNone/>
            </a:pPr>
            <a:r>
              <a:rPr lang="en-US" sz="2200">
                <a:solidFill>
                  <a:schemeClr val="dk1"/>
                </a:solidFill>
                <a:latin typeface="Book Antiqua"/>
                <a:ea typeface="Book Antiqua"/>
                <a:cs typeface="Book Antiqua"/>
                <a:sym typeface="Book Antiqua"/>
              </a:rPr>
              <a:t>0	2</a:t>
            </a:r>
            <a:endParaRPr sz="2200">
              <a:solidFill>
                <a:schemeClr val="dk1"/>
              </a:solidFill>
              <a:latin typeface="Book Antiqua"/>
              <a:ea typeface="Book Antiqua"/>
              <a:cs typeface="Book Antiqua"/>
              <a:sym typeface="Book Antiqua"/>
            </a:endParaRPr>
          </a:p>
        </p:txBody>
      </p:sp>
      <p:sp>
        <p:nvSpPr>
          <p:cNvPr id="672" name="Shape 672"/>
          <p:cNvSpPr txBox="1"/>
          <p:nvPr/>
        </p:nvSpPr>
        <p:spPr>
          <a:xfrm>
            <a:off x="2549091" y="1912270"/>
            <a:ext cx="3696335" cy="833119"/>
          </a:xfrm>
          <a:prstGeom prst="rect">
            <a:avLst/>
          </a:prstGeom>
          <a:noFill/>
          <a:ln>
            <a:noFill/>
          </a:ln>
        </p:spPr>
        <p:txBody>
          <a:bodyPr anchorCtr="0" anchor="t" bIns="0" lIns="0" spcFirstLastPara="1" rIns="0" wrap="square" tIns="0">
            <a:noAutofit/>
          </a:bodyPr>
          <a:lstStyle/>
          <a:p>
            <a:pPr indent="0" lvl="0" marL="278130" marR="0" rtl="0" algn="l">
              <a:lnSpc>
                <a:spcPct val="100000"/>
              </a:lnSpc>
              <a:spcBef>
                <a:spcPts val="0"/>
              </a:spcBef>
              <a:spcAft>
                <a:spcPts val="0"/>
              </a:spcAft>
              <a:buNone/>
            </a:pPr>
            <a:r>
              <a:rPr b="1" lang="en-US" sz="2400">
                <a:solidFill>
                  <a:srgbClr val="0000FF"/>
                </a:solidFill>
                <a:latin typeface="Arial"/>
                <a:ea typeface="Arial"/>
                <a:cs typeface="Arial"/>
                <a:sym typeface="Arial"/>
              </a:rPr>
              <a:t>Q</a:t>
            </a:r>
            <a:r>
              <a:rPr b="1" baseline="-25000" lang="en-US" sz="2400">
                <a:solidFill>
                  <a:srgbClr val="0000FF"/>
                </a:solidFill>
                <a:latin typeface="Arial"/>
                <a:ea typeface="Arial"/>
                <a:cs typeface="Arial"/>
                <a:sym typeface="Arial"/>
              </a:rPr>
              <a:t>1	</a:t>
            </a:r>
            <a:r>
              <a:rPr b="1" lang="en-US" sz="2400">
                <a:solidFill>
                  <a:srgbClr val="0000FF"/>
                </a:solidFill>
                <a:latin typeface="Arial"/>
                <a:ea typeface="Arial"/>
                <a:cs typeface="Arial"/>
                <a:sym typeface="Arial"/>
              </a:rPr>
              <a:t>Q</a:t>
            </a:r>
            <a:r>
              <a:rPr b="1" baseline="-25000" lang="en-US" sz="2400">
                <a:solidFill>
                  <a:srgbClr val="0000FF"/>
                </a:solidFill>
                <a:latin typeface="Arial"/>
                <a:ea typeface="Arial"/>
                <a:cs typeface="Arial"/>
                <a:sym typeface="Arial"/>
              </a:rPr>
              <a:t>2	</a:t>
            </a:r>
            <a:r>
              <a:rPr b="1" lang="en-US" sz="2400">
                <a:solidFill>
                  <a:srgbClr val="0000FF"/>
                </a:solidFill>
                <a:latin typeface="Arial"/>
                <a:ea typeface="Arial"/>
                <a:cs typeface="Arial"/>
                <a:sym typeface="Arial"/>
              </a:rPr>
              <a:t>Q</a:t>
            </a:r>
            <a:r>
              <a:rPr b="1" baseline="-25000" lang="en-US" sz="2400">
                <a:solidFill>
                  <a:srgbClr val="0000FF"/>
                </a:solidFill>
                <a:latin typeface="Arial"/>
                <a:ea typeface="Arial"/>
                <a:cs typeface="Arial"/>
                <a:sym typeface="Arial"/>
              </a:rPr>
              <a:t>3</a:t>
            </a:r>
            <a:endParaRPr baseline="-25000" sz="2400">
              <a:solidFill>
                <a:schemeClr val="dk1"/>
              </a:solidFill>
              <a:latin typeface="Arial"/>
              <a:ea typeface="Arial"/>
              <a:cs typeface="Arial"/>
              <a:sym typeface="Arial"/>
            </a:endParaRPr>
          </a:p>
          <a:p>
            <a:pPr indent="0" lvl="0" marL="12700" marR="0" rtl="0" algn="l">
              <a:lnSpc>
                <a:spcPct val="100000"/>
              </a:lnSpc>
              <a:spcBef>
                <a:spcPts val="1220"/>
              </a:spcBef>
              <a:spcAft>
                <a:spcPts val="0"/>
              </a:spcAft>
              <a:buNone/>
            </a:pPr>
            <a:r>
              <a:rPr lang="en-US" sz="2200">
                <a:solidFill>
                  <a:schemeClr val="dk1"/>
                </a:solidFill>
                <a:latin typeface="Book Antiqua"/>
                <a:ea typeface="Book Antiqua"/>
                <a:cs typeface="Book Antiqua"/>
                <a:sym typeface="Book Antiqua"/>
              </a:rPr>
              <a:t>2	2	3	3	4	5	5	9</a:t>
            </a:r>
            <a:endParaRPr sz="2200">
              <a:solidFill>
                <a:schemeClr val="dk1"/>
              </a:solidFill>
              <a:latin typeface="Book Antiqua"/>
              <a:ea typeface="Book Antiqua"/>
              <a:cs typeface="Book Antiqua"/>
              <a:sym typeface="Book Antiqua"/>
            </a:endParaRPr>
          </a:p>
        </p:txBody>
      </p:sp>
      <p:sp>
        <p:nvSpPr>
          <p:cNvPr id="673" name="Shape 673"/>
          <p:cNvSpPr txBox="1"/>
          <p:nvPr/>
        </p:nvSpPr>
        <p:spPr>
          <a:xfrm>
            <a:off x="6947154" y="1912270"/>
            <a:ext cx="892810" cy="83311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baseline="30000" lang="en-US" sz="3600">
                <a:solidFill>
                  <a:srgbClr val="0000FF"/>
                </a:solidFill>
                <a:latin typeface="Arial"/>
                <a:ea typeface="Arial"/>
                <a:cs typeface="Arial"/>
                <a:sym typeface="Arial"/>
              </a:rPr>
              <a:t>X</a:t>
            </a:r>
            <a:r>
              <a:rPr b="1" lang="en-US" sz="1600">
                <a:solidFill>
                  <a:srgbClr val="0000FF"/>
                </a:solidFill>
                <a:latin typeface="Arial"/>
                <a:ea typeface="Arial"/>
                <a:cs typeface="Arial"/>
                <a:sym typeface="Arial"/>
              </a:rPr>
              <a:t>largest</a:t>
            </a:r>
            <a:endParaRPr sz="1600">
              <a:solidFill>
                <a:schemeClr val="dk1"/>
              </a:solidFill>
              <a:latin typeface="Arial"/>
              <a:ea typeface="Arial"/>
              <a:cs typeface="Arial"/>
              <a:sym typeface="Arial"/>
            </a:endParaRPr>
          </a:p>
          <a:p>
            <a:pPr indent="0" lvl="0" marL="151130" marR="0" rtl="0" algn="l">
              <a:lnSpc>
                <a:spcPct val="100000"/>
              </a:lnSpc>
              <a:spcBef>
                <a:spcPts val="630"/>
              </a:spcBef>
              <a:spcAft>
                <a:spcPts val="0"/>
              </a:spcAft>
              <a:buNone/>
            </a:pPr>
            <a:r>
              <a:rPr lang="en-US" sz="2200">
                <a:solidFill>
                  <a:schemeClr val="dk1"/>
                </a:solidFill>
                <a:latin typeface="Book Antiqua"/>
                <a:ea typeface="Book Antiqua"/>
                <a:cs typeface="Book Antiqua"/>
                <a:sym typeface="Book Antiqua"/>
              </a:rPr>
              <a:t>27</a:t>
            </a:r>
            <a:endParaRPr sz="2200">
              <a:solidFill>
                <a:schemeClr val="dk1"/>
              </a:solidFill>
              <a:latin typeface="Book Antiqua"/>
              <a:ea typeface="Book Antiqua"/>
              <a:cs typeface="Book Antiqua"/>
              <a:sym typeface="Book Antiqua"/>
            </a:endParaRPr>
          </a:p>
        </p:txBody>
      </p:sp>
      <p:sp>
        <p:nvSpPr>
          <p:cNvPr id="674" name="Shape 674"/>
          <p:cNvSpPr txBox="1"/>
          <p:nvPr/>
        </p:nvSpPr>
        <p:spPr>
          <a:xfrm>
            <a:off x="231140" y="5103899"/>
            <a:ext cx="5612130" cy="848994"/>
          </a:xfrm>
          <a:prstGeom prst="rect">
            <a:avLst/>
          </a:prstGeom>
          <a:noFill/>
          <a:ln>
            <a:noFill/>
          </a:ln>
        </p:spPr>
        <p:txBody>
          <a:bodyPr anchorCtr="0" anchor="t" bIns="0" lIns="0" spcFirstLastPara="1" rIns="0" wrap="square" tIns="0">
            <a:noAutofit/>
          </a:bodyPr>
          <a:lstStyle/>
          <a:p>
            <a:pPr indent="0" lvl="0" marL="1384300" marR="0" rtl="0" algn="l">
              <a:lnSpc>
                <a:spcPct val="100000"/>
              </a:lnSpc>
              <a:spcBef>
                <a:spcPts val="0"/>
              </a:spcBef>
              <a:spcAft>
                <a:spcPts val="0"/>
              </a:spcAft>
              <a:buNone/>
            </a:pPr>
            <a:r>
              <a:rPr baseline="-25000" lang="en-US" sz="3300">
                <a:solidFill>
                  <a:srgbClr val="FFFFFF"/>
                </a:solidFill>
                <a:latin typeface="Arial"/>
                <a:ea typeface="Arial"/>
                <a:cs typeface="Arial"/>
                <a:sym typeface="Arial"/>
              </a:rPr>
              <a:t>0</a:t>
            </a:r>
            <a:r>
              <a:rPr b="1" lang="en-US" sz="2000">
                <a:solidFill>
                  <a:schemeClr val="dk1"/>
                </a:solidFill>
                <a:latin typeface="Arial"/>
                <a:ea typeface="Arial"/>
                <a:cs typeface="Arial"/>
                <a:sym typeface="Arial"/>
              </a:rPr>
              <a:t>0	2</a:t>
            </a:r>
            <a:r>
              <a:rPr baseline="-25000" lang="en-US" sz="3300">
                <a:solidFill>
                  <a:srgbClr val="FFFFFF"/>
                </a:solidFill>
                <a:latin typeface="Arial"/>
                <a:ea typeface="Arial"/>
                <a:cs typeface="Arial"/>
                <a:sym typeface="Arial"/>
              </a:rPr>
              <a:t>2 </a:t>
            </a:r>
            <a:r>
              <a:rPr b="1" lang="en-US" sz="2000">
                <a:solidFill>
                  <a:schemeClr val="dk1"/>
                </a:solidFill>
                <a:latin typeface="Arial"/>
                <a:ea typeface="Arial"/>
                <a:cs typeface="Arial"/>
                <a:sym typeface="Arial"/>
              </a:rPr>
              <a:t>3</a:t>
            </a:r>
            <a:r>
              <a:rPr baseline="-25000" lang="en-US" sz="3300">
                <a:solidFill>
                  <a:srgbClr val="FFFFFF"/>
                </a:solidFill>
                <a:latin typeface="Arial"/>
                <a:ea typeface="Arial"/>
                <a:cs typeface="Arial"/>
                <a:sym typeface="Arial"/>
              </a:rPr>
              <a:t>3 </a:t>
            </a:r>
            <a:r>
              <a:rPr b="1" lang="en-US" sz="2000">
                <a:solidFill>
                  <a:schemeClr val="dk1"/>
                </a:solidFill>
                <a:latin typeface="Arial"/>
                <a:ea typeface="Arial"/>
                <a:cs typeface="Arial"/>
                <a:sym typeface="Arial"/>
              </a:rPr>
              <a:t>5</a:t>
            </a:r>
            <a:r>
              <a:rPr baseline="-25000" lang="en-US" sz="3300">
                <a:solidFill>
                  <a:srgbClr val="FFFFFF"/>
                </a:solidFill>
                <a:latin typeface="Arial"/>
                <a:ea typeface="Arial"/>
                <a:cs typeface="Arial"/>
                <a:sym typeface="Arial"/>
              </a:rPr>
              <a:t>5</a:t>
            </a:r>
            <a:endParaRPr baseline="-25000" sz="3300">
              <a:solidFill>
                <a:schemeClr val="dk1"/>
              </a:solidFill>
              <a:latin typeface="Arial"/>
              <a:ea typeface="Arial"/>
              <a:cs typeface="Arial"/>
              <a:sym typeface="Arial"/>
            </a:endParaRPr>
          </a:p>
          <a:p>
            <a:pPr indent="0" lvl="0" marL="12700" marR="0" rtl="0" algn="l">
              <a:lnSpc>
                <a:spcPct val="100000"/>
              </a:lnSpc>
              <a:spcBef>
                <a:spcPts val="1700"/>
              </a:spcBef>
              <a:spcAft>
                <a:spcPts val="0"/>
              </a:spcAft>
              <a:buNone/>
            </a:pPr>
            <a:r>
              <a:rPr lang="en-US" sz="2200">
                <a:solidFill>
                  <a:schemeClr val="dk1"/>
                </a:solidFill>
                <a:latin typeface="Book Antiqua"/>
                <a:ea typeface="Book Antiqua"/>
                <a:cs typeface="Book Antiqua"/>
                <a:sym typeface="Book Antiqua"/>
              </a:rPr>
              <a:t>The data are right skewed, as the plot depicts</a:t>
            </a:r>
            <a:endParaRPr sz="2200">
              <a:solidFill>
                <a:schemeClr val="dk1"/>
              </a:solidFill>
              <a:latin typeface="Book Antiqua"/>
              <a:ea typeface="Book Antiqua"/>
              <a:cs typeface="Book Antiqua"/>
              <a:sym typeface="Book Antiqua"/>
            </a:endParaRPr>
          </a:p>
        </p:txBody>
      </p:sp>
      <p:sp>
        <p:nvSpPr>
          <p:cNvPr id="675" name="Shape 675"/>
          <p:cNvSpPr txBox="1"/>
          <p:nvPr/>
        </p:nvSpPr>
        <p:spPr>
          <a:xfrm>
            <a:off x="7038167" y="5103899"/>
            <a:ext cx="402590" cy="35623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aseline="-25000" lang="en-US" sz="3300">
                <a:solidFill>
                  <a:srgbClr val="FFFFFF"/>
                </a:solidFill>
                <a:latin typeface="Arial"/>
                <a:ea typeface="Arial"/>
                <a:cs typeface="Arial"/>
                <a:sym typeface="Arial"/>
              </a:rPr>
              <a:t>2</a:t>
            </a:r>
            <a:r>
              <a:rPr b="1" lang="en-US" sz="2000">
                <a:solidFill>
                  <a:schemeClr val="dk1"/>
                </a:solidFill>
                <a:latin typeface="Arial"/>
                <a:ea typeface="Arial"/>
                <a:cs typeface="Arial"/>
                <a:sym typeface="Arial"/>
              </a:rPr>
              <a:t>2</a:t>
            </a:r>
            <a:r>
              <a:rPr baseline="-25000" lang="en-US" sz="3300">
                <a:solidFill>
                  <a:srgbClr val="FFFFFF"/>
                </a:solidFill>
                <a:latin typeface="Arial"/>
                <a:ea typeface="Arial"/>
                <a:cs typeface="Arial"/>
                <a:sym typeface="Arial"/>
              </a:rPr>
              <a:t>7</a:t>
            </a:r>
            <a:r>
              <a:rPr b="1"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nvSpPr>
        <p:spPr>
          <a:xfrm>
            <a:off x="577697" y="642992"/>
            <a:ext cx="7684134" cy="483234"/>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3600">
                <a:solidFill>
                  <a:schemeClr val="dk1"/>
                </a:solidFill>
                <a:latin typeface="Book Antiqua"/>
                <a:ea typeface="Book Antiqua"/>
                <a:cs typeface="Book Antiqua"/>
                <a:sym typeface="Book Antiqua"/>
              </a:rPr>
              <a:t>Box plot example showing an outlier</a:t>
            </a:r>
            <a:endParaRPr sz="3600">
              <a:solidFill>
                <a:schemeClr val="dk1"/>
              </a:solidFill>
              <a:latin typeface="Book Antiqua"/>
              <a:ea typeface="Book Antiqua"/>
              <a:cs typeface="Book Antiqua"/>
              <a:sym typeface="Book Antiqua"/>
            </a:endParaRPr>
          </a:p>
        </p:txBody>
      </p:sp>
      <p:sp>
        <p:nvSpPr>
          <p:cNvPr id="681" name="Shape 681"/>
          <p:cNvSpPr/>
          <p:nvPr/>
        </p:nvSpPr>
        <p:spPr>
          <a:xfrm>
            <a:off x="1057538" y="3522037"/>
            <a:ext cx="7014845" cy="2623820"/>
          </a:xfrm>
          <a:custGeom>
            <a:pathLst>
              <a:path extrusionOk="0" h="120000" w="120000">
                <a:moveTo>
                  <a:pt x="0" y="119992"/>
                </a:moveTo>
                <a:lnTo>
                  <a:pt x="119998" y="119992"/>
                </a:lnTo>
                <a:lnTo>
                  <a:pt x="119998" y="0"/>
                </a:lnTo>
                <a:lnTo>
                  <a:pt x="0" y="0"/>
                </a:lnTo>
                <a:lnTo>
                  <a:pt x="0" y="11999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Shape 682"/>
          <p:cNvSpPr/>
          <p:nvPr/>
        </p:nvSpPr>
        <p:spPr>
          <a:xfrm>
            <a:off x="1057538" y="3522037"/>
            <a:ext cx="7014845" cy="2623820"/>
          </a:xfrm>
          <a:custGeom>
            <a:pathLst>
              <a:path extrusionOk="0" h="120000" w="120000">
                <a:moveTo>
                  <a:pt x="0" y="119992"/>
                </a:moveTo>
                <a:lnTo>
                  <a:pt x="119998" y="119992"/>
                </a:lnTo>
                <a:lnTo>
                  <a:pt x="119998" y="0"/>
                </a:lnTo>
                <a:lnTo>
                  <a:pt x="0" y="0"/>
                </a:lnTo>
                <a:lnTo>
                  <a:pt x="0" y="119992"/>
                </a:lnTo>
                <a:close/>
              </a:path>
            </a:pathLst>
          </a:custGeom>
          <a:noFill/>
          <a:ln cap="flat" cmpd="sng" w="17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Shape 683"/>
          <p:cNvSpPr/>
          <p:nvPr/>
        </p:nvSpPr>
        <p:spPr>
          <a:xfrm>
            <a:off x="1319044" y="4982358"/>
            <a:ext cx="6505575" cy="0"/>
          </a:xfrm>
          <a:custGeom>
            <a:pathLst>
              <a:path extrusionOk="0" h="120000" w="120000">
                <a:moveTo>
                  <a:pt x="0" y="0"/>
                </a:moveTo>
                <a:lnTo>
                  <a:pt x="119992" y="0"/>
                </a:lnTo>
              </a:path>
            </a:pathLst>
          </a:custGeom>
          <a:noFill/>
          <a:ln cap="flat" cmpd="sng" w="1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Shape 684"/>
          <p:cNvSpPr/>
          <p:nvPr/>
        </p:nvSpPr>
        <p:spPr>
          <a:xfrm>
            <a:off x="1319044"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Shape 685"/>
          <p:cNvSpPr/>
          <p:nvPr/>
        </p:nvSpPr>
        <p:spPr>
          <a:xfrm>
            <a:off x="1533692"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Shape 686"/>
          <p:cNvSpPr/>
          <p:nvPr/>
        </p:nvSpPr>
        <p:spPr>
          <a:xfrm>
            <a:off x="1748341"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Shape 687"/>
          <p:cNvSpPr/>
          <p:nvPr/>
        </p:nvSpPr>
        <p:spPr>
          <a:xfrm>
            <a:off x="1976378"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Shape 688"/>
          <p:cNvSpPr/>
          <p:nvPr/>
        </p:nvSpPr>
        <p:spPr>
          <a:xfrm>
            <a:off x="2191027"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Shape 689"/>
          <p:cNvSpPr/>
          <p:nvPr/>
        </p:nvSpPr>
        <p:spPr>
          <a:xfrm>
            <a:off x="2405676"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Shape 690"/>
          <p:cNvSpPr/>
          <p:nvPr/>
        </p:nvSpPr>
        <p:spPr>
          <a:xfrm>
            <a:off x="2620324"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Shape 691"/>
          <p:cNvSpPr/>
          <p:nvPr/>
        </p:nvSpPr>
        <p:spPr>
          <a:xfrm>
            <a:off x="2835062"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Shape 692"/>
          <p:cNvSpPr/>
          <p:nvPr/>
        </p:nvSpPr>
        <p:spPr>
          <a:xfrm>
            <a:off x="3063010"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Shape 693"/>
          <p:cNvSpPr/>
          <p:nvPr/>
        </p:nvSpPr>
        <p:spPr>
          <a:xfrm>
            <a:off x="3277213"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Shape 694"/>
          <p:cNvSpPr/>
          <p:nvPr/>
        </p:nvSpPr>
        <p:spPr>
          <a:xfrm>
            <a:off x="3491951"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Shape 695"/>
          <p:cNvSpPr/>
          <p:nvPr/>
        </p:nvSpPr>
        <p:spPr>
          <a:xfrm>
            <a:off x="3706510"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Shape 696"/>
          <p:cNvSpPr/>
          <p:nvPr/>
        </p:nvSpPr>
        <p:spPr>
          <a:xfrm>
            <a:off x="3921249"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Shape 697"/>
          <p:cNvSpPr/>
          <p:nvPr/>
        </p:nvSpPr>
        <p:spPr>
          <a:xfrm>
            <a:off x="4149196"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Shape 698"/>
          <p:cNvSpPr/>
          <p:nvPr/>
        </p:nvSpPr>
        <p:spPr>
          <a:xfrm>
            <a:off x="4363934"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Shape 699"/>
          <p:cNvSpPr/>
          <p:nvPr/>
        </p:nvSpPr>
        <p:spPr>
          <a:xfrm>
            <a:off x="4578493"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Shape 700"/>
          <p:cNvSpPr/>
          <p:nvPr/>
        </p:nvSpPr>
        <p:spPr>
          <a:xfrm>
            <a:off x="4793232"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Shape 701"/>
          <p:cNvSpPr/>
          <p:nvPr/>
        </p:nvSpPr>
        <p:spPr>
          <a:xfrm>
            <a:off x="5007791"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Shape 702"/>
          <p:cNvSpPr/>
          <p:nvPr/>
        </p:nvSpPr>
        <p:spPr>
          <a:xfrm>
            <a:off x="5235381"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Shape 703"/>
          <p:cNvSpPr/>
          <p:nvPr/>
        </p:nvSpPr>
        <p:spPr>
          <a:xfrm>
            <a:off x="5450120"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Shape 704"/>
          <p:cNvSpPr/>
          <p:nvPr/>
        </p:nvSpPr>
        <p:spPr>
          <a:xfrm>
            <a:off x="5664679"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Shape 705"/>
          <p:cNvSpPr/>
          <p:nvPr/>
        </p:nvSpPr>
        <p:spPr>
          <a:xfrm>
            <a:off x="5879417"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Shape 706"/>
          <p:cNvSpPr/>
          <p:nvPr/>
        </p:nvSpPr>
        <p:spPr>
          <a:xfrm>
            <a:off x="6093977"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Shape 707"/>
          <p:cNvSpPr/>
          <p:nvPr/>
        </p:nvSpPr>
        <p:spPr>
          <a:xfrm>
            <a:off x="6322103"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Shape 708"/>
          <p:cNvSpPr/>
          <p:nvPr/>
        </p:nvSpPr>
        <p:spPr>
          <a:xfrm>
            <a:off x="6536663"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Shape 709"/>
          <p:cNvSpPr/>
          <p:nvPr/>
        </p:nvSpPr>
        <p:spPr>
          <a:xfrm>
            <a:off x="6751401"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Shape 710"/>
          <p:cNvSpPr/>
          <p:nvPr/>
        </p:nvSpPr>
        <p:spPr>
          <a:xfrm>
            <a:off x="6965960"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Shape 711"/>
          <p:cNvSpPr/>
          <p:nvPr/>
        </p:nvSpPr>
        <p:spPr>
          <a:xfrm>
            <a:off x="7180163"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Shape 712"/>
          <p:cNvSpPr/>
          <p:nvPr/>
        </p:nvSpPr>
        <p:spPr>
          <a:xfrm>
            <a:off x="7408110"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Shape 713"/>
          <p:cNvSpPr/>
          <p:nvPr/>
        </p:nvSpPr>
        <p:spPr>
          <a:xfrm>
            <a:off x="7622848" y="5001459"/>
            <a:ext cx="0" cy="37465"/>
          </a:xfrm>
          <a:custGeom>
            <a:pathLst>
              <a:path extrusionOk="0" h="120000" w="120000">
                <a:moveTo>
                  <a:pt x="0" y="118417"/>
                </a:moveTo>
                <a:lnTo>
                  <a:pt x="0" y="0"/>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Shape 714"/>
          <p:cNvSpPr/>
          <p:nvPr/>
        </p:nvSpPr>
        <p:spPr>
          <a:xfrm>
            <a:off x="7837586" y="5001459"/>
            <a:ext cx="0" cy="55880"/>
          </a:xfrm>
          <a:custGeom>
            <a:pathLst>
              <a:path extrusionOk="0" h="120000" w="120000">
                <a:moveTo>
                  <a:pt x="0" y="0"/>
                </a:moveTo>
                <a:lnTo>
                  <a:pt x="0" y="119089"/>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Shape 715"/>
          <p:cNvSpPr/>
          <p:nvPr/>
        </p:nvSpPr>
        <p:spPr>
          <a:xfrm>
            <a:off x="1319044" y="4610192"/>
            <a:ext cx="415925" cy="0"/>
          </a:xfrm>
          <a:custGeom>
            <a:pathLst>
              <a:path extrusionOk="0" h="120000" w="120000">
                <a:moveTo>
                  <a:pt x="0" y="0"/>
                </a:moveTo>
                <a:lnTo>
                  <a:pt x="119995" y="0"/>
                </a:lnTo>
              </a:path>
            </a:pathLst>
          </a:custGeom>
          <a:noFill/>
          <a:ln cap="flat" cmpd="sng" w="1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Shape 716"/>
          <p:cNvSpPr/>
          <p:nvPr/>
        </p:nvSpPr>
        <p:spPr>
          <a:xfrm>
            <a:off x="1748341" y="4443210"/>
            <a:ext cx="0" cy="353060"/>
          </a:xfrm>
          <a:custGeom>
            <a:pathLst>
              <a:path extrusionOk="0" h="120000" w="120000">
                <a:moveTo>
                  <a:pt x="0" y="0"/>
                </a:moveTo>
                <a:lnTo>
                  <a:pt x="0" y="120001"/>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Shape 717"/>
          <p:cNvSpPr/>
          <p:nvPr/>
        </p:nvSpPr>
        <p:spPr>
          <a:xfrm>
            <a:off x="1748341" y="4424109"/>
            <a:ext cx="644525" cy="0"/>
          </a:xfrm>
          <a:custGeom>
            <a:pathLst>
              <a:path extrusionOk="0" h="120000" w="120000">
                <a:moveTo>
                  <a:pt x="0" y="0"/>
                </a:moveTo>
                <a:lnTo>
                  <a:pt x="119892" y="0"/>
                </a:lnTo>
              </a:path>
            </a:pathLst>
          </a:custGeom>
          <a:noFill/>
          <a:ln cap="flat" cmpd="sng" w="1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Shape 718"/>
          <p:cNvSpPr/>
          <p:nvPr/>
        </p:nvSpPr>
        <p:spPr>
          <a:xfrm>
            <a:off x="1976378" y="4424109"/>
            <a:ext cx="0" cy="372745"/>
          </a:xfrm>
          <a:custGeom>
            <a:pathLst>
              <a:path extrusionOk="0" h="120000" w="120000">
                <a:moveTo>
                  <a:pt x="0" y="0"/>
                </a:moveTo>
                <a:lnTo>
                  <a:pt x="0" y="119813"/>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Shape 719"/>
          <p:cNvSpPr/>
          <p:nvPr/>
        </p:nvSpPr>
        <p:spPr>
          <a:xfrm>
            <a:off x="2405676" y="4424109"/>
            <a:ext cx="0" cy="353695"/>
          </a:xfrm>
          <a:custGeom>
            <a:pathLst>
              <a:path extrusionOk="0" h="120000" w="120000">
                <a:moveTo>
                  <a:pt x="0" y="0"/>
                </a:moveTo>
                <a:lnTo>
                  <a:pt x="0" y="119995"/>
                </a:lnTo>
              </a:path>
            </a:pathLst>
          </a:custGeom>
          <a:noFill/>
          <a:ln cap="flat" cmpd="sng" w="1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Shape 720"/>
          <p:cNvSpPr/>
          <p:nvPr/>
        </p:nvSpPr>
        <p:spPr>
          <a:xfrm>
            <a:off x="2405676" y="4610192"/>
            <a:ext cx="871855" cy="0"/>
          </a:xfrm>
          <a:custGeom>
            <a:pathLst>
              <a:path extrusionOk="0" h="120000" w="120000">
                <a:moveTo>
                  <a:pt x="0" y="0"/>
                </a:moveTo>
                <a:lnTo>
                  <a:pt x="119956" y="0"/>
                </a:lnTo>
              </a:path>
            </a:pathLst>
          </a:custGeom>
          <a:noFill/>
          <a:ln cap="flat" cmpd="sng" w="1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Shape 721"/>
          <p:cNvSpPr/>
          <p:nvPr/>
        </p:nvSpPr>
        <p:spPr>
          <a:xfrm>
            <a:off x="1761729" y="4796275"/>
            <a:ext cx="644525" cy="0"/>
          </a:xfrm>
          <a:custGeom>
            <a:pathLst>
              <a:path extrusionOk="0" h="120000" w="120000">
                <a:moveTo>
                  <a:pt x="119892" y="0"/>
                </a:moveTo>
                <a:lnTo>
                  <a:pt x="0" y="0"/>
                </a:lnTo>
              </a:path>
            </a:pathLst>
          </a:custGeom>
          <a:noFill/>
          <a:ln cap="flat" cmpd="sng" w="1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Shape 722"/>
          <p:cNvSpPr/>
          <p:nvPr/>
        </p:nvSpPr>
        <p:spPr>
          <a:xfrm>
            <a:off x="7133395" y="4582605"/>
            <a:ext cx="66675" cy="91440"/>
          </a:xfrm>
          <a:custGeom>
            <a:pathLst>
              <a:path extrusionOk="0" h="120000" w="120000">
                <a:moveTo>
                  <a:pt x="0" y="49139"/>
                </a:moveTo>
                <a:lnTo>
                  <a:pt x="2861" y="76062"/>
                </a:lnTo>
                <a:lnTo>
                  <a:pt x="10606" y="96795"/>
                </a:lnTo>
                <a:lnTo>
                  <a:pt x="21962" y="111335"/>
                </a:lnTo>
                <a:lnTo>
                  <a:pt x="35662" y="119686"/>
                </a:lnTo>
                <a:lnTo>
                  <a:pt x="63924" y="118519"/>
                </a:lnTo>
                <a:lnTo>
                  <a:pt x="86049" y="112776"/>
                </a:lnTo>
                <a:lnTo>
                  <a:pt x="102432" y="102523"/>
                </a:lnTo>
                <a:lnTo>
                  <a:pt x="113466" y="87829"/>
                </a:lnTo>
                <a:lnTo>
                  <a:pt x="119546" y="68757"/>
                </a:lnTo>
                <a:lnTo>
                  <a:pt x="117671" y="45538"/>
                </a:lnTo>
                <a:lnTo>
                  <a:pt x="110281" y="26895"/>
                </a:lnTo>
                <a:lnTo>
                  <a:pt x="97414" y="12985"/>
                </a:lnTo>
                <a:lnTo>
                  <a:pt x="79109" y="3968"/>
                </a:lnTo>
                <a:lnTo>
                  <a:pt x="55406" y="0"/>
                </a:lnTo>
                <a:lnTo>
                  <a:pt x="32678" y="4422"/>
                </a:lnTo>
                <a:lnTo>
                  <a:pt x="14693" y="16307"/>
                </a:lnTo>
                <a:lnTo>
                  <a:pt x="3246" y="33136"/>
                </a:lnTo>
                <a:lnTo>
                  <a:pt x="0" y="49139"/>
                </a:lnTo>
                <a:close/>
              </a:path>
            </a:pathLst>
          </a:custGeom>
          <a:noFill/>
          <a:ln cap="flat" cmpd="sng" w="15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Shape 723"/>
          <p:cNvSpPr txBox="1"/>
          <p:nvPr/>
        </p:nvSpPr>
        <p:spPr>
          <a:xfrm>
            <a:off x="3378754" y="5207910"/>
            <a:ext cx="21336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10</a:t>
            </a:r>
            <a:endParaRPr sz="1750">
              <a:solidFill>
                <a:schemeClr val="dk1"/>
              </a:solidFill>
              <a:latin typeface="Arial"/>
              <a:ea typeface="Arial"/>
              <a:cs typeface="Arial"/>
              <a:sym typeface="Arial"/>
            </a:endParaRPr>
          </a:p>
        </p:txBody>
      </p:sp>
      <p:sp>
        <p:nvSpPr>
          <p:cNvPr id="724" name="Shape 724"/>
          <p:cNvSpPr txBox="1"/>
          <p:nvPr/>
        </p:nvSpPr>
        <p:spPr>
          <a:xfrm>
            <a:off x="4076340" y="5207910"/>
            <a:ext cx="984885" cy="269304"/>
          </a:xfrm>
          <a:prstGeom prst="rect">
            <a:avLst/>
          </a:prstGeom>
          <a:noFill/>
          <a:ln>
            <a:noFill/>
          </a:ln>
        </p:spPr>
        <p:txBody>
          <a:bodyPr anchorCtr="0" anchor="t" bIns="0" lIns="0" spcFirstLastPara="1" rIns="0" wrap="square" tIns="0">
            <a:noAutofit/>
          </a:bodyPr>
          <a:lstStyle/>
          <a:p>
            <a:pPr indent="0" lvl="0" marL="5080" marR="0" rtl="0" algn="ctr">
              <a:lnSpc>
                <a:spcPct val="100000"/>
              </a:lnSpc>
              <a:spcBef>
                <a:spcPts val="0"/>
              </a:spcBef>
              <a:spcAft>
                <a:spcPts val="0"/>
              </a:spcAft>
              <a:buNone/>
            </a:pPr>
            <a:r>
              <a:rPr lang="en-US" sz="1750">
                <a:solidFill>
                  <a:schemeClr val="dk1"/>
                </a:solidFill>
                <a:latin typeface="Arial"/>
                <a:ea typeface="Arial"/>
                <a:cs typeface="Arial"/>
                <a:sym typeface="Arial"/>
              </a:rPr>
              <a:t>15</a:t>
            </a:r>
            <a:endParaRPr sz="1750">
              <a:solidFill>
                <a:schemeClr val="dk1"/>
              </a:solidFill>
              <a:latin typeface="Arial"/>
              <a:ea typeface="Arial"/>
              <a:cs typeface="Arial"/>
              <a:sym typeface="Arial"/>
            </a:endParaRPr>
          </a:p>
        </p:txBody>
      </p:sp>
      <p:sp>
        <p:nvSpPr>
          <p:cNvPr id="725" name="Shape 725"/>
          <p:cNvSpPr txBox="1"/>
          <p:nvPr/>
        </p:nvSpPr>
        <p:spPr>
          <a:xfrm>
            <a:off x="5551661" y="5207910"/>
            <a:ext cx="21336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20</a:t>
            </a:r>
            <a:endParaRPr sz="1750">
              <a:solidFill>
                <a:schemeClr val="dk1"/>
              </a:solidFill>
              <a:latin typeface="Arial"/>
              <a:ea typeface="Arial"/>
              <a:cs typeface="Arial"/>
              <a:sym typeface="Arial"/>
            </a:endParaRPr>
          </a:p>
        </p:txBody>
      </p:sp>
      <p:sp>
        <p:nvSpPr>
          <p:cNvPr id="726" name="Shape 726"/>
          <p:cNvSpPr txBox="1"/>
          <p:nvPr/>
        </p:nvSpPr>
        <p:spPr>
          <a:xfrm>
            <a:off x="6637846" y="5207910"/>
            <a:ext cx="21336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25</a:t>
            </a:r>
            <a:endParaRPr sz="1750">
              <a:solidFill>
                <a:schemeClr val="dk1"/>
              </a:solidFill>
              <a:latin typeface="Arial"/>
              <a:ea typeface="Arial"/>
              <a:cs typeface="Arial"/>
              <a:sym typeface="Arial"/>
            </a:endParaRPr>
          </a:p>
        </p:txBody>
      </p:sp>
      <p:sp>
        <p:nvSpPr>
          <p:cNvPr id="727" name="Shape 727"/>
          <p:cNvSpPr txBox="1"/>
          <p:nvPr/>
        </p:nvSpPr>
        <p:spPr>
          <a:xfrm>
            <a:off x="7724389" y="5207910"/>
            <a:ext cx="21336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30</a:t>
            </a:r>
            <a:endParaRPr sz="1750">
              <a:solidFill>
                <a:schemeClr val="dk1"/>
              </a:solidFill>
              <a:latin typeface="Arial"/>
              <a:ea typeface="Arial"/>
              <a:cs typeface="Arial"/>
              <a:sym typeface="Arial"/>
            </a:endParaRPr>
          </a:p>
        </p:txBody>
      </p:sp>
      <p:sp>
        <p:nvSpPr>
          <p:cNvPr id="728" name="Shape 728"/>
          <p:cNvSpPr/>
          <p:nvPr/>
        </p:nvSpPr>
        <p:spPr>
          <a:xfrm>
            <a:off x="1057538" y="3522037"/>
            <a:ext cx="7014845" cy="2623820"/>
          </a:xfrm>
          <a:custGeom>
            <a:pathLst>
              <a:path extrusionOk="0" h="120000" w="120000">
                <a:moveTo>
                  <a:pt x="0" y="119992"/>
                </a:moveTo>
                <a:lnTo>
                  <a:pt x="119998" y="119992"/>
                </a:lnTo>
                <a:lnTo>
                  <a:pt x="119998" y="0"/>
                </a:lnTo>
                <a:lnTo>
                  <a:pt x="0" y="0"/>
                </a:lnTo>
                <a:lnTo>
                  <a:pt x="0" y="119992"/>
                </a:lnTo>
                <a:close/>
              </a:path>
            </a:pathLst>
          </a:custGeom>
          <a:noFill/>
          <a:ln cap="flat" cmpd="sng" w="17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Shape 729"/>
          <p:cNvSpPr txBox="1"/>
          <p:nvPr/>
        </p:nvSpPr>
        <p:spPr>
          <a:xfrm>
            <a:off x="688340" y="1759870"/>
            <a:ext cx="7333615" cy="1695336"/>
          </a:xfrm>
          <a:prstGeom prst="rect">
            <a:avLst/>
          </a:prstGeom>
          <a:noFill/>
          <a:ln>
            <a:noFill/>
          </a:ln>
        </p:spPr>
        <p:txBody>
          <a:bodyPr anchorCtr="0" anchor="t" bIns="0" lIns="0" spcFirstLastPara="1" rIns="0" wrap="square" tIns="0">
            <a:noAutofit/>
          </a:bodyPr>
          <a:lstStyle/>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boxplot below of the same data shows the</a:t>
            </a:r>
            <a:endParaRPr/>
          </a:p>
          <a:p>
            <a:pPr indent="0" lvl="0" marL="355600" marR="0" rtl="0" algn="l">
              <a:lnSpc>
                <a:spcPct val="100000"/>
              </a:lnSpc>
              <a:spcBef>
                <a:spcPts val="0"/>
              </a:spcBef>
              <a:spcAft>
                <a:spcPts val="0"/>
              </a:spcAft>
              <a:buNone/>
            </a:pPr>
            <a:r>
              <a:rPr lang="en-US" sz="2400">
                <a:solidFill>
                  <a:schemeClr val="dk1"/>
                </a:solidFill>
                <a:latin typeface="Arial"/>
                <a:ea typeface="Arial"/>
                <a:cs typeface="Arial"/>
                <a:sym typeface="Arial"/>
              </a:rPr>
              <a:t>outlier value of 27 plotted separately</a:t>
            </a:r>
            <a:endParaRPr/>
          </a:p>
          <a:p>
            <a:pPr indent="-342900" lvl="0" marL="355600" marR="5080" rtl="0" algn="l">
              <a:lnSpc>
                <a:spcPct val="100000"/>
              </a:lnSpc>
              <a:spcBef>
                <a:spcPts val="1680"/>
              </a:spcBef>
              <a:spcAft>
                <a:spcPts val="0"/>
              </a:spcAft>
              <a:buClr>
                <a:schemeClr val="dk1"/>
              </a:buClr>
              <a:buSzPts val="2400"/>
              <a:buFont typeface="Arial"/>
              <a:buChar char="•"/>
            </a:pPr>
            <a:r>
              <a:rPr lang="en-US" sz="2400">
                <a:solidFill>
                  <a:schemeClr val="dk1"/>
                </a:solidFill>
                <a:latin typeface="Arial"/>
                <a:ea typeface="Arial"/>
                <a:cs typeface="Arial"/>
                <a:sym typeface="Arial"/>
              </a:rPr>
              <a:t>A value is considered an outlier if it is more than 1.5 times the interquartile range below Q</a:t>
            </a:r>
            <a:r>
              <a:rPr baseline="-25000" lang="en-US" sz="2400">
                <a:solidFill>
                  <a:schemeClr val="dk1"/>
                </a:solidFill>
                <a:latin typeface="Arial"/>
                <a:ea typeface="Arial"/>
                <a:cs typeface="Arial"/>
                <a:sym typeface="Arial"/>
              </a:rPr>
              <a:t>1 </a:t>
            </a:r>
            <a:r>
              <a:rPr lang="en-US" sz="2400">
                <a:solidFill>
                  <a:schemeClr val="dk1"/>
                </a:solidFill>
                <a:latin typeface="Arial"/>
                <a:ea typeface="Arial"/>
                <a:cs typeface="Arial"/>
                <a:sym typeface="Arial"/>
              </a:rPr>
              <a:t>or above Q</a:t>
            </a:r>
            <a:r>
              <a:rPr baseline="-25000" lang="en-US" sz="2400">
                <a:solidFill>
                  <a:schemeClr val="dk1"/>
                </a:solidFill>
                <a:latin typeface="Arial"/>
                <a:ea typeface="Arial"/>
                <a:cs typeface="Arial"/>
                <a:sym typeface="Arial"/>
              </a:rPr>
              <a:t>3</a:t>
            </a:r>
            <a:endParaRPr baseline="-25000" sz="2400">
              <a:solidFill>
                <a:schemeClr val="dk1"/>
              </a:solidFill>
              <a:latin typeface="Arial"/>
              <a:ea typeface="Arial"/>
              <a:cs typeface="Arial"/>
              <a:sym typeface="Arial"/>
            </a:endParaRPr>
          </a:p>
        </p:txBody>
      </p:sp>
      <p:sp>
        <p:nvSpPr>
          <p:cNvPr id="730" name="Shape 730"/>
          <p:cNvSpPr txBox="1"/>
          <p:nvPr/>
        </p:nvSpPr>
        <p:spPr>
          <a:xfrm>
            <a:off x="1259487" y="5207910"/>
            <a:ext cx="11557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731" name="Shape 731"/>
          <p:cNvSpPr txBox="1"/>
          <p:nvPr/>
        </p:nvSpPr>
        <p:spPr>
          <a:xfrm>
            <a:off x="2346119" y="5207910"/>
            <a:ext cx="115570" cy="24892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5</a:t>
            </a:r>
            <a:endParaRPr sz="175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0" y="381000"/>
            <a:ext cx="9144000" cy="533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chemeClr val="dk1"/>
                </a:solidFill>
                <a:latin typeface="Book Antiqua"/>
                <a:ea typeface="Book Antiqua"/>
                <a:cs typeface="Book Antiqua"/>
                <a:sym typeface="Book Antiqua"/>
              </a:rPr>
              <a:t>Visualization of Data Dispersion: 3-D Boxplots</a:t>
            </a:r>
            <a:endParaRPr b="1" i="0" sz="2800" u="none" cap="none" strike="noStrike">
              <a:solidFill>
                <a:schemeClr val="dk1"/>
              </a:solidFill>
              <a:latin typeface="Book Antiqua"/>
              <a:ea typeface="Book Antiqua"/>
              <a:cs typeface="Book Antiqua"/>
              <a:sym typeface="Book Antiqua"/>
            </a:endParaRPr>
          </a:p>
        </p:txBody>
      </p:sp>
      <p:pic>
        <p:nvPicPr>
          <p:cNvPr descr="1" id="738" name="Shape 738"/>
          <p:cNvPicPr preferRelativeResize="0"/>
          <p:nvPr/>
        </p:nvPicPr>
        <p:blipFill rotWithShape="1">
          <a:blip r:embed="rId3">
            <a:alphaModFix/>
          </a:blip>
          <a:srcRect b="0" l="0" r="0" t="0"/>
          <a:stretch/>
        </p:blipFill>
        <p:spPr>
          <a:xfrm>
            <a:off x="152400" y="1295400"/>
            <a:ext cx="8991600" cy="5562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0" y="228600"/>
            <a:ext cx="9144000" cy="76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rgbClr val="170981"/>
                </a:solidFill>
                <a:latin typeface="Book Antiqua"/>
                <a:ea typeface="Book Antiqua"/>
                <a:cs typeface="Book Antiqua"/>
                <a:sym typeface="Book Antiqua"/>
              </a:rPr>
              <a:t>Graphic Displays of Basic Statistical Descriptions</a:t>
            </a:r>
            <a:endParaRPr/>
          </a:p>
        </p:txBody>
      </p:sp>
      <p:sp>
        <p:nvSpPr>
          <p:cNvPr id="745" name="Shape 745"/>
          <p:cNvSpPr txBox="1"/>
          <p:nvPr>
            <p:ph idx="1" type="body"/>
          </p:nvPr>
        </p:nvSpPr>
        <p:spPr>
          <a:xfrm>
            <a:off x="534034" y="1690694"/>
            <a:ext cx="8075930" cy="2259329"/>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Boxplot</a:t>
            </a:r>
            <a:r>
              <a:rPr b="0" i="0" lang="en-US" sz="2400" u="none" cap="none" strike="noStrike">
                <a:solidFill>
                  <a:schemeClr val="dk1"/>
                </a:solidFill>
                <a:latin typeface="Book Antiqua"/>
                <a:ea typeface="Book Antiqua"/>
                <a:cs typeface="Book Antiqua"/>
                <a:sym typeface="Book Antiqua"/>
              </a:rPr>
              <a:t>: graphic display of five-number summary</a:t>
            </a:r>
            <a:endParaRPr/>
          </a:p>
          <a:p>
            <a:pPr indent="0" lvl="0" marL="0" marR="0" rtl="0" algn="l">
              <a:lnSpc>
                <a:spcPct val="14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Histogram</a:t>
            </a:r>
            <a:r>
              <a:rPr b="0" i="0" lang="en-US" sz="2400" u="none" cap="none" strike="noStrike">
                <a:solidFill>
                  <a:schemeClr val="dk1"/>
                </a:solidFill>
                <a:latin typeface="Book Antiqua"/>
                <a:ea typeface="Book Antiqua"/>
                <a:cs typeface="Book Antiqua"/>
                <a:sym typeface="Book Antiqua"/>
              </a:rPr>
              <a:t>: x-axis are values, y-axis repres. frequencies </a:t>
            </a:r>
            <a:endParaRPr/>
          </a:p>
          <a:p>
            <a:pPr indent="0" lvl="0" marL="0" marR="0" rtl="0" algn="l">
              <a:lnSpc>
                <a:spcPct val="14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Quantile plot</a:t>
            </a:r>
            <a:r>
              <a:rPr b="0" i="0" lang="en-US" sz="2400" u="none" cap="none" strike="noStrike">
                <a:solidFill>
                  <a:schemeClr val="dk1"/>
                </a:solidFill>
                <a:latin typeface="Book Antiqua"/>
                <a:ea typeface="Book Antiqua"/>
                <a:cs typeface="Book Antiqua"/>
                <a:sym typeface="Book Antiqua"/>
              </a:rPr>
              <a:t>:  each value </a:t>
            </a:r>
            <a:r>
              <a:rPr b="0" i="1" lang="en-US" sz="2400" u="none" cap="none" strike="noStrike">
                <a:solidFill>
                  <a:schemeClr val="dk1"/>
                </a:solidFill>
                <a:latin typeface="Book Antiqua"/>
                <a:ea typeface="Book Antiqua"/>
                <a:cs typeface="Book Antiqua"/>
                <a:sym typeface="Book Antiqua"/>
              </a:rPr>
              <a:t>x</a:t>
            </a:r>
            <a:r>
              <a:rPr b="0" baseline="-25000" i="1" lang="en-US" sz="2400" u="none" cap="none" strike="noStrike">
                <a:solidFill>
                  <a:schemeClr val="dk1"/>
                </a:solidFill>
                <a:latin typeface="Book Antiqua"/>
                <a:ea typeface="Book Antiqua"/>
                <a:cs typeface="Book Antiqua"/>
                <a:sym typeface="Book Antiqua"/>
              </a:rPr>
              <a:t>i</a:t>
            </a:r>
            <a:r>
              <a:rPr b="0" baseline="-25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is paired with </a:t>
            </a:r>
            <a:r>
              <a:rPr b="0" i="1" lang="en-US" sz="2400" u="none" cap="none" strike="noStrike">
                <a:solidFill>
                  <a:schemeClr val="dk1"/>
                </a:solidFill>
                <a:latin typeface="Book Antiqua"/>
                <a:ea typeface="Book Antiqua"/>
                <a:cs typeface="Book Antiqua"/>
                <a:sym typeface="Book Antiqua"/>
              </a:rPr>
              <a:t>f</a:t>
            </a:r>
            <a:r>
              <a:rPr b="0" baseline="-25000" i="1" lang="en-US" sz="2400" u="none" cap="none" strike="noStrike">
                <a:solidFill>
                  <a:schemeClr val="dk1"/>
                </a:solidFill>
                <a:latin typeface="Book Antiqua"/>
                <a:ea typeface="Book Antiqua"/>
                <a:cs typeface="Book Antiqua"/>
                <a:sym typeface="Book Antiqua"/>
              </a:rPr>
              <a:t>i </a:t>
            </a:r>
            <a:r>
              <a:rPr b="0" i="0" lang="en-US" sz="2400" u="none" cap="none" strike="noStrike">
                <a:solidFill>
                  <a:schemeClr val="dk1"/>
                </a:solidFill>
                <a:latin typeface="Book Antiqua"/>
                <a:ea typeface="Book Antiqua"/>
                <a:cs typeface="Book Antiqua"/>
                <a:sym typeface="Book Antiqua"/>
              </a:rPr>
              <a:t> indicating that approximately 100 </a:t>
            </a:r>
            <a:r>
              <a:rPr b="0" i="1" lang="en-US" sz="2400" u="none" cap="none" strike="noStrike">
                <a:solidFill>
                  <a:schemeClr val="dk1"/>
                </a:solidFill>
                <a:latin typeface="Book Antiqua"/>
                <a:ea typeface="Book Antiqua"/>
                <a:cs typeface="Book Antiqua"/>
                <a:sym typeface="Book Antiqua"/>
              </a:rPr>
              <a:t>f</a:t>
            </a:r>
            <a:r>
              <a:rPr b="0" baseline="-25000" i="1" lang="en-US" sz="2400" u="none" cap="none" strike="noStrike">
                <a:solidFill>
                  <a:schemeClr val="dk1"/>
                </a:solidFill>
                <a:latin typeface="Book Antiqua"/>
                <a:ea typeface="Book Antiqua"/>
                <a:cs typeface="Book Antiqua"/>
                <a:sym typeface="Book Antiqua"/>
              </a:rPr>
              <a:t>i </a:t>
            </a:r>
            <a:r>
              <a:rPr b="0" i="0" lang="en-US" sz="2400" u="none" cap="none" strike="noStrike">
                <a:solidFill>
                  <a:schemeClr val="dk1"/>
                </a:solidFill>
                <a:latin typeface="Book Antiqua"/>
                <a:ea typeface="Book Antiqua"/>
                <a:cs typeface="Book Antiqua"/>
                <a:sym typeface="Book Antiqua"/>
              </a:rPr>
              <a:t>% of data  are ≤ </a:t>
            </a:r>
            <a:r>
              <a:rPr b="0" i="1" lang="en-US" sz="2400" u="none" cap="none" strike="noStrike">
                <a:solidFill>
                  <a:schemeClr val="dk1"/>
                </a:solidFill>
                <a:latin typeface="Book Antiqua"/>
                <a:ea typeface="Book Antiqua"/>
                <a:cs typeface="Book Antiqua"/>
                <a:sym typeface="Book Antiqua"/>
              </a:rPr>
              <a:t>x</a:t>
            </a:r>
            <a:r>
              <a:rPr b="0" baseline="-25000" i="1" lang="en-US" sz="2400" u="none" cap="none" strike="noStrike">
                <a:solidFill>
                  <a:schemeClr val="dk1"/>
                </a:solidFill>
                <a:latin typeface="Book Antiqua"/>
                <a:ea typeface="Book Antiqua"/>
                <a:cs typeface="Book Antiqua"/>
                <a:sym typeface="Book Antiqua"/>
              </a:rPr>
              <a:t>i</a:t>
            </a:r>
            <a:r>
              <a:rPr b="0" baseline="-25000" i="0" lang="en-US" sz="2400" u="none" cap="none" strike="noStrike">
                <a:solidFill>
                  <a:schemeClr val="dk1"/>
                </a:solidFill>
                <a:latin typeface="Book Antiqua"/>
                <a:ea typeface="Book Antiqua"/>
                <a:cs typeface="Book Antiqua"/>
                <a:sym typeface="Book Antiqua"/>
              </a:rPr>
              <a:t>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14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Quantile-quantile (q-q) plot</a:t>
            </a:r>
            <a:r>
              <a:rPr b="0" i="0" lang="en-US" sz="2400" u="none" cap="none" strike="noStrike">
                <a:solidFill>
                  <a:schemeClr val="dk1"/>
                </a:solidFill>
                <a:latin typeface="Book Antiqua"/>
                <a:ea typeface="Book Antiqua"/>
                <a:cs typeface="Book Antiqua"/>
                <a:sym typeface="Book Antiqua"/>
              </a:rPr>
              <a:t>: graphs the quantiles of one univariant distribution against the corresponding quantiles of another</a:t>
            </a:r>
            <a:endParaRPr/>
          </a:p>
          <a:p>
            <a:pPr indent="0" lvl="0" marL="0" marR="0" rtl="0" algn="l">
              <a:lnSpc>
                <a:spcPct val="14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Scatter plot</a:t>
            </a:r>
            <a:r>
              <a:rPr b="0" i="0" lang="en-US" sz="2400" u="none" cap="none" strike="noStrike">
                <a:solidFill>
                  <a:schemeClr val="dk1"/>
                </a:solidFill>
                <a:latin typeface="Book Antiqua"/>
                <a:ea typeface="Book Antiqua"/>
                <a:cs typeface="Book Antiqua"/>
                <a:sym typeface="Book Antiqua"/>
              </a:rPr>
              <a:t>: each pair of values is a pair of coordinates and plotted as points in the plane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Shape 751"/>
          <p:cNvSpPr txBox="1"/>
          <p:nvPr>
            <p:ph type="title"/>
          </p:nvPr>
        </p:nvSpPr>
        <p:spPr>
          <a:xfrm>
            <a:off x="152400" y="152400"/>
            <a:ext cx="8839200" cy="76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chemeClr val="dk1"/>
                </a:solidFill>
                <a:latin typeface="Book Antiqua"/>
                <a:ea typeface="Book Antiqua"/>
                <a:cs typeface="Book Antiqua"/>
                <a:sym typeface="Book Antiqua"/>
              </a:rPr>
              <a:t>Histograms Often Tell More than Boxplots</a:t>
            </a:r>
            <a:endParaRPr/>
          </a:p>
        </p:txBody>
      </p:sp>
      <p:pic>
        <p:nvPicPr>
          <p:cNvPr id="752" name="Shape 752"/>
          <p:cNvPicPr preferRelativeResize="0"/>
          <p:nvPr/>
        </p:nvPicPr>
        <p:blipFill rotWithShape="1">
          <a:blip r:embed="rId3">
            <a:alphaModFix/>
          </a:blip>
          <a:srcRect b="0" l="0" r="0" t="0"/>
          <a:stretch/>
        </p:blipFill>
        <p:spPr>
          <a:xfrm>
            <a:off x="457200" y="1295400"/>
            <a:ext cx="3962400" cy="2417763"/>
          </a:xfrm>
          <a:prstGeom prst="rect">
            <a:avLst/>
          </a:prstGeom>
          <a:noFill/>
          <a:ln>
            <a:noFill/>
          </a:ln>
        </p:spPr>
      </p:pic>
      <p:pic>
        <p:nvPicPr>
          <p:cNvPr id="753" name="Shape 753"/>
          <p:cNvPicPr preferRelativeResize="0"/>
          <p:nvPr/>
        </p:nvPicPr>
        <p:blipFill rotWithShape="1">
          <a:blip r:embed="rId4">
            <a:alphaModFix/>
          </a:blip>
          <a:srcRect b="0" l="0" r="0" t="0"/>
          <a:stretch/>
        </p:blipFill>
        <p:spPr>
          <a:xfrm>
            <a:off x="457200" y="4043363"/>
            <a:ext cx="3886200" cy="2433637"/>
          </a:xfrm>
          <a:prstGeom prst="rect">
            <a:avLst/>
          </a:prstGeom>
          <a:noFill/>
          <a:ln>
            <a:noFill/>
          </a:ln>
        </p:spPr>
      </p:pic>
      <p:sp>
        <p:nvSpPr>
          <p:cNvPr id="754" name="Shape 754"/>
          <p:cNvSpPr/>
          <p:nvPr/>
        </p:nvSpPr>
        <p:spPr>
          <a:xfrm>
            <a:off x="4876800" y="1522413"/>
            <a:ext cx="3657600" cy="4725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440"/>
              <a:buFont typeface="Noto Sans Symbols"/>
              <a:buChar char="■"/>
            </a:pPr>
            <a:r>
              <a:rPr lang="en-US" sz="2400">
                <a:solidFill>
                  <a:schemeClr val="dk1"/>
                </a:solidFill>
                <a:latin typeface="Calibri"/>
                <a:ea typeface="Calibri"/>
                <a:cs typeface="Calibri"/>
                <a:sym typeface="Calibri"/>
              </a:rPr>
              <a:t>The two histograms shown in the left may have the same boxplot representation</a:t>
            </a:r>
            <a:endParaRPr/>
          </a:p>
          <a:p>
            <a:pPr indent="-285750" lvl="1" marL="742950" marR="0" rtl="0" algn="l">
              <a:lnSpc>
                <a:spcPct val="11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Calibri"/>
                <a:ea typeface="Calibri"/>
                <a:cs typeface="Calibri"/>
                <a:sym typeface="Calibri"/>
              </a:rPr>
              <a:t>The same values for: min, Q1, median, Q3, max</a:t>
            </a:r>
            <a:endParaRPr/>
          </a:p>
          <a:p>
            <a:pPr indent="-342900" lvl="0" marL="342900" marR="0" rtl="0" algn="l">
              <a:lnSpc>
                <a:spcPct val="110000"/>
              </a:lnSpc>
              <a:spcBef>
                <a:spcPts val="480"/>
              </a:spcBef>
              <a:spcAft>
                <a:spcPts val="0"/>
              </a:spcAft>
              <a:buClr>
                <a:schemeClr val="folHlink"/>
              </a:buClr>
              <a:buSzPts val="1440"/>
              <a:buFont typeface="Noto Sans Symbols"/>
              <a:buChar char="■"/>
            </a:pPr>
            <a:r>
              <a:rPr lang="en-US" sz="2400">
                <a:solidFill>
                  <a:schemeClr val="dk1"/>
                </a:solidFill>
                <a:latin typeface="Calibri"/>
                <a:ea typeface="Calibri"/>
                <a:cs typeface="Calibri"/>
                <a:sym typeface="Calibri"/>
              </a:rPr>
              <a:t>But they have rather different data distributions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Shape 760"/>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Quantile Plot</a:t>
            </a:r>
            <a:endParaRPr/>
          </a:p>
        </p:txBody>
      </p:sp>
      <p:sp>
        <p:nvSpPr>
          <p:cNvPr id="761" name="Shape 761"/>
          <p:cNvSpPr txBox="1"/>
          <p:nvPr>
            <p:ph idx="1" type="body"/>
          </p:nvPr>
        </p:nvSpPr>
        <p:spPr>
          <a:xfrm>
            <a:off x="304800" y="1331913"/>
            <a:ext cx="8382000" cy="247808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Displays all of the data (allowing the user to assess both the overall behavior and unusual occurrences)</a:t>
            </a:r>
            <a:endParaRPr/>
          </a:p>
          <a:p>
            <a:pPr indent="0" lvl="0" marL="0" marR="0" rtl="0" algn="l">
              <a:lnSpc>
                <a:spcPct val="90000"/>
              </a:lnSpc>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Plots </a:t>
            </a:r>
            <a:r>
              <a:rPr b="1" i="0" lang="en-US" sz="2400" u="none" cap="none" strike="noStrike">
                <a:solidFill>
                  <a:schemeClr val="dk1"/>
                </a:solidFill>
                <a:latin typeface="Book Antiqua"/>
                <a:ea typeface="Book Antiqua"/>
                <a:cs typeface="Book Antiqua"/>
                <a:sym typeface="Book Antiqua"/>
              </a:rPr>
              <a:t>quantile</a:t>
            </a:r>
            <a:r>
              <a:rPr b="0" i="0" lang="en-US" sz="2400" u="none" cap="none" strike="noStrike">
                <a:solidFill>
                  <a:schemeClr val="dk1"/>
                </a:solidFill>
                <a:latin typeface="Book Antiqua"/>
                <a:ea typeface="Book Antiqua"/>
                <a:cs typeface="Book Antiqua"/>
                <a:sym typeface="Book Antiqua"/>
              </a:rPr>
              <a:t> information</a:t>
            </a:r>
            <a:endParaRPr/>
          </a:p>
          <a:p>
            <a:pPr indent="0" lvl="1" marL="457200" marR="0" rtl="0" algn="l">
              <a:lnSpc>
                <a:spcPct val="90000"/>
              </a:lnSpc>
              <a:spcBef>
                <a:spcPts val="0"/>
              </a:spcBef>
              <a:spcAft>
                <a:spcPts val="0"/>
              </a:spcAft>
              <a:buNone/>
            </a:pPr>
            <a:r>
              <a:rPr b="0" i="0" lang="en-US" sz="2400" u="none" cap="none" strike="noStrike">
                <a:latin typeface="Calibri"/>
                <a:ea typeface="Calibri"/>
                <a:cs typeface="Calibri"/>
                <a:sym typeface="Calibri"/>
              </a:rPr>
              <a:t>For a data </a:t>
            </a:r>
            <a:r>
              <a:rPr b="0" i="1" lang="en-US" sz="2400" u="none" cap="none" strike="noStrike">
                <a:latin typeface="Calibri"/>
                <a:ea typeface="Calibri"/>
                <a:cs typeface="Calibri"/>
                <a:sym typeface="Calibri"/>
              </a:rPr>
              <a:t>x</a:t>
            </a:r>
            <a:r>
              <a:rPr b="0" baseline="-25000" i="1" lang="en-US" sz="2400" u="none" cap="none" strike="noStrike">
                <a:latin typeface="Calibri"/>
                <a:ea typeface="Calibri"/>
                <a:cs typeface="Calibri"/>
                <a:sym typeface="Calibri"/>
              </a:rPr>
              <a:t>i</a:t>
            </a:r>
            <a:r>
              <a:rPr b="0" i="1" lang="en-US" sz="2400" u="none" cap="none" strike="noStrike">
                <a:latin typeface="Calibri"/>
                <a:ea typeface="Calibri"/>
                <a:cs typeface="Calibri"/>
                <a:sym typeface="Calibri"/>
              </a:rPr>
              <a:t> </a:t>
            </a:r>
            <a:r>
              <a:rPr b="0" i="0" lang="en-US" sz="2400" u="none" cap="none" strike="noStrike">
                <a:latin typeface="Calibri"/>
                <a:ea typeface="Calibri"/>
                <a:cs typeface="Calibri"/>
                <a:sym typeface="Calibri"/>
              </a:rPr>
              <a:t>data sorted in increasing order, </a:t>
            </a:r>
            <a:r>
              <a:rPr b="0" i="1" lang="en-US" sz="2400" u="none" cap="none" strike="noStrike">
                <a:latin typeface="Calibri"/>
                <a:ea typeface="Calibri"/>
                <a:cs typeface="Calibri"/>
                <a:sym typeface="Calibri"/>
              </a:rPr>
              <a:t>f</a:t>
            </a:r>
            <a:r>
              <a:rPr b="0" baseline="-25000" i="1" lang="en-US" sz="2400" u="none" cap="none" strike="noStrike">
                <a:latin typeface="Calibri"/>
                <a:ea typeface="Calibri"/>
                <a:cs typeface="Calibri"/>
                <a:sym typeface="Calibri"/>
              </a:rPr>
              <a:t>i</a:t>
            </a:r>
            <a:r>
              <a:rPr b="0" i="1" lang="en-US" sz="2400" u="none" cap="none" strike="noStrike">
                <a:latin typeface="Calibri"/>
                <a:ea typeface="Calibri"/>
                <a:cs typeface="Calibri"/>
                <a:sym typeface="Calibri"/>
              </a:rPr>
              <a:t> </a:t>
            </a:r>
            <a:r>
              <a:rPr b="0" i="0" lang="en-US" sz="2400" u="none" cap="none" strike="noStrike">
                <a:latin typeface="Calibri"/>
                <a:ea typeface="Calibri"/>
                <a:cs typeface="Calibri"/>
                <a:sym typeface="Calibri"/>
              </a:rPr>
              <a:t>indicates that approximately 100 </a:t>
            </a:r>
            <a:r>
              <a:rPr b="0" i="1" lang="en-US" sz="2400" u="none" cap="none" strike="noStrike">
                <a:latin typeface="Calibri"/>
                <a:ea typeface="Calibri"/>
                <a:cs typeface="Calibri"/>
                <a:sym typeface="Calibri"/>
              </a:rPr>
              <a:t>f</a:t>
            </a:r>
            <a:r>
              <a:rPr b="0" baseline="-25000" i="1" lang="en-US" sz="2400" u="none" cap="none" strike="noStrike">
                <a:latin typeface="Calibri"/>
                <a:ea typeface="Calibri"/>
                <a:cs typeface="Calibri"/>
                <a:sym typeface="Calibri"/>
              </a:rPr>
              <a:t>i</a:t>
            </a:r>
            <a:r>
              <a:rPr b="0" i="0" lang="en-US" sz="2400" u="none" cap="none" strike="noStrike">
                <a:latin typeface="Calibri"/>
                <a:ea typeface="Calibri"/>
                <a:cs typeface="Calibri"/>
                <a:sym typeface="Calibri"/>
              </a:rPr>
              <a:t>% of the data are below or equal to the value </a:t>
            </a:r>
            <a:r>
              <a:rPr b="0" i="1" lang="en-US" sz="2400" u="none" cap="none" strike="noStrike">
                <a:latin typeface="Calibri"/>
                <a:ea typeface="Calibri"/>
                <a:cs typeface="Calibri"/>
                <a:sym typeface="Calibri"/>
              </a:rPr>
              <a:t>x</a:t>
            </a:r>
            <a:r>
              <a:rPr b="0" baseline="-25000" i="1" lang="en-US" sz="2400" u="none" cap="none" strike="noStrike">
                <a:latin typeface="Calibri"/>
                <a:ea typeface="Calibri"/>
                <a:cs typeface="Calibri"/>
                <a:sym typeface="Calibri"/>
              </a:rPr>
              <a:t>i</a:t>
            </a:r>
            <a:endParaRPr/>
          </a:p>
        </p:txBody>
      </p:sp>
      <p:pic>
        <p:nvPicPr>
          <p:cNvPr id="762" name="Shape 762"/>
          <p:cNvPicPr preferRelativeResize="0"/>
          <p:nvPr/>
        </p:nvPicPr>
        <p:blipFill rotWithShape="1">
          <a:blip r:embed="rId3">
            <a:alphaModFix/>
          </a:blip>
          <a:srcRect b="0" l="0" r="0" t="0"/>
          <a:stretch/>
        </p:blipFill>
        <p:spPr>
          <a:xfrm>
            <a:off x="2057400" y="3124200"/>
            <a:ext cx="6400800" cy="32559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pic>
        <p:nvPicPr>
          <p:cNvPr id="768" name="Shape 768"/>
          <p:cNvPicPr preferRelativeResize="0"/>
          <p:nvPr/>
        </p:nvPicPr>
        <p:blipFill rotWithShape="1">
          <a:blip r:embed="rId3">
            <a:alphaModFix/>
          </a:blip>
          <a:srcRect b="0" l="0" r="0" t="0"/>
          <a:stretch/>
        </p:blipFill>
        <p:spPr>
          <a:xfrm>
            <a:off x="2743200" y="3276600"/>
            <a:ext cx="4724399" cy="2711740"/>
          </a:xfrm>
          <a:prstGeom prst="rect">
            <a:avLst/>
          </a:prstGeom>
          <a:noFill/>
          <a:ln>
            <a:noFill/>
          </a:ln>
        </p:spPr>
      </p:pic>
      <p:sp>
        <p:nvSpPr>
          <p:cNvPr id="769" name="Shape 769"/>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Quantile-Quantile (Q-Q) Plot</a:t>
            </a:r>
            <a:endParaRPr/>
          </a:p>
        </p:txBody>
      </p:sp>
      <p:sp>
        <p:nvSpPr>
          <p:cNvPr id="770" name="Shape 770"/>
          <p:cNvSpPr txBox="1"/>
          <p:nvPr>
            <p:ph idx="1" type="body"/>
          </p:nvPr>
        </p:nvSpPr>
        <p:spPr>
          <a:xfrm>
            <a:off x="304800" y="1219200"/>
            <a:ext cx="8382000" cy="144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200" u="none" cap="none" strike="noStrike">
                <a:solidFill>
                  <a:schemeClr val="dk1"/>
                </a:solidFill>
                <a:latin typeface="Book Antiqua"/>
                <a:ea typeface="Book Antiqua"/>
                <a:cs typeface="Book Antiqua"/>
                <a:sym typeface="Book Antiqua"/>
              </a:rPr>
              <a:t>Graphs the quantiles of one univariate distribution against the corresponding quantiles of another</a:t>
            </a:r>
            <a:endParaRPr/>
          </a:p>
          <a:p>
            <a:pPr indent="0" lvl="0" marL="0" marR="0" rtl="0" algn="l">
              <a:spcBef>
                <a:spcPts val="0"/>
              </a:spcBef>
              <a:spcAft>
                <a:spcPts val="0"/>
              </a:spcAft>
              <a:buNone/>
            </a:pPr>
            <a:r>
              <a:rPr b="0" i="0" lang="en-US" sz="2200" u="none" cap="none" strike="noStrike">
                <a:solidFill>
                  <a:schemeClr val="dk1"/>
                </a:solidFill>
                <a:latin typeface="Book Antiqua"/>
                <a:ea typeface="Book Antiqua"/>
                <a:cs typeface="Book Antiqua"/>
                <a:sym typeface="Book Antiqua"/>
              </a:rPr>
              <a:t>View: Is there is a shift in going from one distribution to another?</a:t>
            </a:r>
            <a:endParaRPr/>
          </a:p>
          <a:p>
            <a:pPr indent="0" lvl="0" marL="0" marR="0" rtl="0" algn="l">
              <a:spcBef>
                <a:spcPts val="0"/>
              </a:spcBef>
              <a:spcAft>
                <a:spcPts val="0"/>
              </a:spcAft>
              <a:buNone/>
            </a:pPr>
            <a:r>
              <a:rPr b="0" i="0" lang="en-US" sz="2200" u="none" cap="none" strike="noStrike">
                <a:solidFill>
                  <a:schemeClr val="dk1"/>
                </a:solidFill>
                <a:latin typeface="Book Antiqua"/>
                <a:ea typeface="Book Antiqua"/>
                <a:cs typeface="Book Antiqua"/>
                <a:sym typeface="Book Antiqua"/>
              </a:rPr>
              <a:t>Example shows unit price of items sold at Branch 1 vs. Branch 2 for each quantile.  Unit prices of items sold at Branch 1 tend to be lower than those at Branch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508757" y="93288"/>
            <a:ext cx="4126484" cy="807719"/>
          </a:xfrm>
          <a:prstGeom prst="rect">
            <a:avLst/>
          </a:prstGeom>
          <a:noFill/>
          <a:ln>
            <a:noFill/>
          </a:ln>
        </p:spPr>
        <p:txBody>
          <a:bodyPr anchorCtr="0" anchor="t" bIns="0" lIns="0" spcFirstLastPara="1" rIns="0" wrap="square" tIns="274550">
            <a:noAutofit/>
          </a:bodyPr>
          <a:lstStyle/>
          <a:p>
            <a:pPr indent="0" lvl="0" marL="977900"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Information is Key</a:t>
            </a:r>
            <a:endParaRPr/>
          </a:p>
        </p:txBody>
      </p:sp>
      <p:sp>
        <p:nvSpPr>
          <p:cNvPr id="80" name="Shape 80"/>
          <p:cNvSpPr txBox="1"/>
          <p:nvPr/>
        </p:nvSpPr>
        <p:spPr>
          <a:xfrm>
            <a:off x="1031544" y="1799316"/>
            <a:ext cx="7574280" cy="1647825"/>
          </a:xfrm>
          <a:prstGeom prst="rect">
            <a:avLst/>
          </a:prstGeom>
          <a:noFill/>
          <a:ln>
            <a:noFill/>
          </a:ln>
        </p:spPr>
        <p:txBody>
          <a:bodyPr anchorCtr="0" anchor="t" bIns="0" lIns="0" spcFirstLastPara="1" rIns="0" wrap="square" tIns="0">
            <a:noAutofit/>
          </a:bodyPr>
          <a:lstStyle/>
          <a:p>
            <a:pPr indent="0" lvl="0" marL="12700" marR="5080" rtl="0" algn="just">
              <a:lnSpc>
                <a:spcPct val="90000"/>
              </a:lnSpc>
              <a:spcBef>
                <a:spcPts val="0"/>
              </a:spcBef>
              <a:spcAft>
                <a:spcPts val="0"/>
              </a:spcAft>
              <a:buNone/>
            </a:pPr>
            <a:r>
              <a:rPr lang="en-US" sz="2400">
                <a:solidFill>
                  <a:schemeClr val="dk1"/>
                </a:solidFill>
                <a:latin typeface="Book Antiqua"/>
                <a:ea typeface="Book Antiqua"/>
                <a:cs typeface="Book Antiqua"/>
                <a:sym typeface="Book Antiqua"/>
              </a:rPr>
              <a:t>Large  and  massive  raw  data  tend  to  bewilder  you  so much   that   the   overall   patterns   are   obscured.   You cannot see the wood for the trees. This implies that the raw   data   must   be   processed   to   give      you   useful information.</a:t>
            </a:r>
            <a:endParaRPr sz="2400">
              <a:solidFill>
                <a:schemeClr val="dk1"/>
              </a:solidFill>
              <a:latin typeface="Book Antiqua"/>
              <a:ea typeface="Book Antiqua"/>
              <a:cs typeface="Book Antiqua"/>
              <a:sym typeface="Book Antiqua"/>
            </a:endParaRPr>
          </a:p>
        </p:txBody>
      </p:sp>
      <p:sp>
        <p:nvSpPr>
          <p:cNvPr id="81" name="Shape 81"/>
          <p:cNvSpPr txBox="1"/>
          <p:nvPr/>
        </p:nvSpPr>
        <p:spPr>
          <a:xfrm>
            <a:off x="1219200" y="4114800"/>
            <a:ext cx="1905000" cy="914400"/>
          </a:xfrm>
          <a:prstGeom prst="rect">
            <a:avLst/>
          </a:pr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291465"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Raw Data</a:t>
            </a:r>
            <a:endParaRPr sz="2400">
              <a:solidFill>
                <a:schemeClr val="dk1"/>
              </a:solidFill>
              <a:latin typeface="Times New Roman"/>
              <a:ea typeface="Times New Roman"/>
              <a:cs typeface="Times New Roman"/>
              <a:sym typeface="Times New Roman"/>
            </a:endParaRPr>
          </a:p>
        </p:txBody>
      </p:sp>
      <p:sp>
        <p:nvSpPr>
          <p:cNvPr id="82" name="Shape 82"/>
          <p:cNvSpPr txBox="1"/>
          <p:nvPr/>
        </p:nvSpPr>
        <p:spPr>
          <a:xfrm>
            <a:off x="4572000" y="4114800"/>
            <a:ext cx="1905000" cy="914400"/>
          </a:xfrm>
          <a:prstGeom prst="rect">
            <a:avLst/>
          </a:pr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14224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Information</a:t>
            </a:r>
            <a:endParaRPr sz="2400">
              <a:solidFill>
                <a:schemeClr val="dk1"/>
              </a:solidFill>
              <a:latin typeface="Times New Roman"/>
              <a:ea typeface="Times New Roman"/>
              <a:cs typeface="Times New Roman"/>
              <a:sym typeface="Times New Roman"/>
            </a:endParaRPr>
          </a:p>
        </p:txBody>
      </p:sp>
      <p:sp>
        <p:nvSpPr>
          <p:cNvPr id="83" name="Shape 83"/>
          <p:cNvSpPr/>
          <p:nvPr/>
        </p:nvSpPr>
        <p:spPr>
          <a:xfrm>
            <a:off x="3179826" y="4502150"/>
            <a:ext cx="1281430" cy="182880"/>
          </a:xfrm>
          <a:custGeom>
            <a:pathLst>
              <a:path extrusionOk="0" h="120000" w="120000">
                <a:moveTo>
                  <a:pt x="0" y="29916"/>
                </a:moveTo>
                <a:lnTo>
                  <a:pt x="89970" y="29916"/>
                </a:lnTo>
                <a:lnTo>
                  <a:pt x="89970" y="0"/>
                </a:lnTo>
                <a:lnTo>
                  <a:pt x="119964" y="59916"/>
                </a:lnTo>
                <a:lnTo>
                  <a:pt x="89970" y="119833"/>
                </a:lnTo>
                <a:lnTo>
                  <a:pt x="89970" y="89833"/>
                </a:lnTo>
                <a:lnTo>
                  <a:pt x="0" y="89833"/>
                </a:lnTo>
                <a:lnTo>
                  <a:pt x="0" y="299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Shape 84"/>
          <p:cNvSpPr txBox="1"/>
          <p:nvPr/>
        </p:nvSpPr>
        <p:spPr>
          <a:xfrm>
            <a:off x="3409950" y="4162524"/>
            <a:ext cx="1002030" cy="3302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Process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Shape 776"/>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Scatter plot</a:t>
            </a:r>
            <a:endParaRPr/>
          </a:p>
        </p:txBody>
      </p:sp>
      <p:sp>
        <p:nvSpPr>
          <p:cNvPr id="777" name="Shape 777"/>
          <p:cNvSpPr txBox="1"/>
          <p:nvPr>
            <p:ph idx="1" type="body"/>
          </p:nvPr>
        </p:nvSpPr>
        <p:spPr>
          <a:xfrm>
            <a:off x="304800" y="1295400"/>
            <a:ext cx="8382000" cy="17795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Provides a first look at bivariate data to see clusters of points, outliers, etc</a:t>
            </a:r>
            <a:endParaRPr/>
          </a:p>
          <a:p>
            <a:pPr indent="0" lvl="0" marL="0" marR="0" rtl="0" algn="l">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Each pair of values is treated as a pair of coordinates and plotted as points in the plane</a:t>
            </a:r>
            <a:endParaRPr/>
          </a:p>
        </p:txBody>
      </p:sp>
      <p:pic>
        <p:nvPicPr>
          <p:cNvPr id="778" name="Shape 778"/>
          <p:cNvPicPr preferRelativeResize="0"/>
          <p:nvPr/>
        </p:nvPicPr>
        <p:blipFill rotWithShape="1">
          <a:blip r:embed="rId3">
            <a:alphaModFix/>
          </a:blip>
          <a:srcRect b="0" l="0" r="0" t="0"/>
          <a:stretch/>
        </p:blipFill>
        <p:spPr>
          <a:xfrm>
            <a:off x="762000" y="2971800"/>
            <a:ext cx="7391400" cy="354806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0" y="228600"/>
            <a:ext cx="9144000" cy="9144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i="0" lang="en-US" sz="3200" u="none" cap="none" strike="noStrike">
                <a:solidFill>
                  <a:schemeClr val="dk1"/>
                </a:solidFill>
                <a:latin typeface="Book Antiqua"/>
                <a:ea typeface="Book Antiqua"/>
                <a:cs typeface="Book Antiqua"/>
                <a:sym typeface="Book Antiqua"/>
              </a:rPr>
              <a:t>Positively and Negatively Correlated Data</a:t>
            </a:r>
            <a:endParaRPr/>
          </a:p>
        </p:txBody>
      </p:sp>
      <p:sp>
        <p:nvSpPr>
          <p:cNvPr id="785" name="Shape 785"/>
          <p:cNvSpPr txBox="1"/>
          <p:nvPr>
            <p:ph idx="1" type="body"/>
          </p:nvPr>
        </p:nvSpPr>
        <p:spPr>
          <a:xfrm>
            <a:off x="4191000" y="4906963"/>
            <a:ext cx="4267200" cy="1412875"/>
          </a:xfrm>
          <a:prstGeom prst="rect">
            <a:avLst/>
          </a:prstGeom>
          <a:noFill/>
          <a:ln>
            <a:noFill/>
          </a:ln>
        </p:spPr>
        <p:txBody>
          <a:bodyPr anchorCtr="0" anchor="t" bIns="46025" lIns="92075" spcFirstLastPara="1" rIns="92075" wrap="square" tIns="46025">
            <a:noAutofit/>
          </a:bodyPr>
          <a:lstStyle/>
          <a:p>
            <a:pPr indent="0" lvl="0" marL="0" marR="0" rtl="0" algn="l">
              <a:lnSpc>
                <a:spcPct val="140000"/>
              </a:lnSpc>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The left half fragment is positively correlated</a:t>
            </a:r>
            <a:endParaRPr/>
          </a:p>
          <a:p>
            <a:pPr indent="0" lvl="0" marL="0" marR="0" rtl="0" algn="l">
              <a:lnSpc>
                <a:spcPct val="140000"/>
              </a:lnSpc>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The right half is negative correlated</a:t>
            </a:r>
            <a:endParaRPr b="0" i="0" sz="1800" u="none" cap="none" strike="noStrike">
              <a:solidFill>
                <a:schemeClr val="hlink"/>
              </a:solidFill>
              <a:latin typeface="Book Antiqua"/>
              <a:ea typeface="Book Antiqua"/>
              <a:cs typeface="Book Antiqua"/>
              <a:sym typeface="Book Antiqua"/>
            </a:endParaRPr>
          </a:p>
        </p:txBody>
      </p:sp>
      <p:pic>
        <p:nvPicPr>
          <p:cNvPr descr="ha02correl1" id="786" name="Shape 786"/>
          <p:cNvPicPr preferRelativeResize="0"/>
          <p:nvPr/>
        </p:nvPicPr>
        <p:blipFill rotWithShape="1">
          <a:blip r:embed="rId3">
            <a:alphaModFix/>
          </a:blip>
          <a:srcRect b="0" l="0" r="0" t="0"/>
          <a:stretch/>
        </p:blipFill>
        <p:spPr>
          <a:xfrm>
            <a:off x="685800" y="1295400"/>
            <a:ext cx="3365500" cy="2768600"/>
          </a:xfrm>
          <a:prstGeom prst="rect">
            <a:avLst/>
          </a:prstGeom>
          <a:noFill/>
          <a:ln>
            <a:noFill/>
          </a:ln>
        </p:spPr>
      </p:pic>
      <p:pic>
        <p:nvPicPr>
          <p:cNvPr descr="ha02correl2" id="787" name="Shape 787"/>
          <p:cNvPicPr preferRelativeResize="0"/>
          <p:nvPr/>
        </p:nvPicPr>
        <p:blipFill rotWithShape="1">
          <a:blip r:embed="rId4">
            <a:alphaModFix/>
          </a:blip>
          <a:srcRect b="0" l="0" r="0" t="0"/>
          <a:stretch/>
        </p:blipFill>
        <p:spPr>
          <a:xfrm>
            <a:off x="5105400" y="1219200"/>
            <a:ext cx="3810000" cy="2895600"/>
          </a:xfrm>
          <a:prstGeom prst="rect">
            <a:avLst/>
          </a:prstGeom>
          <a:noFill/>
          <a:ln>
            <a:noFill/>
          </a:ln>
        </p:spPr>
      </p:pic>
      <p:pic>
        <p:nvPicPr>
          <p:cNvPr descr="fig46" id="788" name="Shape 788"/>
          <p:cNvPicPr preferRelativeResize="0"/>
          <p:nvPr/>
        </p:nvPicPr>
        <p:blipFill rotWithShape="1">
          <a:blip r:embed="rId5">
            <a:alphaModFix/>
          </a:blip>
          <a:srcRect b="0" l="0" r="0" t="0"/>
          <a:stretch/>
        </p:blipFill>
        <p:spPr>
          <a:xfrm>
            <a:off x="685800" y="4114800"/>
            <a:ext cx="3505200" cy="2438400"/>
          </a:xfrm>
          <a:prstGeom prst="rect">
            <a:avLst/>
          </a:prstGeom>
          <a:noFill/>
          <a:ln>
            <a:noFill/>
          </a:ln>
        </p:spPr>
      </p:pic>
      <p:sp>
        <p:nvSpPr>
          <p:cNvPr id="789" name="Shape 789"/>
          <p:cNvSpPr/>
          <p:nvPr/>
        </p:nvSpPr>
        <p:spPr>
          <a:xfrm>
            <a:off x="4191000" y="4953000"/>
            <a:ext cx="4267200" cy="1447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ahoma"/>
              <a:ea typeface="Tahoma"/>
              <a:cs typeface="Tahoma"/>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pic>
        <p:nvPicPr>
          <p:cNvPr descr="fig18-1" id="795" name="Shape 795"/>
          <p:cNvPicPr preferRelativeResize="0"/>
          <p:nvPr>
            <p:ph idx="4" type="body"/>
          </p:nvPr>
        </p:nvPicPr>
        <p:blipFill rotWithShape="1">
          <a:blip r:embed="rId3">
            <a:alphaModFix/>
          </a:blip>
          <a:srcRect b="0" l="0" r="0" t="0"/>
          <a:stretch/>
        </p:blipFill>
        <p:spPr>
          <a:xfrm>
            <a:off x="4800600" y="0"/>
            <a:ext cx="4038600" cy="3733800"/>
          </a:xfrm>
          <a:prstGeom prst="rect">
            <a:avLst/>
          </a:prstGeom>
          <a:noFill/>
          <a:ln>
            <a:noFill/>
          </a:ln>
        </p:spPr>
      </p:pic>
      <p:pic>
        <p:nvPicPr>
          <p:cNvPr descr="fig18-2" id="796" name="Shape 796"/>
          <p:cNvPicPr preferRelativeResize="0"/>
          <p:nvPr>
            <p:ph idx="1" type="body"/>
          </p:nvPr>
        </p:nvPicPr>
        <p:blipFill rotWithShape="1">
          <a:blip r:embed="rId4">
            <a:alphaModFix/>
          </a:blip>
          <a:srcRect b="0" l="0" r="0" t="0"/>
          <a:stretch/>
        </p:blipFill>
        <p:spPr>
          <a:xfrm>
            <a:off x="4800600" y="3352800"/>
            <a:ext cx="4191000" cy="3505200"/>
          </a:xfrm>
          <a:prstGeom prst="rect">
            <a:avLst/>
          </a:prstGeom>
          <a:noFill/>
          <a:ln>
            <a:noFill/>
          </a:ln>
        </p:spPr>
      </p:pic>
      <p:pic>
        <p:nvPicPr>
          <p:cNvPr descr="fig18-3" id="797" name="Shape 797"/>
          <p:cNvPicPr preferRelativeResize="0"/>
          <p:nvPr>
            <p:ph idx="2" type="body"/>
          </p:nvPr>
        </p:nvPicPr>
        <p:blipFill rotWithShape="1">
          <a:blip r:embed="rId5">
            <a:alphaModFix/>
          </a:blip>
          <a:srcRect b="0" l="0" r="0" t="0"/>
          <a:stretch/>
        </p:blipFill>
        <p:spPr>
          <a:xfrm>
            <a:off x="533400" y="2001838"/>
            <a:ext cx="4267200" cy="3606800"/>
          </a:xfrm>
          <a:prstGeom prst="rect">
            <a:avLst/>
          </a:prstGeom>
          <a:noFill/>
          <a:ln>
            <a:noFill/>
          </a:ln>
        </p:spPr>
      </p:pic>
      <p:sp>
        <p:nvSpPr>
          <p:cNvPr id="798" name="Shape 798"/>
          <p:cNvSpPr txBox="1"/>
          <p:nvPr>
            <p:ph type="title"/>
          </p:nvPr>
        </p:nvSpPr>
        <p:spPr>
          <a:xfrm>
            <a:off x="152400" y="304800"/>
            <a:ext cx="87630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chemeClr val="dk1"/>
                </a:solidFill>
                <a:latin typeface="Book Antiqua"/>
                <a:ea typeface="Book Antiqua"/>
                <a:cs typeface="Book Antiqua"/>
                <a:sym typeface="Book Antiqua"/>
              </a:rPr>
              <a:t> Uncorrelated Data</a:t>
            </a:r>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Shape 804"/>
          <p:cNvSpPr txBox="1"/>
          <p:nvPr>
            <p:ph type="title"/>
          </p:nvPr>
        </p:nvSpPr>
        <p:spPr>
          <a:xfrm>
            <a:off x="0" y="381000"/>
            <a:ext cx="91440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Data Visualization</a:t>
            </a:r>
            <a:endParaRPr/>
          </a:p>
        </p:txBody>
      </p:sp>
      <p:sp>
        <p:nvSpPr>
          <p:cNvPr id="805" name="Shape 805"/>
          <p:cNvSpPr txBox="1"/>
          <p:nvPr>
            <p:ph idx="1" type="body"/>
          </p:nvPr>
        </p:nvSpPr>
        <p:spPr>
          <a:xfrm>
            <a:off x="304800" y="1295400"/>
            <a:ext cx="8686800" cy="525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chemeClr val="dk1"/>
                </a:solidFill>
                <a:latin typeface="Book Antiqua"/>
                <a:ea typeface="Book Antiqua"/>
                <a:cs typeface="Book Antiqua"/>
                <a:sym typeface="Book Antiqua"/>
              </a:rPr>
              <a:t>Why data visualization?</a:t>
            </a:r>
            <a:endParaRPr/>
          </a:p>
          <a:p>
            <a:pPr indent="0" lvl="1" marL="457200" marR="0" rtl="0" algn="l">
              <a:spcBef>
                <a:spcPts val="0"/>
              </a:spcBef>
              <a:spcAft>
                <a:spcPts val="0"/>
              </a:spcAft>
              <a:buNone/>
            </a:pPr>
            <a:r>
              <a:rPr b="0" i="0" lang="en-US" sz="2000" u="none" cap="none" strike="noStrike">
                <a:solidFill>
                  <a:schemeClr val="dk2"/>
                </a:solidFill>
                <a:latin typeface="Calibri"/>
                <a:ea typeface="Calibri"/>
                <a:cs typeface="Calibri"/>
                <a:sym typeface="Calibri"/>
              </a:rPr>
              <a:t>Gain insight</a:t>
            </a:r>
            <a:r>
              <a:rPr b="0" i="0" lang="en-US" sz="2000" u="none" cap="none" strike="noStrike">
                <a:latin typeface="Calibri"/>
                <a:ea typeface="Calibri"/>
                <a:cs typeface="Calibri"/>
                <a:sym typeface="Calibri"/>
              </a:rPr>
              <a:t> into an information space by mapping data onto graphical primitives</a:t>
            </a:r>
            <a:endParaRPr/>
          </a:p>
          <a:p>
            <a:pPr indent="0" lvl="1" marL="457200" marR="0" rtl="0" algn="l">
              <a:spcBef>
                <a:spcPts val="0"/>
              </a:spcBef>
              <a:spcAft>
                <a:spcPts val="0"/>
              </a:spcAft>
              <a:buNone/>
            </a:pPr>
            <a:r>
              <a:rPr b="0" i="0" lang="en-US" sz="2000" u="none" cap="none" strike="noStrike">
                <a:solidFill>
                  <a:schemeClr val="dk2"/>
                </a:solidFill>
                <a:latin typeface="Calibri"/>
                <a:ea typeface="Calibri"/>
                <a:cs typeface="Calibri"/>
                <a:sym typeface="Calibri"/>
              </a:rPr>
              <a:t>Provide qualitative overview</a:t>
            </a:r>
            <a:r>
              <a:rPr b="0" i="0" lang="en-US" sz="2000" u="none" cap="none" strike="noStrike">
                <a:latin typeface="Calibri"/>
                <a:ea typeface="Calibri"/>
                <a:cs typeface="Calibri"/>
                <a:sym typeface="Calibri"/>
              </a:rPr>
              <a:t> of large data sets</a:t>
            </a:r>
            <a:endParaRPr/>
          </a:p>
          <a:p>
            <a:pPr indent="0" lvl="1" marL="457200" marR="0" rtl="0" algn="l">
              <a:spcBef>
                <a:spcPts val="0"/>
              </a:spcBef>
              <a:spcAft>
                <a:spcPts val="0"/>
              </a:spcAft>
              <a:buNone/>
            </a:pPr>
            <a:r>
              <a:rPr b="0" i="0" lang="en-US" sz="2000" u="none" cap="none" strike="noStrike">
                <a:solidFill>
                  <a:schemeClr val="dk2"/>
                </a:solidFill>
                <a:latin typeface="Calibri"/>
                <a:ea typeface="Calibri"/>
                <a:cs typeface="Calibri"/>
                <a:sym typeface="Calibri"/>
              </a:rPr>
              <a:t>Search</a:t>
            </a:r>
            <a:r>
              <a:rPr b="0" i="0" lang="en-US" sz="2000" u="none" cap="none" strike="noStrike">
                <a:latin typeface="Calibri"/>
                <a:ea typeface="Calibri"/>
                <a:cs typeface="Calibri"/>
                <a:sym typeface="Calibri"/>
              </a:rPr>
              <a:t> for patterns, trends, structure, irregularities, relationships among data</a:t>
            </a:r>
            <a:endParaRPr/>
          </a:p>
          <a:p>
            <a:pPr indent="0" lvl="1" marL="457200" marR="0" rtl="0" algn="l">
              <a:spcBef>
                <a:spcPts val="0"/>
              </a:spcBef>
              <a:spcAft>
                <a:spcPts val="0"/>
              </a:spcAft>
              <a:buNone/>
            </a:pPr>
            <a:r>
              <a:rPr b="0" i="0" lang="en-US" sz="2000" u="none" cap="none" strike="noStrike">
                <a:solidFill>
                  <a:schemeClr val="dk2"/>
                </a:solidFill>
                <a:latin typeface="Calibri"/>
                <a:ea typeface="Calibri"/>
                <a:cs typeface="Calibri"/>
                <a:sym typeface="Calibri"/>
              </a:rPr>
              <a:t>Help find interesting regions and suitable parameters</a:t>
            </a:r>
            <a:r>
              <a:rPr b="0" i="0" lang="en-US" sz="2000" u="none" cap="none" strike="noStrike">
                <a:latin typeface="Calibri"/>
                <a:ea typeface="Calibri"/>
                <a:cs typeface="Calibri"/>
                <a:sym typeface="Calibri"/>
              </a:rPr>
              <a:t> for further quantitative analysis</a:t>
            </a:r>
            <a:endParaRPr/>
          </a:p>
          <a:p>
            <a:pPr indent="0" lvl="1" marL="457200" marR="0" rtl="0" algn="l">
              <a:spcBef>
                <a:spcPts val="0"/>
              </a:spcBef>
              <a:spcAft>
                <a:spcPts val="0"/>
              </a:spcAft>
              <a:buNone/>
            </a:pPr>
            <a:r>
              <a:rPr b="0" i="0" lang="en-US" sz="2000" u="none" cap="none" strike="noStrike">
                <a:solidFill>
                  <a:schemeClr val="dk2"/>
                </a:solidFill>
                <a:latin typeface="Calibri"/>
                <a:ea typeface="Calibri"/>
                <a:cs typeface="Calibri"/>
                <a:sym typeface="Calibri"/>
              </a:rPr>
              <a:t>Provide a visual proof</a:t>
            </a:r>
            <a:r>
              <a:rPr b="0" i="0" lang="en-US" sz="2000" u="none" cap="none" strike="noStrike">
                <a:latin typeface="Calibri"/>
                <a:ea typeface="Calibri"/>
                <a:cs typeface="Calibri"/>
                <a:sym typeface="Calibri"/>
              </a:rPr>
              <a:t> of computer representations derived</a:t>
            </a:r>
            <a:endParaRPr/>
          </a:p>
          <a:p>
            <a:pPr indent="0" lvl="0" marL="0" marR="0" rtl="0" algn="l">
              <a:spcBef>
                <a:spcPts val="0"/>
              </a:spcBef>
              <a:spcAft>
                <a:spcPts val="0"/>
              </a:spcAft>
              <a:buNone/>
            </a:pPr>
            <a:r>
              <a:rPr b="0" i="0" lang="en-US" sz="2000" u="none" cap="none" strike="noStrike">
                <a:solidFill>
                  <a:schemeClr val="dk1"/>
                </a:solidFill>
                <a:latin typeface="Book Antiqua"/>
                <a:ea typeface="Book Antiqua"/>
                <a:cs typeface="Book Antiqua"/>
                <a:sym typeface="Book Antiqua"/>
              </a:rPr>
              <a:t>Categorization of visualization methods:</a:t>
            </a:r>
            <a:endParaRPr/>
          </a:p>
          <a:p>
            <a:pPr indent="0" lvl="1" marL="457200" marR="0" rtl="0" algn="l">
              <a:spcBef>
                <a:spcPts val="0"/>
              </a:spcBef>
              <a:spcAft>
                <a:spcPts val="0"/>
              </a:spcAft>
              <a:buNone/>
            </a:pPr>
            <a:r>
              <a:rPr b="0" i="0" lang="en-US" sz="2000" u="none" cap="none" strike="noStrike">
                <a:latin typeface="Calibri"/>
                <a:ea typeface="Calibri"/>
                <a:cs typeface="Calibri"/>
                <a:sym typeface="Calibri"/>
              </a:rPr>
              <a:t>Pixel-oriented visualization techniques</a:t>
            </a:r>
            <a:endParaRPr/>
          </a:p>
          <a:p>
            <a:pPr indent="0" lvl="1" marL="457200" marR="0" rtl="0" algn="l">
              <a:spcBef>
                <a:spcPts val="0"/>
              </a:spcBef>
              <a:spcAft>
                <a:spcPts val="0"/>
              </a:spcAft>
              <a:buNone/>
            </a:pPr>
            <a:r>
              <a:rPr b="0" i="0" lang="en-US" sz="2000" u="none" cap="none" strike="noStrike">
                <a:latin typeface="Calibri"/>
                <a:ea typeface="Calibri"/>
                <a:cs typeface="Calibri"/>
                <a:sym typeface="Calibri"/>
              </a:rPr>
              <a:t>Geometric projection visualization techniques</a:t>
            </a:r>
            <a:endParaRPr/>
          </a:p>
          <a:p>
            <a:pPr indent="0" lvl="1" marL="457200" marR="0" rtl="0" algn="l">
              <a:spcBef>
                <a:spcPts val="0"/>
              </a:spcBef>
              <a:spcAft>
                <a:spcPts val="0"/>
              </a:spcAft>
              <a:buNone/>
            </a:pPr>
            <a:r>
              <a:rPr b="0" i="0" lang="en-US" sz="2000" u="none" cap="none" strike="noStrike">
                <a:latin typeface="Calibri"/>
                <a:ea typeface="Calibri"/>
                <a:cs typeface="Calibri"/>
                <a:sym typeface="Calibri"/>
              </a:rPr>
              <a:t>Icon-based visualization techniques</a:t>
            </a:r>
            <a:endParaRPr/>
          </a:p>
          <a:p>
            <a:pPr indent="0" lvl="1" marL="457200" marR="0" rtl="0" algn="l">
              <a:spcBef>
                <a:spcPts val="0"/>
              </a:spcBef>
              <a:spcAft>
                <a:spcPts val="0"/>
              </a:spcAft>
              <a:buNone/>
            </a:pPr>
            <a:r>
              <a:rPr b="0" i="0" lang="en-US" sz="2000" u="none" cap="none" strike="noStrike">
                <a:latin typeface="Calibri"/>
                <a:ea typeface="Calibri"/>
                <a:cs typeface="Calibri"/>
                <a:sym typeface="Calibri"/>
              </a:rPr>
              <a:t>Hierarchical visualization techniques</a:t>
            </a:r>
            <a:endParaRPr/>
          </a:p>
          <a:p>
            <a:pPr indent="0" lvl="1" marL="457200" marR="0" rtl="0" algn="l">
              <a:spcBef>
                <a:spcPts val="0"/>
              </a:spcBef>
              <a:spcAft>
                <a:spcPts val="0"/>
              </a:spcAft>
              <a:buNone/>
            </a:pPr>
            <a:r>
              <a:rPr b="0" i="0" lang="en-US" sz="2000" u="none" cap="none" strike="noStrike">
                <a:latin typeface="Calibri"/>
                <a:ea typeface="Calibri"/>
                <a:cs typeface="Calibri"/>
                <a:sym typeface="Calibri"/>
              </a:rPr>
              <a:t>Visualizing complex data and relations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Shape 81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812" name="Shape 812"/>
          <p:cNvSpPr txBox="1"/>
          <p:nvPr>
            <p:ph idx="4294967295" type="title"/>
          </p:nvPr>
        </p:nvSpPr>
        <p:spPr>
          <a:xfrm>
            <a:off x="0" y="381000"/>
            <a:ext cx="91440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Pixel-Oriented Visualization Techniques</a:t>
            </a:r>
            <a:endParaRPr/>
          </a:p>
        </p:txBody>
      </p:sp>
      <p:sp>
        <p:nvSpPr>
          <p:cNvPr id="813" name="Shape 813"/>
          <p:cNvSpPr txBox="1"/>
          <p:nvPr>
            <p:ph idx="4294967295" type="body"/>
          </p:nvPr>
        </p:nvSpPr>
        <p:spPr>
          <a:xfrm>
            <a:off x="304800" y="1219200"/>
            <a:ext cx="8534400" cy="1905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2200" u="none" cap="none" strike="noStrike">
                <a:solidFill>
                  <a:schemeClr val="dk1"/>
                </a:solidFill>
                <a:latin typeface="Calibri"/>
                <a:ea typeface="Calibri"/>
                <a:cs typeface="Calibri"/>
                <a:sym typeface="Calibri"/>
              </a:rPr>
              <a:t>For a data set of m dimensions, create m windows on the screen, one for each dimension</a:t>
            </a:r>
            <a:endParaRPr/>
          </a:p>
          <a:p>
            <a:pPr indent="0" lvl="0" marL="0" marR="0" rtl="0" algn="l">
              <a:lnSpc>
                <a:spcPct val="110000"/>
              </a:lnSpc>
              <a:spcBef>
                <a:spcPts val="0"/>
              </a:spcBef>
              <a:spcAft>
                <a:spcPts val="0"/>
              </a:spcAft>
              <a:buNone/>
            </a:pPr>
            <a:r>
              <a:rPr b="0" i="0" lang="en-US" sz="2200" u="none" cap="none" strike="noStrike">
                <a:solidFill>
                  <a:schemeClr val="dk1"/>
                </a:solidFill>
                <a:latin typeface="Calibri"/>
                <a:ea typeface="Calibri"/>
                <a:cs typeface="Calibri"/>
                <a:sym typeface="Calibri"/>
              </a:rPr>
              <a:t>The m dimension values of a record are mapped to m pixels at the corresponding positions in the windows</a:t>
            </a:r>
            <a:endParaRPr/>
          </a:p>
          <a:p>
            <a:pPr indent="0" lvl="0" marL="0" marR="0" rtl="0" algn="l">
              <a:lnSpc>
                <a:spcPct val="110000"/>
              </a:lnSpc>
              <a:spcBef>
                <a:spcPts val="0"/>
              </a:spcBef>
              <a:spcAft>
                <a:spcPts val="0"/>
              </a:spcAft>
              <a:buNone/>
            </a:pPr>
            <a:r>
              <a:rPr b="0" i="0" lang="en-US" sz="2200" u="none" cap="none" strike="noStrike">
                <a:solidFill>
                  <a:schemeClr val="dk1"/>
                </a:solidFill>
                <a:latin typeface="Calibri"/>
                <a:ea typeface="Calibri"/>
                <a:cs typeface="Calibri"/>
                <a:sym typeface="Calibri"/>
              </a:rPr>
              <a:t>The colors of the pixels reflect the corresponding values</a:t>
            </a:r>
            <a:endParaRPr/>
          </a:p>
        </p:txBody>
      </p:sp>
      <p:pic>
        <p:nvPicPr>
          <p:cNvPr id="814" name="Shape 814"/>
          <p:cNvPicPr preferRelativeResize="0"/>
          <p:nvPr/>
        </p:nvPicPr>
        <p:blipFill rotWithShape="1">
          <a:blip r:embed="rId3">
            <a:alphaModFix/>
          </a:blip>
          <a:srcRect b="0" l="0" r="0" t="0"/>
          <a:stretch/>
        </p:blipFill>
        <p:spPr>
          <a:xfrm>
            <a:off x="228600" y="3352800"/>
            <a:ext cx="8613775" cy="2909888"/>
          </a:xfrm>
          <a:prstGeom prst="rect">
            <a:avLst/>
          </a:prstGeom>
          <a:noFill/>
          <a:ln>
            <a:noFill/>
          </a:ln>
        </p:spPr>
      </p:pic>
      <p:sp>
        <p:nvSpPr>
          <p:cNvPr id="815" name="Shape 815"/>
          <p:cNvSpPr txBox="1"/>
          <p:nvPr/>
        </p:nvSpPr>
        <p:spPr>
          <a:xfrm>
            <a:off x="152400" y="6172200"/>
            <a:ext cx="1752600" cy="39687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000"/>
              <a:buFont typeface="Noto Sans Symbols"/>
              <a:buAutoNum type="alphaLcParenBoth"/>
            </a:pPr>
            <a:r>
              <a:rPr lang="en-US" sz="2000">
                <a:solidFill>
                  <a:schemeClr val="dk1"/>
                </a:solidFill>
                <a:latin typeface="Tahoma"/>
                <a:ea typeface="Tahoma"/>
                <a:cs typeface="Tahoma"/>
                <a:sym typeface="Tahoma"/>
              </a:rPr>
              <a:t>Income</a:t>
            </a:r>
            <a:endParaRPr/>
          </a:p>
        </p:txBody>
      </p:sp>
      <p:sp>
        <p:nvSpPr>
          <p:cNvPr id="816" name="Shape 816"/>
          <p:cNvSpPr txBox="1"/>
          <p:nvPr/>
        </p:nvSpPr>
        <p:spPr>
          <a:xfrm>
            <a:off x="2362200" y="6172200"/>
            <a:ext cx="1905000" cy="39687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(b) Credit Limit</a:t>
            </a:r>
            <a:endParaRPr/>
          </a:p>
        </p:txBody>
      </p:sp>
      <p:sp>
        <p:nvSpPr>
          <p:cNvPr id="817" name="Shape 817"/>
          <p:cNvSpPr txBox="1"/>
          <p:nvPr/>
        </p:nvSpPr>
        <p:spPr>
          <a:xfrm>
            <a:off x="4495800" y="6172200"/>
            <a:ext cx="2819400" cy="39687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(c) transaction volume</a:t>
            </a:r>
            <a:endParaRPr/>
          </a:p>
        </p:txBody>
      </p:sp>
      <p:sp>
        <p:nvSpPr>
          <p:cNvPr id="818" name="Shape 818"/>
          <p:cNvSpPr txBox="1"/>
          <p:nvPr/>
        </p:nvSpPr>
        <p:spPr>
          <a:xfrm>
            <a:off x="7239000" y="6156325"/>
            <a:ext cx="1905000" cy="396875"/>
          </a:xfrm>
          <a:prstGeom prst="rect">
            <a:avLst/>
          </a:prstGeom>
          <a:noFill/>
          <a:ln>
            <a:noFill/>
          </a:ln>
        </p:spPr>
        <p:txBody>
          <a:bodyPr anchorCtr="0" anchor="t" bIns="45700" lIns="91425" spcFirstLastPara="1" rIns="91425" wrap="square" tIns="45700">
            <a:noAutofit/>
          </a:bodyPr>
          <a:lstStyle/>
          <a:p>
            <a:pPr indent="-457200" lvl="0" marL="457200" marR="0" rtl="0" algn="ctr">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(d) age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Shape 824"/>
          <p:cNvSpPr txBox="1"/>
          <p:nvPr>
            <p:ph type="title"/>
          </p:nvPr>
        </p:nvSpPr>
        <p:spPr>
          <a:xfrm>
            <a:off x="152400" y="228600"/>
            <a:ext cx="87630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Scatterplot Matrices</a:t>
            </a:r>
            <a:endParaRPr b="1" i="0" sz="3200" u="none" cap="none" strike="noStrike">
              <a:solidFill>
                <a:schemeClr val="dk1"/>
              </a:solidFill>
              <a:latin typeface="Arial"/>
              <a:ea typeface="Arial"/>
              <a:cs typeface="Arial"/>
              <a:sym typeface="Arial"/>
            </a:endParaRPr>
          </a:p>
        </p:txBody>
      </p:sp>
      <p:sp>
        <p:nvSpPr>
          <p:cNvPr id="825" name="Shape 825"/>
          <p:cNvSpPr txBox="1"/>
          <p:nvPr>
            <p:ph idx="1" type="body"/>
          </p:nvPr>
        </p:nvSpPr>
        <p:spPr>
          <a:xfrm>
            <a:off x="304800" y="6172200"/>
            <a:ext cx="8382000" cy="304800"/>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Book Antiqua"/>
                <a:ea typeface="Book Antiqua"/>
                <a:cs typeface="Book Antiqua"/>
                <a:sym typeface="Book Antiqua"/>
              </a:rPr>
              <a:t>Matrix of scatterplots (x-y-diagrams) of the k-dim. data [total of (k2/2-k) scatterplots]</a:t>
            </a:r>
            <a:endParaRPr b="0" i="0" sz="1600" u="none" cap="none" strike="noStrike">
              <a:solidFill>
                <a:schemeClr val="dk1"/>
              </a:solidFill>
              <a:latin typeface="Book Antiqua"/>
              <a:ea typeface="Book Antiqua"/>
              <a:cs typeface="Book Antiqua"/>
              <a:sym typeface="Book Antiqua"/>
            </a:endParaRPr>
          </a:p>
        </p:txBody>
      </p:sp>
      <p:pic>
        <p:nvPicPr>
          <p:cNvPr descr="scatplot" id="826" name="Shape 826"/>
          <p:cNvPicPr preferRelativeResize="0"/>
          <p:nvPr/>
        </p:nvPicPr>
        <p:blipFill rotWithShape="1">
          <a:blip r:embed="rId3">
            <a:alphaModFix/>
          </a:blip>
          <a:srcRect b="0" l="0" r="0" t="0"/>
          <a:stretch/>
        </p:blipFill>
        <p:spPr>
          <a:xfrm>
            <a:off x="1828800" y="806450"/>
            <a:ext cx="5410200" cy="5287963"/>
          </a:xfrm>
          <a:prstGeom prst="rect">
            <a:avLst/>
          </a:prstGeom>
          <a:noFill/>
          <a:ln>
            <a:noFill/>
          </a:ln>
        </p:spPr>
      </p:pic>
      <p:sp>
        <p:nvSpPr>
          <p:cNvPr id="827" name="Shape 827"/>
          <p:cNvSpPr txBox="1"/>
          <p:nvPr/>
        </p:nvSpPr>
        <p:spPr>
          <a:xfrm rot="-5400000">
            <a:off x="-69056" y="3421856"/>
            <a:ext cx="315595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800"/>
              <a:buFont typeface="Noto Sans Symbols"/>
              <a:buNone/>
            </a:pPr>
            <a:r>
              <a:rPr lang="en-US" sz="800">
                <a:solidFill>
                  <a:schemeClr val="accent1"/>
                </a:solidFill>
                <a:latin typeface="Arial"/>
                <a:ea typeface="Arial"/>
                <a:cs typeface="Arial"/>
                <a:sym typeface="Arial"/>
              </a:rPr>
              <a:t>Used by</a:t>
            </a:r>
            <a:r>
              <a:rPr lang="en-US" sz="800" u="sng">
                <a:solidFill>
                  <a:schemeClr val="accent1"/>
                </a:solidFill>
                <a:latin typeface="Arial"/>
                <a:ea typeface="Arial"/>
                <a:cs typeface="Arial"/>
                <a:sym typeface="Arial"/>
              </a:rPr>
              <a:t> </a:t>
            </a:r>
            <a:r>
              <a:rPr lang="en-US" sz="800">
                <a:solidFill>
                  <a:schemeClr val="accent1"/>
                </a:solidFill>
                <a:latin typeface="Arial"/>
                <a:ea typeface="Arial"/>
                <a:cs typeface="Arial"/>
                <a:sym typeface="Arial"/>
              </a:rPr>
              <a:t>ermission of M. Ward, Worcester Polytechnic</a:t>
            </a:r>
            <a:r>
              <a:rPr lang="en-US" sz="1200">
                <a:solidFill>
                  <a:schemeClr val="accent1"/>
                </a:solidFill>
                <a:latin typeface="Arial"/>
                <a:ea typeface="Arial"/>
                <a:cs typeface="Arial"/>
                <a:sym typeface="Arial"/>
              </a:rPr>
              <a:t> </a:t>
            </a:r>
            <a:r>
              <a:rPr lang="en-US" sz="800">
                <a:solidFill>
                  <a:schemeClr val="accent1"/>
                </a:solidFill>
                <a:latin typeface="Arial"/>
                <a:ea typeface="Arial"/>
                <a:cs typeface="Arial"/>
                <a:sym typeface="Arial"/>
              </a:rPr>
              <a:t>Institute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pic>
        <p:nvPicPr>
          <p:cNvPr descr="ParCoord_KapIIb" id="833" name="Shape 833"/>
          <p:cNvPicPr preferRelativeResize="0"/>
          <p:nvPr/>
        </p:nvPicPr>
        <p:blipFill rotWithShape="1">
          <a:blip r:embed="rId3">
            <a:alphaModFix/>
          </a:blip>
          <a:srcRect b="0" l="0" r="0" t="0"/>
          <a:stretch/>
        </p:blipFill>
        <p:spPr>
          <a:xfrm>
            <a:off x="838200" y="1392238"/>
            <a:ext cx="7467600" cy="4938712"/>
          </a:xfrm>
          <a:prstGeom prst="rect">
            <a:avLst/>
          </a:prstGeom>
          <a:noFill/>
          <a:ln>
            <a:noFill/>
          </a:ln>
        </p:spPr>
      </p:pic>
      <p:sp>
        <p:nvSpPr>
          <p:cNvPr id="834" name="Shape 834"/>
          <p:cNvSpPr txBox="1"/>
          <p:nvPr>
            <p:ph idx="4294967295" type="title"/>
          </p:nvPr>
        </p:nvSpPr>
        <p:spPr>
          <a:xfrm>
            <a:off x="0" y="381000"/>
            <a:ext cx="9144000" cy="609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Parallel Coordinates of a Data Set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type="title"/>
          </p:nvPr>
        </p:nvSpPr>
        <p:spPr>
          <a:xfrm>
            <a:off x="914400" y="302754"/>
            <a:ext cx="6324600" cy="1143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Correlation Analysis (Nominal Data): Chi-Square Test</a:t>
            </a:r>
            <a:endParaRPr/>
          </a:p>
        </p:txBody>
      </p:sp>
      <p:pic>
        <p:nvPicPr>
          <p:cNvPr id="840" name="Shape 840"/>
          <p:cNvPicPr preferRelativeResize="0"/>
          <p:nvPr/>
        </p:nvPicPr>
        <p:blipFill rotWithShape="1">
          <a:blip r:embed="rId3">
            <a:alphaModFix/>
          </a:blip>
          <a:srcRect b="0" l="0" r="0" t="0"/>
          <a:stretch/>
        </p:blipFill>
        <p:spPr>
          <a:xfrm>
            <a:off x="3786187" y="4325704"/>
            <a:ext cx="4428797" cy="423624"/>
          </a:xfrm>
          <a:prstGeom prst="rect">
            <a:avLst/>
          </a:prstGeom>
          <a:noFill/>
          <a:ln>
            <a:noFill/>
          </a:ln>
        </p:spPr>
      </p:pic>
      <p:sp>
        <p:nvSpPr>
          <p:cNvPr id="841" name="Shape 841"/>
          <p:cNvSpPr txBox="1"/>
          <p:nvPr>
            <p:ph idx="1" type="body"/>
          </p:nvPr>
        </p:nvSpPr>
        <p:spPr>
          <a:xfrm>
            <a:off x="418782" y="2536285"/>
            <a:ext cx="8092440" cy="3771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10000"/>
              </a:lnSpc>
              <a:spcBef>
                <a:spcPts val="0"/>
              </a:spcBef>
              <a:spcAft>
                <a:spcPts val="0"/>
              </a:spcAft>
              <a:buNone/>
            </a:pPr>
            <a:r>
              <a:rPr b="0" i="0" lang="en-US" sz="1800" u="none" cap="none" strike="noStrike">
                <a:solidFill>
                  <a:schemeClr val="dk1"/>
                </a:solidFill>
                <a:latin typeface="Calibri"/>
                <a:ea typeface="Calibri"/>
                <a:cs typeface="Calibri"/>
                <a:sym typeface="Calibri"/>
              </a:rPr>
              <a:t>Χ</a:t>
            </a:r>
            <a:r>
              <a:rPr b="0" baseline="30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(chi-square) calculation (numbers in parenthesis are expected counts calculated based on the data distribution in the two categories)</a:t>
            </a:r>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800" u="none" cap="none" strike="noStrike">
                <a:solidFill>
                  <a:schemeClr val="dk1"/>
                </a:solidFill>
                <a:latin typeface="Calibri"/>
                <a:ea typeface="Calibri"/>
                <a:cs typeface="Calibri"/>
                <a:sym typeface="Calibri"/>
              </a:rPr>
              <a:t>507.93&gt;10.828 shows that like_science_fiction and play_chess are correlated in the group</a:t>
            </a:r>
            <a:endParaRPr/>
          </a:p>
        </p:txBody>
      </p:sp>
      <p:graphicFrame>
        <p:nvGraphicFramePr>
          <p:cNvPr id="842" name="Shape 842"/>
          <p:cNvGraphicFramePr/>
          <p:nvPr/>
        </p:nvGraphicFramePr>
        <p:xfrm>
          <a:off x="452438" y="1869877"/>
          <a:ext cx="3000000" cy="3000000"/>
        </p:xfrm>
        <a:graphic>
          <a:graphicData uri="http://schemas.openxmlformats.org/drawingml/2006/table">
            <a:tbl>
              <a:tblPr>
                <a:noFill/>
                <a:tableStyleId>{9DB12475-F5CF-4287-8C2B-2183319FEBA7}</a:tableStyleId>
              </a:tblPr>
              <a:tblGrid>
                <a:gridCol w="1269175"/>
                <a:gridCol w="650025"/>
                <a:gridCol w="898775"/>
                <a:gridCol w="668175"/>
              </a:tblGrid>
              <a:tr h="342925">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t/>
                      </a:r>
                      <a:endParaRPr b="0" i="0" sz="900" u="none" cap="none" strike="noStrike">
                        <a:solidFill>
                          <a:schemeClr val="dk1"/>
                        </a:solidFill>
                        <a:latin typeface="Tahoma"/>
                        <a:ea typeface="Tahoma"/>
                        <a:cs typeface="Tahoma"/>
                        <a:sym typeface="Tahoma"/>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Play chess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Not play chess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Sum (row)</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300">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Like science fiction</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250(90)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200(360)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450</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300">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Not like science fiction</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50(210)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1000(840)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1050</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300">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Sum(col.)</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300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1200</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SzPts val="540"/>
                        <a:buFont typeface="Noto Sans Symbols"/>
                        <a:buNone/>
                      </a:pPr>
                      <a:r>
                        <a:rPr b="0" i="0" lang="en-US" sz="900" u="none" cap="none" strike="noStrike">
                          <a:solidFill>
                            <a:schemeClr val="dk1"/>
                          </a:solidFill>
                          <a:latin typeface="Tahoma"/>
                          <a:ea typeface="Tahoma"/>
                          <a:cs typeface="Tahoma"/>
                          <a:sym typeface="Tahoma"/>
                        </a:rPr>
                        <a:t>1500</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843" name="Shape 843"/>
          <p:cNvPicPr preferRelativeResize="0"/>
          <p:nvPr/>
        </p:nvPicPr>
        <p:blipFill rotWithShape="1">
          <a:blip r:embed="rId4">
            <a:alphaModFix/>
          </a:blip>
          <a:srcRect b="0" l="0" r="0" t="0"/>
          <a:stretch/>
        </p:blipFill>
        <p:spPr>
          <a:xfrm>
            <a:off x="5082918" y="1571743"/>
            <a:ext cx="2922892" cy="591503"/>
          </a:xfrm>
          <a:prstGeom prst="rect">
            <a:avLst/>
          </a:prstGeom>
          <a:noFill/>
          <a:ln>
            <a:noFill/>
          </a:ln>
        </p:spPr>
      </p:pic>
      <p:pic>
        <p:nvPicPr>
          <p:cNvPr id="844" name="Shape 844"/>
          <p:cNvPicPr preferRelativeResize="0"/>
          <p:nvPr/>
        </p:nvPicPr>
        <p:blipFill rotWithShape="1">
          <a:blip r:embed="rId5">
            <a:alphaModFix/>
          </a:blip>
          <a:srcRect b="0" l="0" r="0" t="0"/>
          <a:stretch/>
        </p:blipFill>
        <p:spPr>
          <a:xfrm>
            <a:off x="4653441" y="2217813"/>
            <a:ext cx="4094083" cy="526853"/>
          </a:xfrm>
          <a:prstGeom prst="rect">
            <a:avLst/>
          </a:prstGeom>
          <a:noFill/>
          <a:ln>
            <a:noFill/>
          </a:ln>
        </p:spPr>
      </p:pic>
      <p:sp>
        <p:nvSpPr>
          <p:cNvPr id="845" name="Shape 845"/>
          <p:cNvSpPr/>
          <p:nvPr/>
        </p:nvSpPr>
        <p:spPr>
          <a:xfrm>
            <a:off x="4653440" y="2777728"/>
            <a:ext cx="4073366" cy="5078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900"/>
              <a:buFont typeface="Noto Sans Symbols"/>
              <a:buNone/>
            </a:pPr>
            <a:r>
              <a:rPr lang="en-US" sz="900">
                <a:solidFill>
                  <a:schemeClr val="dk1"/>
                </a:solidFill>
                <a:latin typeface="Old Standard TT"/>
                <a:ea typeface="Old Standard TT"/>
                <a:cs typeface="Old Standard TT"/>
                <a:sym typeface="Old Standard TT"/>
              </a:rPr>
              <a:t>For this 2 </a:t>
            </a:r>
            <a:r>
              <a:rPr lang="en-US" sz="900">
                <a:solidFill>
                  <a:schemeClr val="dk1"/>
                </a:solidFill>
                <a:latin typeface="Arial"/>
                <a:ea typeface="Arial"/>
                <a:cs typeface="Arial"/>
                <a:sym typeface="Arial"/>
              </a:rPr>
              <a:t>× </a:t>
            </a:r>
            <a:r>
              <a:rPr lang="en-US" sz="900">
                <a:solidFill>
                  <a:schemeClr val="dk1"/>
                </a:solidFill>
                <a:latin typeface="Old Standard TT"/>
                <a:ea typeface="Old Standard TT"/>
                <a:cs typeface="Old Standard TT"/>
                <a:sym typeface="Old Standard TT"/>
              </a:rPr>
              <a:t>2 table, the degrees of freedom are (2 </a:t>
            </a:r>
            <a:r>
              <a:rPr lang="en-US" sz="900">
                <a:solidFill>
                  <a:schemeClr val="dk1"/>
                </a:solidFill>
                <a:latin typeface="Arial"/>
                <a:ea typeface="Arial"/>
                <a:cs typeface="Arial"/>
                <a:sym typeface="Arial"/>
              </a:rPr>
              <a:t>− </a:t>
            </a:r>
            <a:r>
              <a:rPr lang="en-US" sz="900">
                <a:solidFill>
                  <a:schemeClr val="dk1"/>
                </a:solidFill>
                <a:latin typeface="Old Standard TT"/>
                <a:ea typeface="Old Standard TT"/>
                <a:cs typeface="Old Standard TT"/>
                <a:sym typeface="Old Standard TT"/>
              </a:rPr>
              <a:t>1)(2 </a:t>
            </a:r>
            <a:r>
              <a:rPr lang="en-US" sz="900">
                <a:solidFill>
                  <a:schemeClr val="dk1"/>
                </a:solidFill>
                <a:latin typeface="Arial"/>
                <a:ea typeface="Arial"/>
                <a:cs typeface="Arial"/>
                <a:sym typeface="Arial"/>
              </a:rPr>
              <a:t>− </a:t>
            </a:r>
            <a:r>
              <a:rPr lang="en-US" sz="900">
                <a:solidFill>
                  <a:schemeClr val="dk1"/>
                </a:solidFill>
                <a:latin typeface="Old Standard TT"/>
                <a:ea typeface="Old Standard TT"/>
                <a:cs typeface="Old Standard TT"/>
                <a:sym typeface="Old Standard TT"/>
              </a:rPr>
              <a:t>1) = 1. For 1 degree of freedom, the </a:t>
            </a:r>
            <a:r>
              <a:rPr lang="en-US" sz="900">
                <a:solidFill>
                  <a:schemeClr val="dk1"/>
                </a:solidFill>
                <a:latin typeface="Arial"/>
                <a:ea typeface="Arial"/>
                <a:cs typeface="Arial"/>
                <a:sym typeface="Arial"/>
              </a:rPr>
              <a:t>2 </a:t>
            </a:r>
            <a:r>
              <a:rPr lang="en-US" sz="900">
                <a:solidFill>
                  <a:schemeClr val="dk1"/>
                </a:solidFill>
                <a:latin typeface="Old Standard TT"/>
                <a:ea typeface="Old Standard TT"/>
                <a:cs typeface="Old Standard TT"/>
                <a:sym typeface="Old Standard TT"/>
              </a:rPr>
              <a:t>value needed to reject the hypothesis at the 0.001  significance level is 10.828</a:t>
            </a:r>
            <a:endParaRPr sz="900">
              <a:solidFill>
                <a:schemeClr val="dk1"/>
              </a:solidFill>
              <a:latin typeface="Tahoma"/>
              <a:ea typeface="Tahoma"/>
              <a:cs typeface="Tahoma"/>
              <a:sym typeface="Tahoma"/>
            </a:endParaRPr>
          </a:p>
        </p:txBody>
      </p:sp>
      <p:pic>
        <p:nvPicPr>
          <p:cNvPr id="846" name="Shape 846"/>
          <p:cNvPicPr preferRelativeResize="0"/>
          <p:nvPr/>
        </p:nvPicPr>
        <p:blipFill rotWithShape="1">
          <a:blip r:embed="rId6">
            <a:alphaModFix/>
          </a:blip>
          <a:srcRect b="0" l="0" r="0" t="0"/>
          <a:stretch/>
        </p:blipFill>
        <p:spPr>
          <a:xfrm>
            <a:off x="765810" y="4325704"/>
            <a:ext cx="2102643" cy="454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914400" y="281243"/>
            <a:ext cx="9144000" cy="1143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Correlation Analysis (Numeric Data)</a:t>
            </a:r>
            <a:endParaRPr/>
          </a:p>
        </p:txBody>
      </p:sp>
      <p:pic>
        <p:nvPicPr>
          <p:cNvPr id="852" name="Shape 852"/>
          <p:cNvPicPr preferRelativeResize="0"/>
          <p:nvPr/>
        </p:nvPicPr>
        <p:blipFill rotWithShape="1">
          <a:blip r:embed="rId3">
            <a:alphaModFix/>
          </a:blip>
          <a:srcRect b="0" l="0" r="0" t="0"/>
          <a:stretch/>
        </p:blipFill>
        <p:spPr>
          <a:xfrm>
            <a:off x="1866900" y="2397681"/>
            <a:ext cx="3695829" cy="654129"/>
          </a:xfrm>
          <a:prstGeom prst="rect">
            <a:avLst/>
          </a:prstGeom>
          <a:noFill/>
          <a:ln>
            <a:noFill/>
          </a:ln>
        </p:spPr>
      </p:pic>
      <p:sp>
        <p:nvSpPr>
          <p:cNvPr id="853" name="Shape 853"/>
          <p:cNvSpPr txBox="1"/>
          <p:nvPr>
            <p:ph idx="1" type="body"/>
          </p:nvPr>
        </p:nvSpPr>
        <p:spPr>
          <a:xfrm>
            <a:off x="445770" y="1943100"/>
            <a:ext cx="8272463" cy="2770567"/>
          </a:xfrm>
          <a:prstGeom prst="rect">
            <a:avLst/>
          </a:prstGeom>
          <a:blipFill rotWithShape="1">
            <a:blip r:embed="rId4">
              <a:alphaModFix/>
            </a:blip>
            <a:stretch>
              <a:fillRect b="-4184" l="-1694" r="-2136" t="-2861"/>
            </a:stretch>
          </a:blip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800" u="none" cap="none" strike="noStrike">
                <a:latin typeface="Book Antiqua"/>
                <a:ea typeface="Book Antiqua"/>
                <a:cs typeface="Book Antiqua"/>
                <a:sym typeface="Book Antiqua"/>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Shape 858"/>
          <p:cNvSpPr txBox="1"/>
          <p:nvPr>
            <p:ph type="title"/>
          </p:nvPr>
        </p:nvSpPr>
        <p:spPr>
          <a:xfrm>
            <a:off x="609600" y="457201"/>
            <a:ext cx="9144000" cy="1143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Visually Evaluating Correlation</a:t>
            </a:r>
            <a:endParaRPr/>
          </a:p>
        </p:txBody>
      </p:sp>
      <p:pic>
        <p:nvPicPr>
          <p:cNvPr id="859" name="Shape 859"/>
          <p:cNvPicPr preferRelativeResize="0"/>
          <p:nvPr/>
        </p:nvPicPr>
        <p:blipFill rotWithShape="1">
          <a:blip r:embed="rId3">
            <a:alphaModFix/>
          </a:blip>
          <a:srcRect b="7917" l="0" r="0" t="0"/>
          <a:stretch/>
        </p:blipFill>
        <p:spPr>
          <a:xfrm>
            <a:off x="248603" y="1600201"/>
            <a:ext cx="6703695" cy="4036219"/>
          </a:xfrm>
          <a:prstGeom prst="rect">
            <a:avLst/>
          </a:prstGeom>
          <a:noFill/>
          <a:ln>
            <a:noFill/>
          </a:ln>
        </p:spPr>
      </p:pic>
      <p:sp>
        <p:nvSpPr>
          <p:cNvPr id="860" name="Shape 860"/>
          <p:cNvSpPr txBox="1"/>
          <p:nvPr/>
        </p:nvSpPr>
        <p:spPr>
          <a:xfrm>
            <a:off x="6817995" y="3171825"/>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350"/>
              <a:buFont typeface="Noto Sans Symbols"/>
              <a:buNone/>
            </a:pPr>
            <a:r>
              <a:rPr b="1" lang="en-US" sz="1350">
                <a:solidFill>
                  <a:schemeClr val="dk1"/>
                </a:solidFill>
                <a:latin typeface="Arial"/>
                <a:ea typeface="Arial"/>
                <a:cs typeface="Arial"/>
                <a:sym typeface="Arial"/>
              </a:rPr>
              <a:t>Scatter plots showing the similarity from –1 to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2508757" y="93288"/>
            <a:ext cx="4126484" cy="807719"/>
          </a:xfrm>
          <a:prstGeom prst="rect">
            <a:avLst/>
          </a:prstGeom>
          <a:noFill/>
          <a:ln>
            <a:noFill/>
          </a:ln>
        </p:spPr>
        <p:txBody>
          <a:bodyPr anchorCtr="0" anchor="t" bIns="0" lIns="0" spcFirstLastPara="1" rIns="0" wrap="square" tIns="122150">
            <a:noAutofit/>
          </a:bodyPr>
          <a:lstStyle/>
          <a:p>
            <a:pPr indent="0" lvl="0" marL="305435" marR="0" rtl="0" algn="l">
              <a:lnSpc>
                <a:spcPct val="100000"/>
              </a:lnSpc>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Frequency Distribution</a:t>
            </a:r>
            <a:endParaRPr/>
          </a:p>
        </p:txBody>
      </p:sp>
      <p:sp>
        <p:nvSpPr>
          <p:cNvPr id="90" name="Shape 90"/>
          <p:cNvSpPr txBox="1"/>
          <p:nvPr/>
        </p:nvSpPr>
        <p:spPr>
          <a:xfrm>
            <a:off x="1107744" y="1189716"/>
            <a:ext cx="7578725" cy="3000821"/>
          </a:xfrm>
          <a:prstGeom prst="rect">
            <a:avLst/>
          </a:prstGeom>
          <a:noFill/>
          <a:ln>
            <a:noFill/>
          </a:ln>
        </p:spPr>
        <p:txBody>
          <a:bodyPr anchorCtr="0" anchor="t" bIns="0" lIns="0" spcFirstLastPara="1" rIns="0" wrap="square" tIns="0">
            <a:noAutofit/>
          </a:bodyPr>
          <a:lstStyle/>
          <a:p>
            <a:pPr indent="0" lvl="0" marL="12700" marR="6985"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In     simple     terms,     </a:t>
            </a:r>
            <a:r>
              <a:rPr lang="en-US" sz="2400">
                <a:solidFill>
                  <a:srgbClr val="1F487C"/>
                </a:solidFill>
                <a:latin typeface="Book Antiqua"/>
                <a:ea typeface="Book Antiqua"/>
                <a:cs typeface="Book Antiqua"/>
                <a:sym typeface="Book Antiqua"/>
              </a:rPr>
              <a:t>frequency     distribution     </a:t>
            </a:r>
            <a:r>
              <a:rPr lang="en-US" sz="2400">
                <a:solidFill>
                  <a:schemeClr val="dk1"/>
                </a:solidFill>
                <a:latin typeface="Book Antiqua"/>
                <a:ea typeface="Book Antiqua"/>
                <a:cs typeface="Book Antiqua"/>
                <a:sym typeface="Book Antiqua"/>
              </a:rPr>
              <a:t>is     a summarized table in which raw data are arranged into classes and frequencies.</a:t>
            </a:r>
            <a:endParaRPr/>
          </a:p>
          <a:p>
            <a:pPr indent="0" lvl="0" marL="0" marR="0" rtl="0" algn="l">
              <a:lnSpc>
                <a:spcPct val="100000"/>
              </a:lnSpc>
              <a:spcBef>
                <a:spcPts val="11"/>
              </a:spcBef>
              <a:spcAft>
                <a:spcPts val="0"/>
              </a:spcAft>
              <a:buNone/>
            </a:pPr>
            <a:r>
              <a:t/>
            </a:r>
            <a:endParaRPr sz="3250">
              <a:solidFill>
                <a:schemeClr val="dk1"/>
              </a:solidFill>
              <a:latin typeface="Times New Roman"/>
              <a:ea typeface="Times New Roman"/>
              <a:cs typeface="Times New Roman"/>
              <a:sym typeface="Times New Roman"/>
            </a:endParaRPr>
          </a:p>
          <a:p>
            <a:pPr indent="0" lvl="0" marL="12700" marR="5080" rtl="0" algn="just">
              <a:lnSpc>
                <a:spcPct val="107916"/>
              </a:lnSpc>
              <a:spcBef>
                <a:spcPts val="0"/>
              </a:spcBef>
              <a:spcAft>
                <a:spcPts val="0"/>
              </a:spcAft>
              <a:buNone/>
            </a:pPr>
            <a:r>
              <a:rPr lang="en-US" sz="2400">
                <a:solidFill>
                  <a:schemeClr val="dk1"/>
                </a:solidFill>
                <a:latin typeface="Book Antiqua"/>
                <a:ea typeface="Book Antiqua"/>
                <a:cs typeface="Book Antiqua"/>
                <a:sym typeface="Book Antiqua"/>
              </a:rPr>
              <a:t>Frequency distribution focuses on classifying raw data into  information.     It  is  the  most  widely  used  data reduction technique in descriptive statistics.</a:t>
            </a:r>
            <a:endParaRPr/>
          </a:p>
          <a:p>
            <a:pPr indent="0" lvl="0" marL="0" marR="0" rtl="0" algn="l">
              <a:lnSpc>
                <a:spcPct val="100000"/>
              </a:lnSpc>
              <a:spcBef>
                <a:spcPts val="10"/>
              </a:spcBef>
              <a:spcAft>
                <a:spcPts val="0"/>
              </a:spcAft>
              <a:buNone/>
            </a:pPr>
            <a:r>
              <a:t/>
            </a:r>
            <a:endParaRPr sz="325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4000" u="none" cap="none" strike="noStrike">
                <a:solidFill>
                  <a:schemeClr val="dk1"/>
                </a:solidFill>
                <a:latin typeface="Book Antiqua"/>
                <a:ea typeface="Book Antiqua"/>
                <a:cs typeface="Book Antiqua"/>
                <a:sym typeface="Book Antiqua"/>
              </a:rPr>
              <a:t>Summary</a:t>
            </a:r>
            <a:endParaRPr/>
          </a:p>
        </p:txBody>
      </p:sp>
      <p:sp>
        <p:nvSpPr>
          <p:cNvPr id="867" name="Shape 867"/>
          <p:cNvSpPr txBox="1"/>
          <p:nvPr>
            <p:ph idx="1" type="body"/>
          </p:nvPr>
        </p:nvSpPr>
        <p:spPr>
          <a:xfrm>
            <a:off x="304800" y="1295400"/>
            <a:ext cx="8610600" cy="3693319"/>
          </a:xfrm>
          <a:prstGeom prst="rect">
            <a:avLst/>
          </a:prstGeom>
          <a:noFill/>
          <a:ln>
            <a:noFill/>
          </a:ln>
        </p:spPr>
        <p:txBody>
          <a:bodyPr anchorCtr="0" anchor="t" bIns="0" lIns="0" spcFirstLastPara="1" rIns="0" wrap="square" tIns="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Histograms</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Measures of central tendency: mean, mode, median</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Measures of dispersion: range, IQR, variance, std deviation, coefficient of variation.</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Normal distribution, Chebyshev Rule.</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Five number summary, boxplots, QQ plots, Quantile plot, scatter plot.</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Visualization: scatter plot matrix, parallel coordinates.</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Correlation analysis.</a:t>
            </a:r>
            <a:endParaRPr/>
          </a:p>
          <a:p>
            <a:pPr indent="-1905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800" u="none" cap="none" strike="noStrike">
                <a:solidFill>
                  <a:schemeClr val="dk1"/>
                </a:solidFill>
                <a:latin typeface="Book Antiqua"/>
                <a:ea typeface="Book Antiqua"/>
                <a:cs typeface="Book Antiqua"/>
                <a:sym typeface="Book Antiqua"/>
              </a:rPr>
              <a:t>References</a:t>
            </a:r>
            <a:endParaRPr/>
          </a:p>
        </p:txBody>
      </p:sp>
      <p:sp>
        <p:nvSpPr>
          <p:cNvPr id="874" name="Shape 874"/>
          <p:cNvSpPr txBox="1"/>
          <p:nvPr>
            <p:ph idx="1" type="body"/>
          </p:nvPr>
        </p:nvSpPr>
        <p:spPr>
          <a:xfrm>
            <a:off x="152400" y="1219200"/>
            <a:ext cx="8763000" cy="5334000"/>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W. Cleveland, Visualizing Data, Hobart Press, 1993</a:t>
            </a:r>
            <a:endParaRPr/>
          </a:p>
          <a:p>
            <a:pPr indent="-457200" lvl="0" marL="457200" marR="0" rtl="0" algn="l">
              <a:spcBef>
                <a:spcPts val="0"/>
              </a:spcBef>
              <a:spcAft>
                <a:spcPts val="0"/>
              </a:spcAft>
              <a:buNone/>
            </a:pPr>
            <a:r>
              <a:rPr b="0" i="0" lang="en-US" sz="1800" u="none" cap="none" strike="noStrike">
                <a:solidFill>
                  <a:schemeClr val="hlink"/>
                </a:solidFill>
                <a:latin typeface="Book Antiqua"/>
                <a:ea typeface="Book Antiqua"/>
                <a:cs typeface="Book Antiqua"/>
                <a:sym typeface="Book Antiqua"/>
              </a:rPr>
              <a:t>T. Dasu and T. Johnson.  Exploratory Data Mining and Data Cleaning. John Wiley, 2003</a:t>
            </a:r>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U. Fayyad, G. Grinstein, and A. Wierse. Information Visualization in Data Mining and Knowledge Discovery, Morgan Kaufmann, 2001</a:t>
            </a:r>
            <a:endParaRPr/>
          </a:p>
          <a:p>
            <a:pPr indent="-457200" lvl="0" marL="457200" marR="0" rtl="0" algn="l">
              <a:spcBef>
                <a:spcPts val="0"/>
              </a:spcBef>
              <a:spcAft>
                <a:spcPts val="0"/>
              </a:spcAft>
              <a:buNone/>
            </a:pPr>
            <a:r>
              <a:rPr b="0" i="0" lang="en-US" sz="1800" u="none" cap="none" strike="noStrike">
                <a:solidFill>
                  <a:srgbClr val="FF0000"/>
                </a:solidFill>
                <a:latin typeface="Book Antiqua"/>
                <a:ea typeface="Book Antiqua"/>
                <a:cs typeface="Book Antiqua"/>
                <a:sym typeface="Book Antiqua"/>
              </a:rPr>
              <a:t>L. Kaufman and P. J. Rousseeuw. Finding Groups in Data: an Introduction to Cluster Analysis. John Wiley &amp; Sons, 1990</a:t>
            </a:r>
            <a:r>
              <a:rPr b="0" i="0" lang="en-US" sz="1800" u="none" cap="none" strike="noStrike">
                <a:solidFill>
                  <a:schemeClr val="dk1"/>
                </a:solidFill>
                <a:latin typeface="Book Antiqua"/>
                <a:ea typeface="Book Antiqua"/>
                <a:cs typeface="Book Antiqua"/>
                <a:sym typeface="Book Antiqua"/>
              </a:rPr>
              <a:t>.</a:t>
            </a:r>
            <a:endParaRPr b="0" i="0" sz="1800" u="none" cap="none" strike="noStrike">
              <a:solidFill>
                <a:schemeClr val="hlink"/>
              </a:solidFill>
              <a:latin typeface="Book Antiqua"/>
              <a:ea typeface="Book Antiqua"/>
              <a:cs typeface="Book Antiqua"/>
              <a:sym typeface="Book Antiqua"/>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H. V. Jagadish et al., Special Issue on Data Reduction Techniques.  Bulletin of the Tech. Committee on Data Eng., 20(4), Dec. 1997</a:t>
            </a:r>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D. A. Keim. Information visualization and visual data mining, IEEE trans. on Visualization and Computer Graphics, 8(1), 2002</a:t>
            </a:r>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D. Pyle. Data Preparation for Data Mining. Morgan Kaufmann, 1999</a:t>
            </a:r>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S.  Santini and R. Jain,” Similarity measures”, IEEE Trans. on Pattern Analysis and Machine Intelligence, 21(9), 1999</a:t>
            </a:r>
            <a:endParaRPr/>
          </a:p>
          <a:p>
            <a:pPr indent="-457200" lvl="0" marL="457200" marR="0" rtl="0" algn="l">
              <a:spcBef>
                <a:spcPts val="0"/>
              </a:spcBef>
              <a:spcAft>
                <a:spcPts val="0"/>
              </a:spcAft>
              <a:buNone/>
            </a:pPr>
            <a:r>
              <a:rPr b="0" i="0" lang="en-US" sz="1800" u="none" cap="none" strike="noStrike">
                <a:solidFill>
                  <a:srgbClr val="FF0000"/>
                </a:solidFill>
                <a:latin typeface="Book Antiqua"/>
                <a:ea typeface="Book Antiqua"/>
                <a:cs typeface="Book Antiqua"/>
                <a:sym typeface="Book Antiqua"/>
              </a:rPr>
              <a:t>E. R. Tufte. The Visual Display of Quantitative Information, 2</a:t>
            </a:r>
            <a:r>
              <a:rPr b="0" baseline="30000" i="0" lang="en-US" sz="1800" u="none" cap="none" strike="noStrike">
                <a:solidFill>
                  <a:srgbClr val="FF0000"/>
                </a:solidFill>
                <a:latin typeface="Book Antiqua"/>
                <a:ea typeface="Book Antiqua"/>
                <a:cs typeface="Book Antiqua"/>
                <a:sym typeface="Book Antiqua"/>
              </a:rPr>
              <a:t>nd</a:t>
            </a:r>
            <a:r>
              <a:rPr b="0" i="0" lang="en-US" sz="1800" u="none" cap="none" strike="noStrike">
                <a:solidFill>
                  <a:srgbClr val="FF0000"/>
                </a:solidFill>
                <a:latin typeface="Book Antiqua"/>
                <a:ea typeface="Book Antiqua"/>
                <a:cs typeface="Book Antiqua"/>
                <a:sym typeface="Book Antiqua"/>
              </a:rPr>
              <a:t> ed., Graphics Press, 2001</a:t>
            </a:r>
            <a:endParaRPr/>
          </a:p>
          <a:p>
            <a:pPr indent="-457200" lvl="0" marL="45720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C. Yu et al., Visual data mining of multimedia data for social and behavioral studies, Information Visualization, 8(1), 2009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p:nvPr/>
        </p:nvSpPr>
        <p:spPr>
          <a:xfrm>
            <a:off x="441325" y="1736725"/>
            <a:ext cx="533400" cy="16764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Shape 96"/>
          <p:cNvSpPr/>
          <p:nvPr/>
        </p:nvSpPr>
        <p:spPr>
          <a:xfrm>
            <a:off x="441325" y="1736725"/>
            <a:ext cx="533400" cy="16764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Shape 97"/>
          <p:cNvSpPr/>
          <p:nvPr/>
        </p:nvSpPr>
        <p:spPr>
          <a:xfrm>
            <a:off x="974725" y="1431925"/>
            <a:ext cx="533400" cy="19812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Shape 98"/>
          <p:cNvSpPr/>
          <p:nvPr/>
        </p:nvSpPr>
        <p:spPr>
          <a:xfrm>
            <a:off x="974725" y="1431925"/>
            <a:ext cx="533400" cy="19812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Shape 99"/>
          <p:cNvSpPr/>
          <p:nvPr/>
        </p:nvSpPr>
        <p:spPr>
          <a:xfrm>
            <a:off x="1508125" y="1050925"/>
            <a:ext cx="609600" cy="23622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Shape 100"/>
          <p:cNvSpPr/>
          <p:nvPr/>
        </p:nvSpPr>
        <p:spPr>
          <a:xfrm>
            <a:off x="1508125" y="1050925"/>
            <a:ext cx="609600" cy="23622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Shape 101"/>
          <p:cNvSpPr/>
          <p:nvPr/>
        </p:nvSpPr>
        <p:spPr>
          <a:xfrm>
            <a:off x="2117725" y="441325"/>
            <a:ext cx="609600" cy="29718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Shape 102"/>
          <p:cNvSpPr/>
          <p:nvPr/>
        </p:nvSpPr>
        <p:spPr>
          <a:xfrm>
            <a:off x="2117725" y="441325"/>
            <a:ext cx="609600" cy="29718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Shape 103"/>
          <p:cNvSpPr/>
          <p:nvPr/>
        </p:nvSpPr>
        <p:spPr>
          <a:xfrm>
            <a:off x="2727325" y="1050925"/>
            <a:ext cx="533400" cy="23622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Shape 104"/>
          <p:cNvSpPr/>
          <p:nvPr/>
        </p:nvSpPr>
        <p:spPr>
          <a:xfrm>
            <a:off x="2727325" y="1050925"/>
            <a:ext cx="533400" cy="23622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Shape 105"/>
          <p:cNvSpPr/>
          <p:nvPr/>
        </p:nvSpPr>
        <p:spPr>
          <a:xfrm>
            <a:off x="3260725" y="1431925"/>
            <a:ext cx="533400" cy="19812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Shape 106"/>
          <p:cNvSpPr/>
          <p:nvPr/>
        </p:nvSpPr>
        <p:spPr>
          <a:xfrm>
            <a:off x="3260725" y="1431925"/>
            <a:ext cx="533400" cy="19812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Shape 107"/>
          <p:cNvSpPr/>
          <p:nvPr/>
        </p:nvSpPr>
        <p:spPr>
          <a:xfrm>
            <a:off x="3794125" y="1889125"/>
            <a:ext cx="533400" cy="1524000"/>
          </a:xfrm>
          <a:custGeom>
            <a:pathLst>
              <a:path extrusionOk="0" h="120000" w="120000">
                <a:moveTo>
                  <a:pt x="0" y="120000"/>
                </a:moveTo>
                <a:lnTo>
                  <a:pt x="120000" y="120000"/>
                </a:lnTo>
                <a:lnTo>
                  <a:pt x="120000" y="0"/>
                </a:lnTo>
                <a:lnTo>
                  <a:pt x="0" y="0"/>
                </a:lnTo>
                <a:lnTo>
                  <a:pt x="0" y="120000"/>
                </a:lnTo>
                <a:close/>
              </a:path>
            </a:pathLst>
          </a:custGeom>
          <a:solidFill>
            <a:srgbClr val="CC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Shape 108"/>
          <p:cNvSpPr/>
          <p:nvPr/>
        </p:nvSpPr>
        <p:spPr>
          <a:xfrm>
            <a:off x="3794125" y="1889125"/>
            <a:ext cx="533400" cy="1524000"/>
          </a:xfrm>
          <a:custGeom>
            <a:pathLst>
              <a:path extrusionOk="0" h="120000" w="120000">
                <a:moveTo>
                  <a:pt x="0" y="120000"/>
                </a:moveTo>
                <a:lnTo>
                  <a:pt x="120000" y="120000"/>
                </a:lnTo>
                <a:lnTo>
                  <a:pt x="120000" y="0"/>
                </a:lnTo>
                <a:lnTo>
                  <a:pt x="0" y="0"/>
                </a:lnTo>
                <a:lnTo>
                  <a:pt x="0" y="12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Shape 109"/>
          <p:cNvSpPr txBox="1"/>
          <p:nvPr/>
        </p:nvSpPr>
        <p:spPr>
          <a:xfrm>
            <a:off x="400913" y="3697914"/>
            <a:ext cx="8510905" cy="2734082"/>
          </a:xfrm>
          <a:prstGeom prst="rect">
            <a:avLst/>
          </a:prstGeom>
          <a:noFill/>
          <a:ln>
            <a:noFill/>
          </a:ln>
        </p:spPr>
        <p:txBody>
          <a:bodyPr anchorCtr="0" anchor="t" bIns="0" lIns="0" spcFirstLastPara="1" rIns="0" wrap="square" tIns="0">
            <a:noAutofit/>
          </a:bodyPr>
          <a:lstStyle/>
          <a:p>
            <a:pPr indent="0" lvl="0" marL="12700" marR="8255"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Histogram </a:t>
            </a:r>
            <a:r>
              <a:rPr lang="en-US" sz="2000">
                <a:solidFill>
                  <a:schemeClr val="dk1"/>
                </a:solidFill>
                <a:latin typeface="Times New Roman"/>
                <a:ea typeface="Times New Roman"/>
                <a:cs typeface="Times New Roman"/>
                <a:sym typeface="Times New Roman"/>
              </a:rPr>
              <a:t>(also known as frequency histogram) is a snap shot of the frequency distribution.</a:t>
            </a:r>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Histogram is a graphical representation of the frequency distribution in which the X-axis represents the classes and the Y-axis represents the frequencies in bars</a:t>
            </a:r>
            <a:endParaRPr/>
          </a:p>
          <a:p>
            <a:pPr indent="0" lvl="0" marL="0" marR="0" rtl="0" algn="l">
              <a:lnSpc>
                <a:spcPct val="100000"/>
              </a:lnSpc>
              <a:spcBef>
                <a:spcPts val="42"/>
              </a:spcBef>
              <a:spcAft>
                <a:spcPts val="0"/>
              </a:spcAft>
              <a:buNone/>
            </a:pPr>
            <a:r>
              <a:t/>
            </a:r>
            <a:endParaRPr sz="20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Histogram depicts the pattern of the distribution emerging from the characteristic</a:t>
            </a:r>
            <a:endParaRPr/>
          </a:p>
          <a:p>
            <a:pPr indent="0" lvl="0" marL="12700" marR="0" rtl="0" algn="l">
              <a:lnSpc>
                <a:spcPct val="116500"/>
              </a:lnSpc>
              <a:spcBef>
                <a:spcPts val="0"/>
              </a:spcBef>
              <a:spcAft>
                <a:spcPts val="0"/>
              </a:spcAft>
              <a:buNone/>
            </a:pPr>
            <a:r>
              <a:rPr lang="en-US" sz="2000">
                <a:solidFill>
                  <a:schemeClr val="dk1"/>
                </a:solidFill>
                <a:latin typeface="Times New Roman"/>
                <a:ea typeface="Times New Roman"/>
                <a:cs typeface="Times New Roman"/>
                <a:sym typeface="Times New Roman"/>
              </a:rPr>
              <a:t>being measured.</a:t>
            </a:r>
            <a:endParaRPr/>
          </a:p>
          <a:p>
            <a:pPr indent="0" lvl="0" marL="0" marR="2141855" rtl="0" algn="r">
              <a:lnSpc>
                <a:spcPct val="116111"/>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Shape 110"/>
          <p:cNvSpPr txBox="1"/>
          <p:nvPr>
            <p:ph type="title"/>
          </p:nvPr>
        </p:nvSpPr>
        <p:spPr>
          <a:xfrm>
            <a:off x="2508757" y="93288"/>
            <a:ext cx="4126484" cy="807719"/>
          </a:xfrm>
          <a:prstGeom prst="rect">
            <a:avLst/>
          </a:prstGeom>
          <a:noFill/>
          <a:ln>
            <a:noFill/>
          </a:ln>
        </p:spPr>
        <p:txBody>
          <a:bodyPr anchorCtr="0" anchor="t" bIns="0" lIns="0" spcFirstLastPara="1" rIns="0" wrap="square" tIns="0">
            <a:noAutofit/>
          </a:bodyPr>
          <a:lstStyle/>
          <a:p>
            <a:pPr indent="0" lvl="0" marL="951230" marR="0" rtl="0" algn="l">
              <a:lnSpc>
                <a:spcPct val="100000"/>
              </a:lnSpc>
              <a:spcBef>
                <a:spcPts val="0"/>
              </a:spcBef>
              <a:spcAft>
                <a:spcPts val="0"/>
              </a:spcAft>
              <a:buNone/>
            </a:pPr>
            <a:r>
              <a:rPr b="1" i="0" lang="en-US" sz="2800" u="none" cap="none" strike="noStrike">
                <a:solidFill>
                  <a:schemeClr val="dk1"/>
                </a:solidFill>
                <a:latin typeface="Calibri"/>
                <a:ea typeface="Calibri"/>
                <a:cs typeface="Calibri"/>
                <a:sym typeface="Calibri"/>
              </a:rPr>
              <a:t>HISTOGRAM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nvSpPr>
        <p:spPr>
          <a:xfrm>
            <a:off x="3466338" y="93288"/>
            <a:ext cx="3355975" cy="3810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800">
                <a:solidFill>
                  <a:schemeClr val="dk1"/>
                </a:solidFill>
                <a:latin typeface="Book Antiqua"/>
                <a:ea typeface="Book Antiqua"/>
                <a:cs typeface="Book Antiqua"/>
                <a:sym typeface="Book Antiqua"/>
              </a:rPr>
              <a:t>Histogram- Example</a:t>
            </a:r>
            <a:endParaRPr sz="2800">
              <a:solidFill>
                <a:schemeClr val="dk1"/>
              </a:solidFill>
              <a:latin typeface="Book Antiqua"/>
              <a:ea typeface="Book Antiqua"/>
              <a:cs typeface="Book Antiqua"/>
              <a:sym typeface="Book Antiqua"/>
            </a:endParaRPr>
          </a:p>
        </p:txBody>
      </p:sp>
      <p:sp>
        <p:nvSpPr>
          <p:cNvPr id="116" name="Shape 116"/>
          <p:cNvSpPr txBox="1"/>
          <p:nvPr/>
        </p:nvSpPr>
        <p:spPr>
          <a:xfrm>
            <a:off x="764540" y="1674766"/>
            <a:ext cx="7617459" cy="2109470"/>
          </a:xfrm>
          <a:prstGeom prst="rect">
            <a:avLst/>
          </a:prstGeom>
          <a:noFill/>
          <a:ln>
            <a:noFill/>
          </a:ln>
        </p:spPr>
        <p:txBody>
          <a:bodyPr anchorCtr="0" anchor="t" bIns="0" lIns="0" spcFirstLastPara="1" rIns="0" wrap="square" tIns="0">
            <a:noAutofit/>
          </a:bodyPr>
          <a:lstStyle/>
          <a:p>
            <a:pPr indent="0" lvl="0" marL="12700" marR="5080" rtl="0" algn="just">
              <a:lnSpc>
                <a:spcPct val="100000"/>
              </a:lnSpc>
              <a:spcBef>
                <a:spcPts val="0"/>
              </a:spcBef>
              <a:spcAft>
                <a:spcPts val="0"/>
              </a:spcAft>
              <a:buNone/>
            </a:pPr>
            <a:r>
              <a:rPr lang="en-US" sz="2000">
                <a:solidFill>
                  <a:schemeClr val="dk1"/>
                </a:solidFill>
                <a:latin typeface="Book Antiqua"/>
                <a:ea typeface="Book Antiqua"/>
                <a:cs typeface="Book Antiqua"/>
                <a:sym typeface="Book Antiqua"/>
              </a:rPr>
              <a:t>The  inspection  records  of  a  hose  assembly  operation  revealed  a high level of rejection. An analysis of the records showed that the "leaks"  were  a  major  contributing  factor  to  the  problem.  It  was decided  to  investigate  the  hose  clamping  operation.  The  hose clamping force (torque) was measured on twenty five assemblies. (Figures  in  foot-pounds).  The  data  are  given  below:  Draw  the frequency histogram and comment.</a:t>
            </a:r>
            <a:endParaRPr sz="2000">
              <a:solidFill>
                <a:schemeClr val="dk1"/>
              </a:solidFill>
              <a:latin typeface="Book Antiqua"/>
              <a:ea typeface="Book Antiqua"/>
              <a:cs typeface="Book Antiqua"/>
              <a:sym typeface="Book Antiqua"/>
            </a:endParaRPr>
          </a:p>
        </p:txBody>
      </p:sp>
      <p:graphicFrame>
        <p:nvGraphicFramePr>
          <p:cNvPr id="117" name="Shape 117"/>
          <p:cNvGraphicFramePr/>
          <p:nvPr/>
        </p:nvGraphicFramePr>
        <p:xfrm>
          <a:off x="2249804" y="3819162"/>
          <a:ext cx="3000000" cy="3000000"/>
        </p:xfrm>
        <a:graphic>
          <a:graphicData uri="http://schemas.openxmlformats.org/drawingml/2006/table">
            <a:tbl>
              <a:tblPr bandRow="1" firstRow="1">
                <a:noFill/>
                <a:tableStyleId>{9D67A099-6183-4D99-B158-78C86EAD513A}</a:tableStyleId>
              </a:tblPr>
              <a:tblGrid>
                <a:gridCol w="620625"/>
                <a:gridCol w="914600"/>
                <a:gridCol w="914525"/>
                <a:gridCol w="914525"/>
                <a:gridCol w="620450"/>
              </a:tblGrid>
              <a:tr h="373625">
                <a:tc>
                  <a:txBody>
                    <a:bodyPr>
                      <a:noAutofit/>
                    </a:bodyPr>
                    <a:lstStyle/>
                    <a:p>
                      <a:pPr indent="0" lvl="0" marL="3492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8</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13</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10</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32829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16</a:t>
                      </a:r>
                      <a:endParaRPr sz="2000" u="none" cap="none" strike="noStrike">
                        <a:latin typeface="Book Antiqua"/>
                        <a:ea typeface="Book Antiqua"/>
                        <a:cs typeface="Book Antiqua"/>
                        <a:sym typeface="Book Antiqua"/>
                      </a:endParaRPr>
                    </a:p>
                  </a:txBody>
                  <a:tcPr marT="0" marB="0" marR="0" marL="0"/>
                </a:tc>
              </a:tr>
              <a:tr h="365750">
                <a:tc>
                  <a:txBody>
                    <a:bodyPr>
                      <a:noAutofit/>
                    </a:bodyPr>
                    <a:lstStyle/>
                    <a:p>
                      <a:pPr indent="0" lvl="0" marL="3492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11</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14</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11</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14</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32829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0" marL="0"/>
                </a:tc>
              </a:tr>
              <a:tr h="365750">
                <a:tc>
                  <a:txBody>
                    <a:bodyPr>
                      <a:noAutofit/>
                    </a:bodyPr>
                    <a:lstStyle/>
                    <a:p>
                      <a:pPr indent="0" lvl="0" marL="3492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16</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12</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32829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13</a:t>
                      </a:r>
                      <a:endParaRPr sz="2000" u="none" cap="none" strike="noStrike">
                        <a:latin typeface="Book Antiqua"/>
                        <a:ea typeface="Book Antiqua"/>
                        <a:cs typeface="Book Antiqua"/>
                        <a:sym typeface="Book Antiqua"/>
                      </a:endParaRPr>
                    </a:p>
                  </a:txBody>
                  <a:tcPr marT="0" marB="0" marR="0" marL="0"/>
                </a:tc>
              </a:tr>
              <a:tr h="365950">
                <a:tc>
                  <a:txBody>
                    <a:bodyPr>
                      <a:noAutofit/>
                    </a:bodyPr>
                    <a:lstStyle/>
                    <a:p>
                      <a:pPr indent="0" lvl="0" marL="3492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12</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13</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16</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17</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32829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17</a:t>
                      </a:r>
                      <a:endParaRPr sz="2000" u="none" cap="none" strike="noStrike">
                        <a:latin typeface="Book Antiqua"/>
                        <a:ea typeface="Book Antiqua"/>
                        <a:cs typeface="Book Antiqua"/>
                        <a:sym typeface="Book Antiqua"/>
                      </a:endParaRPr>
                    </a:p>
                  </a:txBody>
                  <a:tcPr marT="0" marB="0" marR="0" marL="0"/>
                </a:tc>
              </a:tr>
              <a:tr h="373825">
                <a:tc>
                  <a:txBody>
                    <a:bodyPr>
                      <a:noAutofit/>
                    </a:bodyPr>
                    <a:lstStyle/>
                    <a:p>
                      <a:pPr indent="0" lvl="0" marL="3492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14</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14</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14</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0" marR="0" rtl="0" algn="ctr">
                        <a:lnSpc>
                          <a:spcPct val="100000"/>
                        </a:lnSpc>
                        <a:spcBef>
                          <a:spcPts val="0"/>
                        </a:spcBef>
                        <a:spcAft>
                          <a:spcPts val="0"/>
                        </a:spcAft>
                        <a:buNone/>
                      </a:pPr>
                      <a:r>
                        <a:rPr lang="en-US" sz="2000" u="none" cap="none" strike="noStrike">
                          <a:latin typeface="Book Antiqua"/>
                          <a:ea typeface="Book Antiqua"/>
                          <a:cs typeface="Book Antiqua"/>
                          <a:sym typeface="Book Antiqua"/>
                        </a:rPr>
                        <a:t>18</a:t>
                      </a:r>
                      <a:endParaRPr sz="2000" u="none" cap="none" strike="noStrike">
                        <a:latin typeface="Book Antiqua"/>
                        <a:ea typeface="Book Antiqua"/>
                        <a:cs typeface="Book Antiqua"/>
                        <a:sym typeface="Book Antiqua"/>
                      </a:endParaRPr>
                    </a:p>
                  </a:txBody>
                  <a:tcPr marT="0" marB="0" marR="0" marL="0"/>
                </a:tc>
                <a:tc>
                  <a:txBody>
                    <a:bodyPr>
                      <a:noAutofit/>
                    </a:bodyPr>
                    <a:lstStyle/>
                    <a:p>
                      <a:pPr indent="0" lvl="0" marL="328295" marR="0" rtl="0" algn="l">
                        <a:lnSpc>
                          <a:spcPct val="100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0" marL="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508757" y="93288"/>
            <a:ext cx="4126484" cy="807719"/>
          </a:xfrm>
          <a:prstGeom prst="rect">
            <a:avLst/>
          </a:prstGeom>
          <a:noFill/>
          <a:ln>
            <a:noFill/>
          </a:ln>
        </p:spPr>
        <p:txBody>
          <a:bodyPr anchorCtr="0" anchor="t" bIns="0" lIns="0" spcFirstLastPara="1" rIns="0" wrap="square" tIns="264300">
            <a:noAutofit/>
          </a:bodyPr>
          <a:lstStyle/>
          <a:p>
            <a:pPr indent="0" lvl="0" marL="48260" marR="0" rtl="0" algn="l">
              <a:lnSpc>
                <a:spcPct val="100000"/>
              </a:lnSpc>
              <a:spcBef>
                <a:spcPts val="0"/>
              </a:spcBef>
              <a:spcAft>
                <a:spcPts val="0"/>
              </a:spcAft>
              <a:buNone/>
            </a:pPr>
            <a:r>
              <a:rPr b="1" i="0" lang="en-US" sz="2400" u="none" cap="none" strike="noStrike">
                <a:solidFill>
                  <a:schemeClr val="dk1"/>
                </a:solidFill>
                <a:latin typeface="Book Antiqua"/>
                <a:ea typeface="Book Antiqua"/>
                <a:cs typeface="Book Antiqua"/>
                <a:sym typeface="Book Antiqua"/>
              </a:rPr>
              <a:t>Histogram Example Solution</a:t>
            </a:r>
            <a:endParaRPr b="1" i="0" sz="2400" u="none" cap="none" strike="noStrike">
              <a:solidFill>
                <a:schemeClr val="dk1"/>
              </a:solidFill>
              <a:latin typeface="Book Antiqua"/>
              <a:ea typeface="Book Antiqua"/>
              <a:cs typeface="Book Antiqua"/>
              <a:sym typeface="Book Antiqua"/>
            </a:endParaRPr>
          </a:p>
        </p:txBody>
      </p:sp>
      <p:sp>
        <p:nvSpPr>
          <p:cNvPr id="123" name="Shape 123"/>
          <p:cNvSpPr/>
          <p:nvPr/>
        </p:nvSpPr>
        <p:spPr>
          <a:xfrm>
            <a:off x="1476680" y="969961"/>
            <a:ext cx="5887085" cy="5216525"/>
          </a:xfrm>
          <a:custGeom>
            <a:pathLst>
              <a:path extrusionOk="0" h="120000" w="120000">
                <a:moveTo>
                  <a:pt x="0" y="119994"/>
                </a:moveTo>
                <a:lnTo>
                  <a:pt x="119991" y="119994"/>
                </a:lnTo>
                <a:lnTo>
                  <a:pt x="119991" y="0"/>
                </a:lnTo>
                <a:lnTo>
                  <a:pt x="0" y="0"/>
                </a:lnTo>
                <a:lnTo>
                  <a:pt x="0" y="11999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Shape 124"/>
          <p:cNvSpPr/>
          <p:nvPr/>
        </p:nvSpPr>
        <p:spPr>
          <a:xfrm>
            <a:off x="2586659" y="2287267"/>
            <a:ext cx="4294505" cy="2292985"/>
          </a:xfrm>
          <a:custGeom>
            <a:pathLst>
              <a:path extrusionOk="0" h="120000" w="120000">
                <a:moveTo>
                  <a:pt x="0" y="119976"/>
                </a:moveTo>
                <a:lnTo>
                  <a:pt x="119998" y="119976"/>
                </a:lnTo>
                <a:lnTo>
                  <a:pt x="119998" y="0"/>
                </a:lnTo>
                <a:lnTo>
                  <a:pt x="0" y="0"/>
                </a:lnTo>
                <a:lnTo>
                  <a:pt x="0" y="119976"/>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Shape 125"/>
          <p:cNvSpPr/>
          <p:nvPr/>
        </p:nvSpPr>
        <p:spPr>
          <a:xfrm>
            <a:off x="2534441" y="2300228"/>
            <a:ext cx="4336415" cy="0"/>
          </a:xfrm>
          <a:custGeom>
            <a:pathLst>
              <a:path extrusionOk="0" h="120000" w="120000">
                <a:moveTo>
                  <a:pt x="0" y="0"/>
                </a:moveTo>
                <a:lnTo>
                  <a:pt x="119995" y="0"/>
                </a:lnTo>
              </a:path>
            </a:pathLst>
          </a:custGeom>
          <a:noFill/>
          <a:ln cap="flat" cmpd="sng" w="262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Shape 126"/>
          <p:cNvSpPr/>
          <p:nvPr/>
        </p:nvSpPr>
        <p:spPr>
          <a:xfrm>
            <a:off x="6891626" y="2300228"/>
            <a:ext cx="0" cy="2265680"/>
          </a:xfrm>
          <a:custGeom>
            <a:pathLst>
              <a:path extrusionOk="0" h="120000" w="120000">
                <a:moveTo>
                  <a:pt x="0" y="0"/>
                </a:moveTo>
                <a:lnTo>
                  <a:pt x="0" y="119995"/>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Shape 127"/>
          <p:cNvSpPr/>
          <p:nvPr/>
        </p:nvSpPr>
        <p:spPr>
          <a:xfrm>
            <a:off x="2534441" y="4592939"/>
            <a:ext cx="4357370" cy="0"/>
          </a:xfrm>
          <a:custGeom>
            <a:pathLst>
              <a:path extrusionOk="0" h="120000" w="120000">
                <a:moveTo>
                  <a:pt x="0" y="0"/>
                </a:moveTo>
                <a:lnTo>
                  <a:pt x="119994" y="0"/>
                </a:lnTo>
              </a:path>
            </a:pathLst>
          </a:custGeom>
          <a:noFill/>
          <a:ln cap="flat" cmpd="sng" w="262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Shape 128"/>
          <p:cNvSpPr/>
          <p:nvPr/>
        </p:nvSpPr>
        <p:spPr>
          <a:xfrm>
            <a:off x="2597075" y="2300228"/>
            <a:ext cx="0" cy="2371725"/>
          </a:xfrm>
          <a:custGeom>
            <a:pathLst>
              <a:path extrusionOk="0" h="120000" w="120000">
                <a:moveTo>
                  <a:pt x="0" y="0"/>
                </a:moveTo>
                <a:lnTo>
                  <a:pt x="0" y="119981"/>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Shape 129"/>
          <p:cNvSpPr/>
          <p:nvPr/>
        </p:nvSpPr>
        <p:spPr>
          <a:xfrm>
            <a:off x="2597075" y="4276547"/>
            <a:ext cx="859155" cy="303530"/>
          </a:xfrm>
          <a:custGeom>
            <a:pathLst>
              <a:path extrusionOk="0" h="120000" w="120000">
                <a:moveTo>
                  <a:pt x="119943" y="119891"/>
                </a:moveTo>
                <a:lnTo>
                  <a:pt x="119943" y="0"/>
                </a:lnTo>
                <a:lnTo>
                  <a:pt x="0" y="0"/>
                </a:lnTo>
                <a:lnTo>
                  <a:pt x="0" y="119891"/>
                </a:lnTo>
                <a:lnTo>
                  <a:pt x="119943" y="119891"/>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Shape 130"/>
          <p:cNvSpPr/>
          <p:nvPr/>
        </p:nvSpPr>
        <p:spPr>
          <a:xfrm>
            <a:off x="2597075" y="4276547"/>
            <a:ext cx="859155" cy="303530"/>
          </a:xfrm>
          <a:custGeom>
            <a:pathLst>
              <a:path extrusionOk="0" h="120000" w="120000">
                <a:moveTo>
                  <a:pt x="119943" y="119891"/>
                </a:moveTo>
                <a:lnTo>
                  <a:pt x="119943" y="0"/>
                </a:lnTo>
                <a:lnTo>
                  <a:pt x="0" y="0"/>
                </a:lnTo>
                <a:lnTo>
                  <a:pt x="0" y="119891"/>
                </a:lnTo>
                <a:lnTo>
                  <a:pt x="119943" y="119891"/>
                </a:lnTo>
              </a:path>
            </a:pathLst>
          </a:custGeom>
          <a:noFill/>
          <a:ln cap="flat" cmpd="sng" w="256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Shape 131"/>
          <p:cNvSpPr/>
          <p:nvPr/>
        </p:nvSpPr>
        <p:spPr>
          <a:xfrm>
            <a:off x="3455823" y="3512657"/>
            <a:ext cx="859790" cy="1067435"/>
          </a:xfrm>
          <a:custGeom>
            <a:pathLst>
              <a:path extrusionOk="0" h="120000" w="120000">
                <a:moveTo>
                  <a:pt x="119952" y="119967"/>
                </a:moveTo>
                <a:lnTo>
                  <a:pt x="119952" y="0"/>
                </a:lnTo>
                <a:lnTo>
                  <a:pt x="0" y="0"/>
                </a:lnTo>
                <a:lnTo>
                  <a:pt x="0" y="119967"/>
                </a:lnTo>
                <a:lnTo>
                  <a:pt x="119952" y="119967"/>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Shape 132"/>
          <p:cNvSpPr/>
          <p:nvPr/>
        </p:nvSpPr>
        <p:spPr>
          <a:xfrm>
            <a:off x="3455823" y="3512657"/>
            <a:ext cx="859790" cy="1067435"/>
          </a:xfrm>
          <a:custGeom>
            <a:pathLst>
              <a:path extrusionOk="0" h="120000" w="120000">
                <a:moveTo>
                  <a:pt x="119952" y="119967"/>
                </a:moveTo>
                <a:lnTo>
                  <a:pt x="119952" y="0"/>
                </a:lnTo>
                <a:lnTo>
                  <a:pt x="0" y="0"/>
                </a:lnTo>
                <a:lnTo>
                  <a:pt x="0" y="119967"/>
                </a:lnTo>
                <a:lnTo>
                  <a:pt x="119952" y="119967"/>
                </a:lnTo>
              </a:path>
            </a:pathLst>
          </a:custGeom>
          <a:noFill/>
          <a:ln cap="flat" cmpd="sng" w="22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Shape 133"/>
          <p:cNvSpPr/>
          <p:nvPr/>
        </p:nvSpPr>
        <p:spPr>
          <a:xfrm>
            <a:off x="4315353" y="2747881"/>
            <a:ext cx="859155" cy="1831975"/>
          </a:xfrm>
          <a:custGeom>
            <a:pathLst>
              <a:path extrusionOk="0" h="120000" w="120000">
                <a:moveTo>
                  <a:pt x="119943" y="119996"/>
                </a:moveTo>
                <a:lnTo>
                  <a:pt x="119943" y="0"/>
                </a:lnTo>
                <a:lnTo>
                  <a:pt x="0" y="0"/>
                </a:lnTo>
                <a:lnTo>
                  <a:pt x="0" y="119996"/>
                </a:lnTo>
                <a:lnTo>
                  <a:pt x="119943" y="119996"/>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Shape 134"/>
          <p:cNvSpPr/>
          <p:nvPr/>
        </p:nvSpPr>
        <p:spPr>
          <a:xfrm>
            <a:off x="4315353" y="2747881"/>
            <a:ext cx="859155" cy="1831975"/>
          </a:xfrm>
          <a:custGeom>
            <a:pathLst>
              <a:path extrusionOk="0" h="120000" w="120000">
                <a:moveTo>
                  <a:pt x="119943" y="119996"/>
                </a:moveTo>
                <a:lnTo>
                  <a:pt x="119943" y="0"/>
                </a:lnTo>
                <a:lnTo>
                  <a:pt x="0" y="0"/>
                </a:lnTo>
                <a:lnTo>
                  <a:pt x="0" y="119996"/>
                </a:lnTo>
                <a:lnTo>
                  <a:pt x="119943" y="119996"/>
                </a:lnTo>
              </a:path>
            </a:pathLst>
          </a:custGeom>
          <a:noFill/>
          <a:ln cap="flat" cmpd="sng" w="218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Shape 135"/>
          <p:cNvSpPr/>
          <p:nvPr/>
        </p:nvSpPr>
        <p:spPr>
          <a:xfrm>
            <a:off x="5174018" y="4144584"/>
            <a:ext cx="859155" cy="435609"/>
          </a:xfrm>
          <a:custGeom>
            <a:pathLst>
              <a:path extrusionOk="0" h="120000" w="120000">
                <a:moveTo>
                  <a:pt x="119943" y="119892"/>
                </a:moveTo>
                <a:lnTo>
                  <a:pt x="119943" y="0"/>
                </a:lnTo>
                <a:lnTo>
                  <a:pt x="0" y="0"/>
                </a:lnTo>
                <a:lnTo>
                  <a:pt x="0" y="119892"/>
                </a:lnTo>
                <a:lnTo>
                  <a:pt x="119943" y="119892"/>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Shape 136"/>
          <p:cNvSpPr/>
          <p:nvPr/>
        </p:nvSpPr>
        <p:spPr>
          <a:xfrm>
            <a:off x="5174018" y="4144584"/>
            <a:ext cx="859155" cy="435609"/>
          </a:xfrm>
          <a:custGeom>
            <a:pathLst>
              <a:path extrusionOk="0" h="120000" w="120000">
                <a:moveTo>
                  <a:pt x="119943" y="119892"/>
                </a:moveTo>
                <a:lnTo>
                  <a:pt x="119943" y="0"/>
                </a:lnTo>
                <a:lnTo>
                  <a:pt x="0" y="0"/>
                </a:lnTo>
                <a:lnTo>
                  <a:pt x="0" y="119892"/>
                </a:lnTo>
                <a:lnTo>
                  <a:pt x="119943" y="119892"/>
                </a:lnTo>
              </a:path>
            </a:pathLst>
          </a:custGeom>
          <a:noFill/>
          <a:ln cap="flat" cmpd="sng" w="25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Shape 137"/>
          <p:cNvSpPr/>
          <p:nvPr/>
        </p:nvSpPr>
        <p:spPr>
          <a:xfrm>
            <a:off x="6032682" y="4434743"/>
            <a:ext cx="859155" cy="145415"/>
          </a:xfrm>
          <a:custGeom>
            <a:pathLst>
              <a:path extrusionOk="0" h="120000" w="120000">
                <a:moveTo>
                  <a:pt x="119943" y="119706"/>
                </a:moveTo>
                <a:lnTo>
                  <a:pt x="119943" y="0"/>
                </a:lnTo>
                <a:lnTo>
                  <a:pt x="0" y="0"/>
                </a:lnTo>
                <a:lnTo>
                  <a:pt x="0" y="119706"/>
                </a:lnTo>
                <a:lnTo>
                  <a:pt x="119943" y="119706"/>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Shape 138"/>
          <p:cNvSpPr/>
          <p:nvPr/>
        </p:nvSpPr>
        <p:spPr>
          <a:xfrm>
            <a:off x="6032682" y="4434743"/>
            <a:ext cx="859155" cy="145415"/>
          </a:xfrm>
          <a:custGeom>
            <a:pathLst>
              <a:path extrusionOk="0" h="120000" w="120000">
                <a:moveTo>
                  <a:pt x="119943" y="119706"/>
                </a:moveTo>
                <a:lnTo>
                  <a:pt x="119943" y="0"/>
                </a:lnTo>
                <a:lnTo>
                  <a:pt x="0" y="0"/>
                </a:lnTo>
                <a:lnTo>
                  <a:pt x="0" y="119706"/>
                </a:lnTo>
                <a:lnTo>
                  <a:pt x="119943" y="119706"/>
                </a:lnTo>
              </a:path>
            </a:pathLst>
          </a:custGeom>
          <a:noFill/>
          <a:ln cap="flat" cmpd="sng" w="26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Shape 139"/>
          <p:cNvSpPr/>
          <p:nvPr/>
        </p:nvSpPr>
        <p:spPr>
          <a:xfrm>
            <a:off x="2534441" y="3828164"/>
            <a:ext cx="41910" cy="0"/>
          </a:xfrm>
          <a:custGeom>
            <a:pathLst>
              <a:path extrusionOk="0" h="120000" w="120000">
                <a:moveTo>
                  <a:pt x="0" y="0"/>
                </a:moveTo>
                <a:lnTo>
                  <a:pt x="119610" y="0"/>
                </a:lnTo>
              </a:path>
            </a:pathLst>
          </a:custGeom>
          <a:noFill/>
          <a:ln cap="flat" cmpd="sng" w="262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Shape 140"/>
          <p:cNvSpPr/>
          <p:nvPr/>
        </p:nvSpPr>
        <p:spPr>
          <a:xfrm>
            <a:off x="2534441" y="3064266"/>
            <a:ext cx="41910" cy="0"/>
          </a:xfrm>
          <a:custGeom>
            <a:pathLst>
              <a:path extrusionOk="0" h="120000" w="120000">
                <a:moveTo>
                  <a:pt x="0" y="0"/>
                </a:moveTo>
                <a:lnTo>
                  <a:pt x="119610" y="0"/>
                </a:lnTo>
              </a:path>
            </a:pathLst>
          </a:custGeom>
          <a:noFill/>
          <a:ln cap="flat" cmpd="sng" w="262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Shape 141"/>
          <p:cNvSpPr/>
          <p:nvPr/>
        </p:nvSpPr>
        <p:spPr>
          <a:xfrm>
            <a:off x="3455823" y="4619144"/>
            <a:ext cx="0" cy="52705"/>
          </a:xfrm>
          <a:custGeom>
            <a:pathLst>
              <a:path extrusionOk="0" h="120000" w="120000">
                <a:moveTo>
                  <a:pt x="0" y="119405"/>
                </a:moveTo>
                <a:lnTo>
                  <a:pt x="0" y="0"/>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Shape 142"/>
          <p:cNvSpPr/>
          <p:nvPr/>
        </p:nvSpPr>
        <p:spPr>
          <a:xfrm>
            <a:off x="4315353" y="4619144"/>
            <a:ext cx="0" cy="52705"/>
          </a:xfrm>
          <a:custGeom>
            <a:pathLst>
              <a:path extrusionOk="0" h="120000" w="120000">
                <a:moveTo>
                  <a:pt x="0" y="119405"/>
                </a:moveTo>
                <a:lnTo>
                  <a:pt x="0" y="0"/>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Shape 143"/>
          <p:cNvSpPr/>
          <p:nvPr/>
        </p:nvSpPr>
        <p:spPr>
          <a:xfrm>
            <a:off x="5174018" y="4619144"/>
            <a:ext cx="0" cy="52705"/>
          </a:xfrm>
          <a:custGeom>
            <a:pathLst>
              <a:path extrusionOk="0" h="120000" w="120000">
                <a:moveTo>
                  <a:pt x="0" y="119405"/>
                </a:moveTo>
                <a:lnTo>
                  <a:pt x="0" y="0"/>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Shape 144"/>
          <p:cNvSpPr/>
          <p:nvPr/>
        </p:nvSpPr>
        <p:spPr>
          <a:xfrm>
            <a:off x="6032682" y="4619144"/>
            <a:ext cx="0" cy="52705"/>
          </a:xfrm>
          <a:custGeom>
            <a:pathLst>
              <a:path extrusionOk="0" h="120000" w="120000">
                <a:moveTo>
                  <a:pt x="0" y="119405"/>
                </a:moveTo>
                <a:lnTo>
                  <a:pt x="0" y="0"/>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Shape 145"/>
          <p:cNvSpPr/>
          <p:nvPr/>
        </p:nvSpPr>
        <p:spPr>
          <a:xfrm>
            <a:off x="6891626" y="4619144"/>
            <a:ext cx="0" cy="52705"/>
          </a:xfrm>
          <a:custGeom>
            <a:pathLst>
              <a:path extrusionOk="0" h="120000" w="120000">
                <a:moveTo>
                  <a:pt x="0" y="119405"/>
                </a:moveTo>
                <a:lnTo>
                  <a:pt x="0" y="0"/>
                </a:lnTo>
              </a:path>
            </a:pathLst>
          </a:custGeom>
          <a:noFill/>
          <a:ln cap="flat" cmpd="sng" w="208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Shape 146"/>
          <p:cNvSpPr txBox="1"/>
          <p:nvPr/>
        </p:nvSpPr>
        <p:spPr>
          <a:xfrm>
            <a:off x="2930242" y="3778354"/>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2</a:t>
            </a:r>
            <a:endParaRPr sz="2250">
              <a:solidFill>
                <a:schemeClr val="dk1"/>
              </a:solidFill>
              <a:latin typeface="Arial"/>
              <a:ea typeface="Arial"/>
              <a:cs typeface="Arial"/>
              <a:sym typeface="Arial"/>
            </a:endParaRPr>
          </a:p>
        </p:txBody>
      </p:sp>
      <p:sp>
        <p:nvSpPr>
          <p:cNvPr id="147" name="Shape 147"/>
          <p:cNvSpPr txBox="1"/>
          <p:nvPr/>
        </p:nvSpPr>
        <p:spPr>
          <a:xfrm>
            <a:off x="3788990" y="3013578"/>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7</a:t>
            </a:r>
            <a:endParaRPr sz="2250">
              <a:solidFill>
                <a:schemeClr val="dk1"/>
              </a:solidFill>
              <a:latin typeface="Arial"/>
              <a:ea typeface="Arial"/>
              <a:cs typeface="Arial"/>
              <a:sym typeface="Arial"/>
            </a:endParaRPr>
          </a:p>
        </p:txBody>
      </p:sp>
      <p:sp>
        <p:nvSpPr>
          <p:cNvPr id="148" name="Shape 148"/>
          <p:cNvSpPr txBox="1"/>
          <p:nvPr/>
        </p:nvSpPr>
        <p:spPr>
          <a:xfrm>
            <a:off x="4584965" y="2249786"/>
            <a:ext cx="27749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12</a:t>
            </a:r>
            <a:endParaRPr sz="2250">
              <a:solidFill>
                <a:schemeClr val="dk1"/>
              </a:solidFill>
              <a:latin typeface="Arial"/>
              <a:ea typeface="Arial"/>
              <a:cs typeface="Arial"/>
              <a:sym typeface="Arial"/>
            </a:endParaRPr>
          </a:p>
        </p:txBody>
      </p:sp>
      <p:sp>
        <p:nvSpPr>
          <p:cNvPr id="149" name="Shape 149"/>
          <p:cNvSpPr txBox="1"/>
          <p:nvPr/>
        </p:nvSpPr>
        <p:spPr>
          <a:xfrm>
            <a:off x="5507297" y="3646384"/>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3</a:t>
            </a:r>
            <a:endParaRPr sz="2250">
              <a:solidFill>
                <a:schemeClr val="dk1"/>
              </a:solidFill>
              <a:latin typeface="Arial"/>
              <a:ea typeface="Arial"/>
              <a:cs typeface="Arial"/>
              <a:sym typeface="Arial"/>
            </a:endParaRPr>
          </a:p>
        </p:txBody>
      </p:sp>
      <p:sp>
        <p:nvSpPr>
          <p:cNvPr id="150" name="Shape 150"/>
          <p:cNvSpPr txBox="1"/>
          <p:nvPr/>
        </p:nvSpPr>
        <p:spPr>
          <a:xfrm>
            <a:off x="6365961" y="3935686"/>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a:t>
            </a:r>
            <a:endParaRPr sz="2250">
              <a:solidFill>
                <a:schemeClr val="dk1"/>
              </a:solidFill>
              <a:latin typeface="Arial"/>
              <a:ea typeface="Arial"/>
              <a:cs typeface="Arial"/>
              <a:sym typeface="Arial"/>
            </a:endParaRPr>
          </a:p>
        </p:txBody>
      </p:sp>
      <p:sp>
        <p:nvSpPr>
          <p:cNvPr id="151" name="Shape 151"/>
          <p:cNvSpPr txBox="1"/>
          <p:nvPr/>
        </p:nvSpPr>
        <p:spPr>
          <a:xfrm>
            <a:off x="2280980" y="4436485"/>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0</a:t>
            </a:r>
            <a:endParaRPr sz="2250">
              <a:solidFill>
                <a:schemeClr val="dk1"/>
              </a:solidFill>
              <a:latin typeface="Arial"/>
              <a:ea typeface="Arial"/>
              <a:cs typeface="Arial"/>
              <a:sym typeface="Arial"/>
            </a:endParaRPr>
          </a:p>
        </p:txBody>
      </p:sp>
      <p:sp>
        <p:nvSpPr>
          <p:cNvPr id="152" name="Shape 152"/>
          <p:cNvSpPr txBox="1"/>
          <p:nvPr/>
        </p:nvSpPr>
        <p:spPr>
          <a:xfrm>
            <a:off x="2280980" y="3672588"/>
            <a:ext cx="15430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5</a:t>
            </a:r>
            <a:endParaRPr sz="2250">
              <a:solidFill>
                <a:schemeClr val="dk1"/>
              </a:solidFill>
              <a:latin typeface="Arial"/>
              <a:ea typeface="Arial"/>
              <a:cs typeface="Arial"/>
              <a:sym typeface="Arial"/>
            </a:endParaRPr>
          </a:p>
        </p:txBody>
      </p:sp>
      <p:sp>
        <p:nvSpPr>
          <p:cNvPr id="153" name="Shape 153"/>
          <p:cNvSpPr txBox="1"/>
          <p:nvPr/>
        </p:nvSpPr>
        <p:spPr>
          <a:xfrm>
            <a:off x="2155014" y="2908725"/>
            <a:ext cx="27749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10</a:t>
            </a:r>
            <a:endParaRPr sz="2250">
              <a:solidFill>
                <a:schemeClr val="dk1"/>
              </a:solidFill>
              <a:latin typeface="Arial"/>
              <a:ea typeface="Arial"/>
              <a:cs typeface="Arial"/>
              <a:sym typeface="Arial"/>
            </a:endParaRPr>
          </a:p>
        </p:txBody>
      </p:sp>
      <p:sp>
        <p:nvSpPr>
          <p:cNvPr id="154" name="Shape 154"/>
          <p:cNvSpPr txBox="1"/>
          <p:nvPr/>
        </p:nvSpPr>
        <p:spPr>
          <a:xfrm>
            <a:off x="2155014" y="2144758"/>
            <a:ext cx="27749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15</a:t>
            </a:r>
            <a:endParaRPr sz="2250">
              <a:solidFill>
                <a:schemeClr val="dk1"/>
              </a:solidFill>
              <a:latin typeface="Arial"/>
              <a:ea typeface="Arial"/>
              <a:cs typeface="Arial"/>
              <a:sym typeface="Arial"/>
            </a:endParaRPr>
          </a:p>
        </p:txBody>
      </p:sp>
      <p:sp>
        <p:nvSpPr>
          <p:cNvPr id="155" name="Shape 155"/>
          <p:cNvSpPr txBox="1"/>
          <p:nvPr/>
        </p:nvSpPr>
        <p:spPr>
          <a:xfrm>
            <a:off x="2846008" y="4857758"/>
            <a:ext cx="488950"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8-11</a:t>
            </a:r>
            <a:endParaRPr sz="2250">
              <a:solidFill>
                <a:schemeClr val="dk1"/>
              </a:solidFill>
              <a:latin typeface="Arial"/>
              <a:ea typeface="Arial"/>
              <a:cs typeface="Arial"/>
              <a:sym typeface="Arial"/>
            </a:endParaRPr>
          </a:p>
        </p:txBody>
      </p:sp>
      <p:sp>
        <p:nvSpPr>
          <p:cNvPr id="156" name="Shape 156"/>
          <p:cNvSpPr txBox="1"/>
          <p:nvPr/>
        </p:nvSpPr>
        <p:spPr>
          <a:xfrm>
            <a:off x="3579532" y="4857758"/>
            <a:ext cx="61531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11-14</a:t>
            </a:r>
            <a:endParaRPr sz="2250">
              <a:solidFill>
                <a:schemeClr val="dk1"/>
              </a:solidFill>
              <a:latin typeface="Arial"/>
              <a:ea typeface="Arial"/>
              <a:cs typeface="Arial"/>
              <a:sym typeface="Arial"/>
            </a:endParaRPr>
          </a:p>
        </p:txBody>
      </p:sp>
      <p:sp>
        <p:nvSpPr>
          <p:cNvPr id="157" name="Shape 157"/>
          <p:cNvSpPr txBox="1"/>
          <p:nvPr/>
        </p:nvSpPr>
        <p:spPr>
          <a:xfrm>
            <a:off x="4249597" y="4857758"/>
            <a:ext cx="950594" cy="870585"/>
          </a:xfrm>
          <a:prstGeom prst="rect">
            <a:avLst/>
          </a:prstGeom>
          <a:noFill/>
          <a:ln>
            <a:noFill/>
          </a:ln>
        </p:spPr>
        <p:txBody>
          <a:bodyPr anchorCtr="0" anchor="t" bIns="0" lIns="0" spcFirstLastPara="1" rIns="0" wrap="square" tIns="0">
            <a:noAutofit/>
          </a:bodyPr>
          <a:lstStyle/>
          <a:p>
            <a:pPr indent="0" lvl="0" marL="41910" marR="0" rtl="0" algn="ctr">
              <a:lnSpc>
                <a:spcPct val="100000"/>
              </a:lnSpc>
              <a:spcBef>
                <a:spcPts val="0"/>
              </a:spcBef>
              <a:spcAft>
                <a:spcPts val="0"/>
              </a:spcAft>
              <a:buNone/>
            </a:pPr>
            <a:r>
              <a:rPr b="1" lang="en-US" sz="2250">
                <a:solidFill>
                  <a:srgbClr val="FFFFFF"/>
                </a:solidFill>
                <a:latin typeface="Arial"/>
                <a:ea typeface="Arial"/>
                <a:cs typeface="Arial"/>
                <a:sym typeface="Arial"/>
              </a:rPr>
              <a:t>14-17</a:t>
            </a:r>
            <a:endParaRPr sz="2250">
              <a:solidFill>
                <a:schemeClr val="dk1"/>
              </a:solidFill>
              <a:latin typeface="Arial"/>
              <a:ea typeface="Arial"/>
              <a:cs typeface="Arial"/>
              <a:sym typeface="Arial"/>
            </a:endParaRPr>
          </a:p>
          <a:p>
            <a:pPr indent="0" lvl="0" marL="0" marR="0" rtl="0" algn="ctr">
              <a:lnSpc>
                <a:spcPct val="100000"/>
              </a:lnSpc>
              <a:spcBef>
                <a:spcPts val="1660"/>
              </a:spcBef>
              <a:spcAft>
                <a:spcPts val="0"/>
              </a:spcAft>
              <a:buNone/>
            </a:pPr>
            <a:r>
              <a:rPr b="1" lang="en-US" sz="2250">
                <a:solidFill>
                  <a:srgbClr val="FFFFFF"/>
                </a:solidFill>
                <a:latin typeface="Arial"/>
                <a:ea typeface="Arial"/>
                <a:cs typeface="Arial"/>
                <a:sym typeface="Arial"/>
              </a:rPr>
              <a:t>Classes</a:t>
            </a:r>
            <a:endParaRPr sz="2250">
              <a:solidFill>
                <a:schemeClr val="dk1"/>
              </a:solidFill>
              <a:latin typeface="Arial"/>
              <a:ea typeface="Arial"/>
              <a:cs typeface="Arial"/>
              <a:sym typeface="Arial"/>
            </a:endParaRPr>
          </a:p>
        </p:txBody>
      </p:sp>
      <p:sp>
        <p:nvSpPr>
          <p:cNvPr id="158" name="Shape 158"/>
          <p:cNvSpPr txBox="1"/>
          <p:nvPr/>
        </p:nvSpPr>
        <p:spPr>
          <a:xfrm>
            <a:off x="5297029" y="4857758"/>
            <a:ext cx="61531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17-20</a:t>
            </a:r>
            <a:endParaRPr sz="2250">
              <a:solidFill>
                <a:schemeClr val="dk1"/>
              </a:solidFill>
              <a:latin typeface="Arial"/>
              <a:ea typeface="Arial"/>
              <a:cs typeface="Arial"/>
              <a:sym typeface="Arial"/>
            </a:endParaRPr>
          </a:p>
        </p:txBody>
      </p:sp>
      <p:sp>
        <p:nvSpPr>
          <p:cNvPr id="159" name="Shape 159"/>
          <p:cNvSpPr txBox="1"/>
          <p:nvPr/>
        </p:nvSpPr>
        <p:spPr>
          <a:xfrm>
            <a:off x="6156531" y="4857758"/>
            <a:ext cx="615315" cy="31623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2250">
                <a:solidFill>
                  <a:srgbClr val="FFFFFF"/>
                </a:solidFill>
                <a:latin typeface="Arial"/>
                <a:ea typeface="Arial"/>
                <a:cs typeface="Arial"/>
                <a:sym typeface="Arial"/>
              </a:rPr>
              <a:t>20-23</a:t>
            </a:r>
            <a:endParaRPr sz="2250">
              <a:solidFill>
                <a:schemeClr val="dk1"/>
              </a:solidFill>
              <a:latin typeface="Arial"/>
              <a:ea typeface="Arial"/>
              <a:cs typeface="Arial"/>
              <a:sym typeface="Arial"/>
            </a:endParaRPr>
          </a:p>
        </p:txBody>
      </p:sp>
      <p:sp>
        <p:nvSpPr>
          <p:cNvPr id="160" name="Shape 160"/>
          <p:cNvSpPr txBox="1"/>
          <p:nvPr/>
        </p:nvSpPr>
        <p:spPr>
          <a:xfrm rot="-5400000">
            <a:off x="1128007" y="3289291"/>
            <a:ext cx="1558925" cy="25654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Fre quency</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