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12192000"/>
  <p:notesSz cx="6858000" cy="9144000"/>
  <p:embeddedFontLst>
    <p:embeddedFont>
      <p:font typeface="Helvetica Neue"/>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HelveticaNeue-italic.fntdata"/><Relationship Id="rId61" Type="http://schemas.openxmlformats.org/officeDocument/2006/relationships/font" Target="fonts/HelveticaNeue-bold.fntdata"/><Relationship Id="rId20" Type="http://schemas.openxmlformats.org/officeDocument/2006/relationships/slide" Target="slides/slide16.xml"/><Relationship Id="rId63" Type="http://schemas.openxmlformats.org/officeDocument/2006/relationships/font" Target="fonts/HelveticaNeue-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HelveticaNeue-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Shape 2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Shape 29"/>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Shape 30"/>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1" name="Shape 3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Shape 3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Shape 3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Shape 42"/>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Shape 43"/>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4" name="Shape 44"/>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Shape 4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6.png"/><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4.png"/><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7.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Statistical Learning </a:t>
            </a:r>
            <a:endParaRPr b="0" i="0" sz="60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6000"/>
              <a:buFont typeface="Calibri"/>
              <a:buNone/>
            </a:pPr>
            <a:r>
              <a:t/>
            </a:r>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nSpc>
                <a:spcPct val="90000"/>
              </a:lnSpc>
              <a:spcBef>
                <a:spcPts val="0"/>
              </a:spcBef>
              <a:spcAft>
                <a:spcPts val="0"/>
              </a:spcAft>
              <a:buClr>
                <a:schemeClr val="dk1"/>
              </a:buClr>
              <a:buSzPts val="2400"/>
              <a:buFont typeface="Arial"/>
              <a:buNone/>
            </a:pPr>
            <a:r>
              <a:rPr lang="en-US"/>
              <a:t> PGPBDA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n-US" sz="4400" u="none" cap="none" strike="noStrike">
                <a:solidFill>
                  <a:schemeClr val="dk1"/>
                </a:solidFill>
                <a:latin typeface="Calibri"/>
                <a:ea typeface="Calibri"/>
                <a:cs typeface="Calibri"/>
                <a:sym typeface="Calibri"/>
              </a:rPr>
            </a:br>
            <a:r>
              <a:rPr b="1" i="0" lang="en-US" sz="4400" u="none" cap="none" strike="noStrike">
                <a:solidFill>
                  <a:schemeClr val="dk1"/>
                </a:solidFill>
                <a:latin typeface="Calibri"/>
                <a:ea typeface="Calibri"/>
                <a:cs typeface="Calibri"/>
                <a:sym typeface="Calibri"/>
              </a:rPr>
              <a:t>Types of Probability </a:t>
            </a:r>
            <a:endParaRPr b="0" i="0" sz="4400" u="none" cap="none" strike="noStrike">
              <a:solidFill>
                <a:schemeClr val="dk1"/>
              </a:solidFill>
              <a:latin typeface="Calibri"/>
              <a:ea typeface="Calibri"/>
              <a:cs typeface="Calibri"/>
              <a:sym typeface="Calibri"/>
            </a:endParaRPr>
          </a:p>
        </p:txBody>
      </p:sp>
      <p:sp>
        <p:nvSpPr>
          <p:cNvPr id="139" name="Shape 139"/>
          <p:cNvSpPr txBox="1"/>
          <p:nvPr>
            <p:ph idx="1" type="body"/>
          </p:nvPr>
        </p:nvSpPr>
        <p:spPr>
          <a:xfrm>
            <a:off x="838200" y="1895963"/>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A Priori Classical Probability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Empirical Probability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Subjective Probability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Mutually Exclusive Events</a:t>
            </a:r>
            <a:endParaRPr/>
          </a:p>
        </p:txBody>
      </p:sp>
      <p:pic>
        <p:nvPicPr>
          <p:cNvPr id="145" name="Shape 145"/>
          <p:cNvPicPr preferRelativeResize="0"/>
          <p:nvPr/>
        </p:nvPicPr>
        <p:blipFill rotWithShape="1">
          <a:blip r:embed="rId3">
            <a:alphaModFix/>
          </a:blip>
          <a:srcRect b="0" l="0" r="0" t="0"/>
          <a:stretch/>
        </p:blipFill>
        <p:spPr>
          <a:xfrm>
            <a:off x="1573281" y="1350498"/>
            <a:ext cx="8614299" cy="55075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Independent Events</a:t>
            </a:r>
            <a:endParaRPr/>
          </a:p>
        </p:txBody>
      </p:sp>
      <p:sp>
        <p:nvSpPr>
          <p:cNvPr id="151" name="Shape 1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Two events A and B are said to be independent if the occurrence of A is in no way influenced by the occurrence of B. Likewise occurrence of B is in no way influenced by the occurrence of 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Rules for Computing Probability</a:t>
            </a:r>
            <a:endParaRPr/>
          </a:p>
        </p:txBody>
      </p:sp>
      <p:pic>
        <p:nvPicPr>
          <p:cNvPr id="157" name="Shape 157"/>
          <p:cNvPicPr preferRelativeResize="0"/>
          <p:nvPr/>
        </p:nvPicPr>
        <p:blipFill rotWithShape="1">
          <a:blip r:embed="rId3">
            <a:alphaModFix/>
          </a:blip>
          <a:srcRect b="0" l="0" r="0" t="0"/>
          <a:stretch/>
        </p:blipFill>
        <p:spPr>
          <a:xfrm>
            <a:off x="838200" y="1790773"/>
            <a:ext cx="11003124" cy="413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Rules for Computing Probability</a:t>
            </a:r>
            <a:endParaRPr/>
          </a:p>
        </p:txBody>
      </p:sp>
      <p:pic>
        <p:nvPicPr>
          <p:cNvPr id="163" name="Shape 163"/>
          <p:cNvPicPr preferRelativeResize="0"/>
          <p:nvPr/>
        </p:nvPicPr>
        <p:blipFill rotWithShape="1">
          <a:blip r:embed="rId3">
            <a:alphaModFix/>
          </a:blip>
          <a:srcRect b="0" l="0" r="0" t="0"/>
          <a:stretch/>
        </p:blipFill>
        <p:spPr>
          <a:xfrm>
            <a:off x="838200" y="1493299"/>
            <a:ext cx="10515600" cy="52791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n-US" sz="4400" u="none" cap="none" strike="noStrike">
                <a:solidFill>
                  <a:schemeClr val="dk1"/>
                </a:solidFill>
                <a:latin typeface="Calibri"/>
                <a:ea typeface="Calibri"/>
                <a:cs typeface="Calibri"/>
                <a:sym typeface="Calibri"/>
              </a:rPr>
            </a:br>
            <a:r>
              <a:rPr b="1" i="0" lang="en-US" sz="4400" u="none" cap="none" strike="noStrike">
                <a:solidFill>
                  <a:schemeClr val="dk1"/>
                </a:solidFill>
                <a:latin typeface="Calibri"/>
                <a:ea typeface="Calibri"/>
                <a:cs typeface="Calibri"/>
                <a:sym typeface="Calibri"/>
              </a:rPr>
              <a:t>Example for Addition Rules </a:t>
            </a:r>
            <a:endParaRPr b="0" i="0" sz="4400" u="none" cap="none" strike="noStrike">
              <a:solidFill>
                <a:schemeClr val="dk1"/>
              </a:solidFill>
              <a:latin typeface="Calibri"/>
              <a:ea typeface="Calibri"/>
              <a:cs typeface="Calibri"/>
              <a:sym typeface="Calibri"/>
            </a:endParaRPr>
          </a:p>
        </p:txBody>
      </p:sp>
      <p:sp>
        <p:nvSpPr>
          <p:cNvPr id="169" name="Shape 1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From a pack of well-shuffled cards, a card is picked up at random.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14350" lvl="0" marL="514350" marR="0" rtl="0" algn="l">
              <a:lnSpc>
                <a:spcPct val="90000"/>
              </a:lnSpc>
              <a:spcBef>
                <a:spcPts val="1000"/>
              </a:spcBef>
              <a:spcAft>
                <a:spcPts val="0"/>
              </a:spcAft>
              <a:buClr>
                <a:schemeClr val="dk1"/>
              </a:buClr>
              <a:buSzPts val="2800"/>
              <a:buFont typeface="Arial"/>
              <a:buAutoNum type="arabicParenR"/>
            </a:pPr>
            <a:r>
              <a:rPr b="0" i="0" lang="en-US" sz="2800" u="none" cap="none" strike="noStrike">
                <a:solidFill>
                  <a:schemeClr val="dk1"/>
                </a:solidFill>
                <a:latin typeface="Calibri"/>
                <a:ea typeface="Calibri"/>
                <a:cs typeface="Calibri"/>
                <a:sym typeface="Calibri"/>
              </a:rPr>
              <a:t>What is the probability that the selected card is a King or a Queen?</a:t>
            </a:r>
            <a:endParaRPr/>
          </a:p>
          <a:p>
            <a:pPr indent="-514350" lvl="0" marL="514350" marR="0" rtl="0" algn="l">
              <a:lnSpc>
                <a:spcPct val="90000"/>
              </a:lnSpc>
              <a:spcBef>
                <a:spcPts val="1000"/>
              </a:spcBef>
              <a:spcAft>
                <a:spcPts val="0"/>
              </a:spcAft>
              <a:buClr>
                <a:schemeClr val="dk1"/>
              </a:buClr>
              <a:buSzPts val="2800"/>
              <a:buFont typeface="Arial"/>
              <a:buAutoNum type="arabicParenR"/>
            </a:pPr>
            <a:r>
              <a:rPr b="0" i="0" lang="en-US" sz="2800" u="none" cap="none" strike="noStrike">
                <a:solidFill>
                  <a:schemeClr val="dk1"/>
                </a:solidFill>
                <a:latin typeface="Calibri"/>
                <a:ea typeface="Calibri"/>
                <a:cs typeface="Calibri"/>
                <a:sym typeface="Calibri"/>
              </a:rPr>
              <a:t>What is the probability that the selected card is a King or a Diamond?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67861"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Solution to Part 1)</a:t>
            </a:r>
            <a:endParaRPr/>
          </a:p>
        </p:txBody>
      </p:sp>
      <p:pic>
        <p:nvPicPr>
          <p:cNvPr id="175" name="Shape 175"/>
          <p:cNvPicPr preferRelativeResize="0"/>
          <p:nvPr/>
        </p:nvPicPr>
        <p:blipFill rotWithShape="1">
          <a:blip r:embed="rId3">
            <a:alphaModFix/>
          </a:blip>
          <a:srcRect b="0" l="0" r="0" t="0"/>
          <a:stretch/>
        </p:blipFill>
        <p:spPr>
          <a:xfrm>
            <a:off x="1524292" y="1251658"/>
            <a:ext cx="8294957" cy="55576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824132" y="13433"/>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Solution to part 2)</a:t>
            </a:r>
            <a:endParaRPr/>
          </a:p>
        </p:txBody>
      </p:sp>
      <p:pic>
        <p:nvPicPr>
          <p:cNvPr id="181" name="Shape 181"/>
          <p:cNvPicPr preferRelativeResize="0"/>
          <p:nvPr/>
        </p:nvPicPr>
        <p:blipFill rotWithShape="1">
          <a:blip r:embed="rId3">
            <a:alphaModFix/>
          </a:blip>
          <a:srcRect b="0" l="0" r="0" t="0"/>
          <a:stretch/>
        </p:blipFill>
        <p:spPr>
          <a:xfrm>
            <a:off x="1640058" y="1168044"/>
            <a:ext cx="8235462" cy="56899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Multiplication Rule</a:t>
            </a:r>
            <a:endParaRPr/>
          </a:p>
        </p:txBody>
      </p:sp>
      <p:pic>
        <p:nvPicPr>
          <p:cNvPr id="187" name="Shape 187"/>
          <p:cNvPicPr preferRelativeResize="0"/>
          <p:nvPr/>
        </p:nvPicPr>
        <p:blipFill rotWithShape="1">
          <a:blip r:embed="rId3">
            <a:alphaModFix/>
          </a:blip>
          <a:srcRect b="0" l="0" r="0" t="0"/>
          <a:stretch/>
        </p:blipFill>
        <p:spPr>
          <a:xfrm>
            <a:off x="838200" y="1956580"/>
            <a:ext cx="10587382" cy="39799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753794"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Multiplication Rule</a:t>
            </a:r>
            <a:endParaRPr/>
          </a:p>
        </p:txBody>
      </p:sp>
      <p:pic>
        <p:nvPicPr>
          <p:cNvPr id="193" name="Shape 193"/>
          <p:cNvPicPr preferRelativeResize="0"/>
          <p:nvPr/>
        </p:nvPicPr>
        <p:blipFill rotWithShape="1">
          <a:blip r:embed="rId3">
            <a:alphaModFix/>
          </a:blip>
          <a:srcRect b="0" l="0" r="0" t="0"/>
          <a:stretch/>
        </p:blipFill>
        <p:spPr>
          <a:xfrm>
            <a:off x="1527516" y="1319872"/>
            <a:ext cx="8600687" cy="55381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Outline</a:t>
            </a:r>
            <a:endParaRPr/>
          </a:p>
        </p:txBody>
      </p:sp>
      <p:sp>
        <p:nvSpPr>
          <p:cNvPr id="91" name="Shape 91"/>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spcBef>
                <a:spcPts val="1000"/>
              </a:spcBef>
              <a:spcAft>
                <a:spcPts val="0"/>
              </a:spcAft>
              <a:buSzPts val="2800"/>
              <a:buAutoNum type="arabicPeriod"/>
            </a:pPr>
            <a:r>
              <a:rPr lang="en-US"/>
              <a:t>Introduction</a:t>
            </a:r>
            <a:r>
              <a:rPr lang="en-US"/>
              <a:t> to </a:t>
            </a:r>
            <a:r>
              <a:rPr lang="en-US"/>
              <a:t>Probability</a:t>
            </a:r>
            <a:r>
              <a:rPr lang="en-US"/>
              <a:t> </a:t>
            </a:r>
            <a:endParaRPr/>
          </a:p>
          <a:p>
            <a:pPr indent="-406400" lvl="0" marL="457200" rtl="0">
              <a:spcBef>
                <a:spcPts val="0"/>
              </a:spcBef>
              <a:spcAft>
                <a:spcPts val="0"/>
              </a:spcAft>
              <a:buSzPts val="2800"/>
              <a:buAutoNum type="arabicPeriod"/>
            </a:pPr>
            <a:r>
              <a:rPr lang="en-US"/>
              <a:t>Types of Probability </a:t>
            </a:r>
            <a:endParaRPr/>
          </a:p>
          <a:p>
            <a:pPr indent="-406400" lvl="0" marL="457200" rtl="0">
              <a:spcBef>
                <a:spcPts val="0"/>
              </a:spcBef>
              <a:spcAft>
                <a:spcPts val="0"/>
              </a:spcAft>
              <a:buSzPts val="2800"/>
              <a:buAutoNum type="arabicPeriod"/>
            </a:pPr>
            <a:r>
              <a:rPr lang="en-US"/>
              <a:t>Bayes Theorem and its Applications</a:t>
            </a:r>
            <a:endParaRPr/>
          </a:p>
          <a:p>
            <a:pPr indent="-406400" lvl="0" marL="457200" rtl="0">
              <a:spcBef>
                <a:spcPts val="0"/>
              </a:spcBef>
              <a:spcAft>
                <a:spcPts val="0"/>
              </a:spcAft>
              <a:buSzPts val="2800"/>
              <a:buAutoNum type="arabicPeriod"/>
            </a:pPr>
            <a:r>
              <a:rPr lang="en-US"/>
              <a:t>Binomial Distribution</a:t>
            </a:r>
            <a:endParaRPr/>
          </a:p>
          <a:p>
            <a:pPr indent="-406400" lvl="0" marL="457200" rtl="0">
              <a:spcBef>
                <a:spcPts val="0"/>
              </a:spcBef>
              <a:spcAft>
                <a:spcPts val="0"/>
              </a:spcAft>
              <a:buSzPts val="2800"/>
              <a:buAutoNum type="arabicPeriod"/>
            </a:pPr>
            <a:r>
              <a:rPr lang="en-US"/>
              <a:t>Poisson Distribution</a:t>
            </a:r>
            <a:endParaRPr/>
          </a:p>
          <a:p>
            <a:pPr indent="-406400" lvl="0" marL="457200" rtl="0">
              <a:spcBef>
                <a:spcPts val="0"/>
              </a:spcBef>
              <a:spcAft>
                <a:spcPts val="0"/>
              </a:spcAft>
              <a:buSzPts val="2800"/>
              <a:buAutoNum type="arabicPeriod"/>
            </a:pPr>
            <a:r>
              <a:rPr lang="en-US"/>
              <a:t>Normal distribution</a:t>
            </a:r>
            <a:endParaRPr/>
          </a:p>
          <a:p>
            <a:pPr indent="-406400" lvl="0" marL="457200" rtl="0">
              <a:spcBef>
                <a:spcPts val="0"/>
              </a:spcBef>
              <a:spcAft>
                <a:spcPts val="0"/>
              </a:spcAft>
              <a:buSzPts val="2800"/>
              <a:buAutoNum type="arabicPeriod"/>
            </a:pPr>
            <a:r>
              <a:rPr lang="en-US"/>
              <a:t>Chi-square distribution</a:t>
            </a:r>
            <a:endParaRPr/>
          </a:p>
          <a:p>
            <a:pPr indent="-406400" lvl="0" marL="457200" rtl="0">
              <a:spcBef>
                <a:spcPts val="0"/>
              </a:spcBef>
              <a:spcAft>
                <a:spcPts val="0"/>
              </a:spcAft>
              <a:buSzPts val="2800"/>
              <a:buAutoNum type="arabicPeriod"/>
            </a:pPr>
            <a:r>
              <a:rPr lang="en-US"/>
              <a:t>Student’s t-distribution</a:t>
            </a:r>
            <a:endParaRPr/>
          </a:p>
          <a:p>
            <a:pPr indent="-406400" lvl="0" marL="457200" rtl="0">
              <a:spcBef>
                <a:spcPts val="0"/>
              </a:spcBef>
              <a:spcAft>
                <a:spcPts val="0"/>
              </a:spcAft>
              <a:buSzPts val="2800"/>
              <a:buAutoNum type="arabicPeriod"/>
            </a:pPr>
            <a:r>
              <a:rPr lang="en-US"/>
              <a:t>Summary of applications of different distributions</a:t>
            </a:r>
            <a:endParaRPr/>
          </a:p>
          <a:p>
            <a:pPr indent="0" lvl="0" marL="0" rtl="0">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Multiplication Rule</a:t>
            </a:r>
            <a:endParaRPr/>
          </a:p>
        </p:txBody>
      </p:sp>
      <p:pic>
        <p:nvPicPr>
          <p:cNvPr id="199" name="Shape 199"/>
          <p:cNvPicPr preferRelativeResize="0"/>
          <p:nvPr/>
        </p:nvPicPr>
        <p:blipFill rotWithShape="1">
          <a:blip r:embed="rId3">
            <a:alphaModFix/>
          </a:blip>
          <a:srcRect b="0" l="0" r="0" t="0"/>
          <a:stretch/>
        </p:blipFill>
        <p:spPr>
          <a:xfrm>
            <a:off x="241623" y="1687316"/>
            <a:ext cx="11708753" cy="46150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Shape 204"/>
          <p:cNvPicPr preferRelativeResize="0"/>
          <p:nvPr/>
        </p:nvPicPr>
        <p:blipFill rotWithShape="1">
          <a:blip r:embed="rId3">
            <a:alphaModFix/>
          </a:blip>
          <a:srcRect b="0" l="0" r="0" t="0"/>
          <a:stretch/>
        </p:blipFill>
        <p:spPr>
          <a:xfrm>
            <a:off x="872197" y="916154"/>
            <a:ext cx="8493485" cy="5941845"/>
          </a:xfrm>
          <a:prstGeom prst="rect">
            <a:avLst/>
          </a:prstGeom>
          <a:noFill/>
          <a:ln>
            <a:noFill/>
          </a:ln>
        </p:spPr>
      </p:pic>
      <p:sp>
        <p:nvSpPr>
          <p:cNvPr id="205" name="Shape 20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Multiplication Rule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Marginal Probability</a:t>
            </a:r>
            <a:endParaRPr/>
          </a:p>
        </p:txBody>
      </p:sp>
      <p:sp>
        <p:nvSpPr>
          <p:cNvPr id="211" name="Shape 2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Contingency table consists of rows and columns of two attributes at different levels with frequencies or numbers in each of the cells. It is a matrix of frequencies assigned to rows and columns.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term marginal is used to indicate that the probabilities are calculated using a contingency table (also called joint probability table).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Marginal Probability - Example</a:t>
            </a:r>
            <a:endParaRPr/>
          </a:p>
        </p:txBody>
      </p:sp>
      <p:pic>
        <p:nvPicPr>
          <p:cNvPr id="217" name="Shape 217"/>
          <p:cNvPicPr preferRelativeResize="0"/>
          <p:nvPr/>
        </p:nvPicPr>
        <p:blipFill rotWithShape="1">
          <a:blip r:embed="rId3">
            <a:alphaModFix/>
          </a:blip>
          <a:srcRect b="0" l="0" r="0" t="0"/>
          <a:stretch/>
        </p:blipFill>
        <p:spPr>
          <a:xfrm>
            <a:off x="1115670" y="1392114"/>
            <a:ext cx="8210410" cy="54658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Solution</a:t>
            </a:r>
            <a:endParaRPr/>
          </a:p>
        </p:txBody>
      </p:sp>
      <p:sp>
        <p:nvSpPr>
          <p:cNvPr id="223" name="Shape 223"/>
          <p:cNvSpPr txBox="1"/>
          <p:nvPr>
            <p:ph idx="1" type="body"/>
          </p:nvPr>
        </p:nvSpPr>
        <p:spPr>
          <a:xfrm>
            <a:off x="838200" y="1266092"/>
            <a:ext cx="10515600" cy="4910871"/>
          </a:xfrm>
          <a:prstGeom prst="rect">
            <a:avLst/>
          </a:prstGeom>
          <a:noFill/>
          <a:ln>
            <a:noFill/>
          </a:ln>
        </p:spPr>
        <p:txBody>
          <a:bodyPr anchorCtr="0" anchor="t" bIns="45700" lIns="91425" spcFirstLastPara="1" rIns="91425" wrap="square" tIns="45700">
            <a:noAutofit/>
          </a:bodyPr>
          <a:lstStyle/>
          <a:p>
            <a:pPr indent="-64135" lvl="0" marL="228600" marR="0" rtl="0" algn="l">
              <a:lnSpc>
                <a:spcPct val="70000"/>
              </a:lnSpc>
              <a:spcBef>
                <a:spcPts val="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a) What is the probability that a randomly selected family is a buyer of the Car? </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80/200 =0.40. </a:t>
            </a:r>
            <a:endParaRPr/>
          </a:p>
          <a:p>
            <a:pPr indent="-64135" lvl="0" marL="228600" marR="0" rtl="0" algn="l">
              <a:lnSpc>
                <a:spcPct val="7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b) What is the probability that a randomly selected family is both a buyer of car and belonging to income of Rs. 10 lakhs and above? </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42/200 =0.21. </a:t>
            </a:r>
            <a:endParaRPr/>
          </a:p>
          <a:p>
            <a:pPr indent="-64135" lvl="0" marL="228600" marR="0" rtl="0" algn="l">
              <a:lnSpc>
                <a:spcPct val="7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c) A family selected at random is found to be belonging to income of Rs 10 lakhs and above. What is the probability that this family is buyer of car? </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42/80 =0.525. Note this is a case of conditional probability of buyer given income is Rs. 10 lakhs and above.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Marginal Probability - Problem</a:t>
            </a:r>
            <a:endParaRPr/>
          </a:p>
        </p:txBody>
      </p:sp>
      <p:pic>
        <p:nvPicPr>
          <p:cNvPr id="229" name="Shape 229"/>
          <p:cNvPicPr preferRelativeResize="0"/>
          <p:nvPr/>
        </p:nvPicPr>
        <p:blipFill rotWithShape="1">
          <a:blip r:embed="rId3">
            <a:alphaModFix/>
          </a:blip>
          <a:srcRect b="0" l="0" r="0" t="0"/>
          <a:stretch/>
        </p:blipFill>
        <p:spPr>
          <a:xfrm>
            <a:off x="838200" y="1690687"/>
            <a:ext cx="10699726" cy="41052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Bayes’ Theorem</a:t>
            </a:r>
            <a:endParaRPr/>
          </a:p>
        </p:txBody>
      </p:sp>
      <p:sp>
        <p:nvSpPr>
          <p:cNvPr id="235" name="Shape 2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Bayes’ Theorem is used to revise previously calculated probabilities based on new information.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Developed by Thomas Bayes in the 18th Century.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is an extension of conditional probability.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Bayes’ Theorem</a:t>
            </a:r>
            <a:endParaRPr/>
          </a:p>
        </p:txBody>
      </p:sp>
      <p:pic>
        <p:nvPicPr>
          <p:cNvPr id="241" name="Shape 241"/>
          <p:cNvPicPr preferRelativeResize="0"/>
          <p:nvPr/>
        </p:nvPicPr>
        <p:blipFill rotWithShape="1">
          <a:blip r:embed="rId3">
            <a:alphaModFix/>
          </a:blip>
          <a:srcRect b="0" l="0" r="0" t="0"/>
          <a:stretch/>
        </p:blipFill>
        <p:spPr>
          <a:xfrm>
            <a:off x="24317" y="2056447"/>
            <a:ext cx="12167683" cy="2388943"/>
          </a:xfrm>
          <a:prstGeom prst="rect">
            <a:avLst/>
          </a:prstGeom>
          <a:noFill/>
          <a:ln>
            <a:noFill/>
          </a:ln>
        </p:spPr>
      </p:pic>
      <p:sp>
        <p:nvSpPr>
          <p:cNvPr id="242" name="Shape 242"/>
          <p:cNvSpPr/>
          <p:nvPr/>
        </p:nvSpPr>
        <p:spPr>
          <a:xfrm>
            <a:off x="417777" y="4811149"/>
            <a:ext cx="11577710"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161616"/>
                </a:solidFill>
                <a:latin typeface="Helvetica Neue"/>
                <a:ea typeface="Helvetica Neue"/>
                <a:cs typeface="Helvetica Neue"/>
                <a:sym typeface="Helvetica Neue"/>
              </a:rPr>
              <a:t>Many modern </a:t>
            </a:r>
            <a:r>
              <a:rPr b="0" i="0" lang="en-US" sz="2000" u="none" cap="none" strike="noStrike">
                <a:solidFill>
                  <a:srgbClr val="0277BD"/>
                </a:solidFill>
                <a:latin typeface="Helvetica Neue"/>
                <a:ea typeface="Helvetica Neue"/>
                <a:cs typeface="Helvetica Neue"/>
                <a:sym typeface="Helvetica Neue"/>
              </a:rPr>
              <a:t>machine learning</a:t>
            </a:r>
            <a:r>
              <a:rPr b="0" i="0" lang="en-US" sz="2000" u="none" cap="none" strike="noStrike">
                <a:solidFill>
                  <a:srgbClr val="161616"/>
                </a:solidFill>
                <a:latin typeface="Helvetica Neue"/>
                <a:ea typeface="Helvetica Neue"/>
                <a:cs typeface="Helvetica Neue"/>
                <a:sym typeface="Helvetica Neue"/>
              </a:rPr>
              <a:t> techniques rely on Bayes' theorem. For instance, spam filters use Bayesian updating to determine whether an email is real or spam, given the words in the email. Additionally, many specific techniques in statistics, such as calculating </a:t>
            </a:r>
            <a:r>
              <a:rPr b="0" i="0" lang="en-US" sz="2000" u="none" cap="none" strike="noStrike">
                <a:solidFill>
                  <a:srgbClr val="0277BD"/>
                </a:solidFill>
                <a:latin typeface="Helvetica Neue"/>
                <a:ea typeface="Helvetica Neue"/>
                <a:cs typeface="Helvetica Neue"/>
                <a:sym typeface="Helvetica Neue"/>
              </a:rPr>
              <a:t>p-values</a:t>
            </a:r>
            <a:r>
              <a:rPr b="0" i="0" lang="en-US" sz="2000" u="none" cap="none" strike="noStrike">
                <a:solidFill>
                  <a:srgbClr val="161616"/>
                </a:solidFill>
                <a:latin typeface="Helvetica Neue"/>
                <a:ea typeface="Helvetica Neue"/>
                <a:cs typeface="Helvetica Neue"/>
                <a:sym typeface="Helvetica Neue"/>
              </a:rPr>
              <a:t> or </a:t>
            </a:r>
            <a:r>
              <a:rPr b="0" i="0" lang="en-US" sz="2000" u="none" cap="none" strike="noStrike">
                <a:solidFill>
                  <a:srgbClr val="0277BD"/>
                </a:solidFill>
                <a:latin typeface="Helvetica Neue"/>
                <a:ea typeface="Helvetica Neue"/>
                <a:cs typeface="Helvetica Neue"/>
                <a:sym typeface="Helvetica Neue"/>
              </a:rPr>
              <a:t>interpreting medical results</a:t>
            </a:r>
            <a:r>
              <a:rPr b="0" i="0" lang="en-US" sz="2000" u="none" cap="none" strike="noStrike">
                <a:solidFill>
                  <a:srgbClr val="161616"/>
                </a:solidFill>
                <a:latin typeface="Helvetica Neue"/>
                <a:ea typeface="Helvetica Neue"/>
                <a:cs typeface="Helvetica Neue"/>
                <a:sym typeface="Helvetica Neue"/>
              </a:rPr>
              <a:t>, are best described in terms of how they contribute to updating hypotheses using Bayes' theorem.</a:t>
            </a:r>
            <a:endParaRPr sz="20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Bayes’ Theorem</a:t>
            </a:r>
            <a:endParaRPr/>
          </a:p>
        </p:txBody>
      </p:sp>
      <p:pic>
        <p:nvPicPr>
          <p:cNvPr id="248" name="Shape 248"/>
          <p:cNvPicPr preferRelativeResize="0"/>
          <p:nvPr/>
        </p:nvPicPr>
        <p:blipFill rotWithShape="1">
          <a:blip r:embed="rId3">
            <a:alphaModFix/>
          </a:blip>
          <a:srcRect b="0" l="0" r="0" t="0"/>
          <a:stretch/>
        </p:blipFill>
        <p:spPr>
          <a:xfrm>
            <a:off x="534938" y="1378193"/>
            <a:ext cx="11268174" cy="505074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Bayes’ Theorem - Example</a:t>
            </a:r>
            <a:endParaRPr/>
          </a:p>
        </p:txBody>
      </p:sp>
      <p:pic>
        <p:nvPicPr>
          <p:cNvPr id="254" name="Shape 254"/>
          <p:cNvPicPr preferRelativeResize="0"/>
          <p:nvPr/>
        </p:nvPicPr>
        <p:blipFill rotWithShape="1">
          <a:blip r:embed="rId3">
            <a:alphaModFix/>
          </a:blip>
          <a:srcRect b="0" l="0" r="0" t="0"/>
          <a:stretch/>
        </p:blipFill>
        <p:spPr>
          <a:xfrm>
            <a:off x="838199" y="1397756"/>
            <a:ext cx="10776359" cy="49608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Introduction</a:t>
            </a:r>
            <a:endParaRPr/>
          </a:p>
        </p:txBody>
      </p:sp>
      <p:sp>
        <p:nvSpPr>
          <p:cNvPr id="97" name="Shape 9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Managers will have to cope with uncertainty in many decision situations. Concepts of probability will help you measure uncertainty and perform associated analyses that are essential in making effective business decisions.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Bayes’ Theorem - Example</a:t>
            </a:r>
            <a:endParaRPr/>
          </a:p>
        </p:txBody>
      </p:sp>
      <p:pic>
        <p:nvPicPr>
          <p:cNvPr id="260" name="Shape 260"/>
          <p:cNvPicPr preferRelativeResize="0"/>
          <p:nvPr/>
        </p:nvPicPr>
        <p:blipFill rotWithShape="1">
          <a:blip r:embed="rId3">
            <a:alphaModFix/>
          </a:blip>
          <a:srcRect b="0" l="0" r="0" t="0"/>
          <a:stretch/>
        </p:blipFill>
        <p:spPr>
          <a:xfrm>
            <a:off x="509658" y="1645188"/>
            <a:ext cx="11172683" cy="52128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Bayes’ Theorem - Problem</a:t>
            </a:r>
            <a:endParaRPr/>
          </a:p>
        </p:txBody>
      </p:sp>
      <p:sp>
        <p:nvSpPr>
          <p:cNvPr id="266" name="Shape 2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drilling company has estimated a 40% chance of striking oil for their new well.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detailed test has been scheduled for more information. Historically, 60% of successful wells have had detailed tests, and 20% of unsuccessful wells have had detailed tests.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Given that this well has been scheduled for a detailed test, what is the probability that the well will be successful?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Association of Attributes</a:t>
            </a:r>
            <a:endParaRPr/>
          </a:p>
        </p:txBody>
      </p:sp>
      <p:sp>
        <p:nvSpPr>
          <p:cNvPr id="272" name="Shape 2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Of 37 men and 33 women, 36 are teetotalers (completely abstain from alcoholic beverages). Nine of the women are non-smokers and 18 of the men smoke but do not drink. 13 of the men and seven of the women drink but do not smoke.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How many, both drink and smoke? What is the associated probability?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894471"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is a Probability Distribution</a:t>
            </a:r>
            <a:endParaRPr/>
          </a:p>
        </p:txBody>
      </p:sp>
      <p:sp>
        <p:nvSpPr>
          <p:cNvPr id="278" name="Shape 278"/>
          <p:cNvSpPr txBox="1"/>
          <p:nvPr>
            <p:ph idx="1" type="body"/>
          </p:nvPr>
        </p:nvSpPr>
        <p:spPr>
          <a:xfrm>
            <a:off x="112542" y="1378634"/>
            <a:ext cx="12079458" cy="547936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precise terms, a </a:t>
            </a:r>
            <a:r>
              <a:rPr b="1" i="0" lang="en-US" sz="2800" u="none" cap="none" strike="noStrike">
                <a:solidFill>
                  <a:schemeClr val="dk1"/>
                </a:solidFill>
                <a:latin typeface="Calibri"/>
                <a:ea typeface="Calibri"/>
                <a:cs typeface="Calibri"/>
                <a:sym typeface="Calibri"/>
              </a:rPr>
              <a:t>probability distribution </a:t>
            </a:r>
            <a:r>
              <a:rPr b="0" i="0" lang="en-US" sz="2800" u="none" cap="none" strike="noStrike">
                <a:solidFill>
                  <a:schemeClr val="dk1"/>
                </a:solidFill>
                <a:latin typeface="Calibri"/>
                <a:ea typeface="Calibri"/>
                <a:cs typeface="Calibri"/>
                <a:sym typeface="Calibri"/>
              </a:rPr>
              <a:t>is a total listing of the various values the random variable can take along with the corresponding probability of each value. A real life example could be the pattern of distribution of the machine breakdowns in a manufacturing unit.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random variable in this example would be the various values the machine breakdowns could assume.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probability corresponding to each value of the breakdown is the relative frequency of occurrence of the breakdown.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probability distribution for this example is constructed by the actual breakdown pattern observed over a period of time. Statisticians use the term “observed distribution” of breakdowns.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Binomial Distribution</a:t>
            </a:r>
            <a:endParaRPr/>
          </a:p>
        </p:txBody>
      </p:sp>
      <p:sp>
        <p:nvSpPr>
          <p:cNvPr id="284" name="Shape 284"/>
          <p:cNvSpPr txBox="1"/>
          <p:nvPr>
            <p:ph idx="1" type="body"/>
          </p:nvPr>
        </p:nvSpPr>
        <p:spPr>
          <a:xfrm>
            <a:off x="0" y="1825624"/>
            <a:ext cx="12192000" cy="503237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Binomial Distribution is a widely used probability distribution of a discrete random variable.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plays a major role in </a:t>
            </a:r>
            <a:r>
              <a:rPr b="1" i="0" lang="en-US" sz="2800" u="none" cap="none" strike="noStrike">
                <a:solidFill>
                  <a:schemeClr val="dk1"/>
                </a:solidFill>
                <a:latin typeface="Calibri"/>
                <a:ea typeface="Calibri"/>
                <a:cs typeface="Calibri"/>
                <a:sym typeface="Calibri"/>
              </a:rPr>
              <a:t>quality control </a:t>
            </a:r>
            <a:r>
              <a:rPr b="0" i="0" lang="en-US" sz="2800" u="none" cap="none" strike="noStrike">
                <a:solidFill>
                  <a:schemeClr val="dk1"/>
                </a:solidFill>
                <a:latin typeface="Calibri"/>
                <a:ea typeface="Calibri"/>
                <a:cs typeface="Calibri"/>
                <a:sym typeface="Calibri"/>
              </a:rPr>
              <a:t>and </a:t>
            </a:r>
            <a:r>
              <a:rPr b="1" i="0" lang="en-US" sz="2800" u="none" cap="none" strike="noStrike">
                <a:solidFill>
                  <a:schemeClr val="dk1"/>
                </a:solidFill>
                <a:latin typeface="Calibri"/>
                <a:ea typeface="Calibri"/>
                <a:cs typeface="Calibri"/>
                <a:sym typeface="Calibri"/>
              </a:rPr>
              <a:t>quality assurance </a:t>
            </a:r>
            <a:r>
              <a:rPr b="0" i="0" lang="en-US" sz="2800" u="none" cap="none" strike="noStrike">
                <a:solidFill>
                  <a:schemeClr val="dk1"/>
                </a:solidFill>
                <a:latin typeface="Calibri"/>
                <a:ea typeface="Calibri"/>
                <a:cs typeface="Calibri"/>
                <a:sym typeface="Calibri"/>
              </a:rPr>
              <a:t>function. Manufacturing units do use the binomial distribution for </a:t>
            </a:r>
            <a:r>
              <a:rPr b="1" i="0" lang="en-US" sz="2800" u="none" cap="none" strike="noStrike">
                <a:solidFill>
                  <a:schemeClr val="dk1"/>
                </a:solidFill>
                <a:latin typeface="Calibri"/>
                <a:ea typeface="Calibri"/>
                <a:cs typeface="Calibri"/>
                <a:sym typeface="Calibri"/>
              </a:rPr>
              <a:t>defective </a:t>
            </a:r>
            <a:r>
              <a:rPr b="0" i="0" lang="en-US" sz="2800" u="none" cap="none" strike="noStrike">
                <a:solidFill>
                  <a:schemeClr val="dk1"/>
                </a:solidFill>
                <a:latin typeface="Calibri"/>
                <a:ea typeface="Calibri"/>
                <a:cs typeface="Calibri"/>
                <a:sym typeface="Calibri"/>
              </a:rPr>
              <a:t>analysis.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Reducing the number of defectives using the proportion defective control chart (p chart) is an accepted practice in manufacturing organizations.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Binomial distribution is also being used in </a:t>
            </a:r>
            <a:r>
              <a:rPr b="1" i="0" lang="en-US" sz="2800" u="none" cap="none" strike="noStrike">
                <a:solidFill>
                  <a:schemeClr val="dk1"/>
                </a:solidFill>
                <a:latin typeface="Calibri"/>
                <a:ea typeface="Calibri"/>
                <a:cs typeface="Calibri"/>
                <a:sym typeface="Calibri"/>
              </a:rPr>
              <a:t>service organizations </a:t>
            </a:r>
            <a:r>
              <a:rPr b="0" i="0" lang="en-US" sz="2800" u="none" cap="none" strike="noStrike">
                <a:solidFill>
                  <a:schemeClr val="dk1"/>
                </a:solidFill>
                <a:latin typeface="Calibri"/>
                <a:ea typeface="Calibri"/>
                <a:cs typeface="Calibri"/>
                <a:sym typeface="Calibri"/>
              </a:rPr>
              <a:t>like banks, and insurance corporations to get an idea of the proportion customers who are satisfied with the service quality.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Defective vs Defects</a:t>
            </a:r>
            <a:endParaRPr/>
          </a:p>
        </p:txBody>
      </p:sp>
      <p:sp>
        <p:nvSpPr>
          <p:cNvPr id="290" name="Shape 29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a 1000 lines Code Program, if n number of lines have problems, it is called defective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However, the type of problem in each problematic line is called a defect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Binomial deals with defective analysis, while poisson deals with the number of defects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computer is said to be defective. Binomial</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type of defects in each defective computer. Poisson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Defective vs Defects</a:t>
            </a:r>
            <a:endParaRPr/>
          </a:p>
        </p:txBody>
      </p:sp>
      <p:sp>
        <p:nvSpPr>
          <p:cNvPr id="296" name="Shape 29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Preparing a Project Report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Number of Defective pages in the Report – Binomial (Defective/Non Defective)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Number of defects per page – Poisson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 could say - Without Poisson , there is no Binomial</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Binomial deals with % defective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Poisson deals with number of defects per item</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Number of people arriving at an atm - Poisson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Defective vs Defects</a:t>
            </a:r>
            <a:endParaRPr/>
          </a:p>
        </p:txBody>
      </p:sp>
      <p:sp>
        <p:nvSpPr>
          <p:cNvPr id="302" name="Shape 30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Bank – Dissatisfied Customers percentage is Binomial</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Number of complaints made by each customer – Poisson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Ashok Leyland chooses Leather covers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Defective covers – Binomial</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Types of Defects in each cover – black spots, thread cuts etc - Poisson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US" sz="3959" u="none" cap="none" strike="noStrike">
                <a:solidFill>
                  <a:schemeClr val="dk1"/>
                </a:solidFill>
                <a:latin typeface="Calibri"/>
                <a:ea typeface="Calibri"/>
                <a:cs typeface="Calibri"/>
                <a:sym typeface="Calibri"/>
              </a:rPr>
            </a:br>
            <a:r>
              <a:rPr b="1" i="0" lang="en-US" sz="3959" u="none" cap="none" strike="noStrike">
                <a:solidFill>
                  <a:schemeClr val="dk1"/>
                </a:solidFill>
                <a:latin typeface="Calibri"/>
                <a:ea typeface="Calibri"/>
                <a:cs typeface="Calibri"/>
                <a:sym typeface="Calibri"/>
              </a:rPr>
              <a:t>Conditions for Applying Binomial Distribution (Bernoulli Process) </a:t>
            </a:r>
            <a:endParaRPr b="0" i="0" sz="3959" u="none" cap="none" strike="noStrike">
              <a:solidFill>
                <a:schemeClr val="dk1"/>
              </a:solidFill>
              <a:latin typeface="Calibri"/>
              <a:ea typeface="Calibri"/>
              <a:cs typeface="Calibri"/>
              <a:sym typeface="Calibri"/>
            </a:endParaRPr>
          </a:p>
        </p:txBody>
      </p:sp>
      <p:sp>
        <p:nvSpPr>
          <p:cNvPr id="308" name="Shape 30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Trials are independent and random.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There are fixed number of trials (n trials).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There are only two outcomes of the trial designated as </a:t>
            </a:r>
            <a:r>
              <a:rPr b="0" i="1" lang="en-US" sz="2800" u="none" cap="none" strike="noStrike">
                <a:solidFill>
                  <a:schemeClr val="dk1"/>
                </a:solidFill>
                <a:latin typeface="Calibri"/>
                <a:ea typeface="Calibri"/>
                <a:cs typeface="Calibri"/>
                <a:sym typeface="Calibri"/>
              </a:rPr>
              <a:t>success </a:t>
            </a:r>
            <a:r>
              <a:rPr b="0" i="0" lang="en-US" sz="2800" u="none" cap="none" strike="noStrike">
                <a:solidFill>
                  <a:schemeClr val="dk1"/>
                </a:solidFill>
                <a:latin typeface="Calibri"/>
                <a:ea typeface="Calibri"/>
                <a:cs typeface="Calibri"/>
                <a:sym typeface="Calibri"/>
              </a:rPr>
              <a:t>or </a:t>
            </a:r>
            <a:r>
              <a:rPr b="0" i="1" lang="en-US" sz="2800" u="none" cap="none" strike="noStrike">
                <a:solidFill>
                  <a:schemeClr val="dk1"/>
                </a:solidFill>
                <a:latin typeface="Calibri"/>
                <a:ea typeface="Calibri"/>
                <a:cs typeface="Calibri"/>
                <a:sym typeface="Calibri"/>
              </a:rPr>
              <a:t>failure</a:t>
            </a:r>
            <a:r>
              <a:rPr b="0" i="0" lang="en-US" sz="2800" u="none" cap="none" strike="noStrike">
                <a:solidFill>
                  <a:schemeClr val="dk1"/>
                </a:solidFill>
                <a:latin typeface="Calibri"/>
                <a:ea typeface="Calibri"/>
                <a:cs typeface="Calibri"/>
                <a:sym typeface="Calibri"/>
              </a:rPr>
              <a:t>.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probability of success is uniform through out the n trials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753794" y="-351693"/>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Binomial Probability Function</a:t>
            </a:r>
            <a:endParaRPr/>
          </a:p>
        </p:txBody>
      </p:sp>
      <p:pic>
        <p:nvPicPr>
          <p:cNvPr id="314" name="Shape 314"/>
          <p:cNvPicPr preferRelativeResize="0"/>
          <p:nvPr/>
        </p:nvPicPr>
        <p:blipFill rotWithShape="1">
          <a:blip r:embed="rId3">
            <a:alphaModFix/>
          </a:blip>
          <a:srcRect b="0" l="0" r="0" t="0"/>
          <a:stretch/>
        </p:blipFill>
        <p:spPr>
          <a:xfrm>
            <a:off x="1308515" y="592234"/>
            <a:ext cx="9870341" cy="62657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Question</a:t>
            </a:r>
            <a:endParaRPr/>
          </a:p>
        </p:txBody>
      </p:sp>
      <p:sp>
        <p:nvSpPr>
          <p:cNvPr id="103" name="Shape 10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is the probability that a man lives for 1000 years?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Ans – Empirical Probability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n-US" sz="4400" u="none" cap="none" strike="noStrike">
                <a:solidFill>
                  <a:schemeClr val="dk1"/>
                </a:solidFill>
                <a:latin typeface="Calibri"/>
                <a:ea typeface="Calibri"/>
                <a:cs typeface="Calibri"/>
                <a:sym typeface="Calibri"/>
              </a:rPr>
            </a:br>
            <a:r>
              <a:rPr b="1" i="0" lang="en-US" sz="4400" u="none" cap="none" strike="noStrike">
                <a:solidFill>
                  <a:schemeClr val="dk1"/>
                </a:solidFill>
                <a:latin typeface="Calibri"/>
                <a:ea typeface="Calibri"/>
                <a:cs typeface="Calibri"/>
                <a:sym typeface="Calibri"/>
              </a:rPr>
              <a:t>Example for Binomial Distribution </a:t>
            </a:r>
            <a:endParaRPr b="0" i="0" sz="4400" u="none" cap="none" strike="noStrike">
              <a:solidFill>
                <a:schemeClr val="dk1"/>
              </a:solidFill>
              <a:latin typeface="Calibri"/>
              <a:ea typeface="Calibri"/>
              <a:cs typeface="Calibri"/>
              <a:sym typeface="Calibri"/>
            </a:endParaRPr>
          </a:p>
        </p:txBody>
      </p:sp>
      <p:sp>
        <p:nvSpPr>
          <p:cNvPr id="320" name="Shape 3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bank issues credit cards to customers under the scheme of Master Card. Based on the past data, the bank has found out that 60% of all accounts pay on time following the bill. If a sample of 7 accounts is selected at random from the current database, construct the Binomial Probability Distribution of accounts paying on time.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Work Out Using R program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US" sz="3959" u="none" cap="none" strike="noStrike">
                <a:solidFill>
                  <a:schemeClr val="dk1"/>
                </a:solidFill>
                <a:latin typeface="Calibri"/>
                <a:ea typeface="Calibri"/>
                <a:cs typeface="Calibri"/>
                <a:sym typeface="Calibri"/>
              </a:rPr>
            </a:br>
            <a:r>
              <a:rPr b="1" i="0" lang="en-US" sz="3959" u="none" cap="none" strike="noStrike">
                <a:solidFill>
                  <a:schemeClr val="dk1"/>
                </a:solidFill>
                <a:latin typeface="Calibri"/>
                <a:ea typeface="Calibri"/>
                <a:cs typeface="Calibri"/>
                <a:sym typeface="Calibri"/>
              </a:rPr>
              <a:t>Mean and Standard Deviation of the Binomial Distribution </a:t>
            </a:r>
            <a:endParaRPr b="0" i="0" sz="3959" u="none" cap="none" strike="noStrike">
              <a:solidFill>
                <a:schemeClr val="dk1"/>
              </a:solidFill>
              <a:latin typeface="Calibri"/>
              <a:ea typeface="Calibri"/>
              <a:cs typeface="Calibri"/>
              <a:sym typeface="Calibri"/>
            </a:endParaRPr>
          </a:p>
        </p:txBody>
      </p:sp>
      <p:pic>
        <p:nvPicPr>
          <p:cNvPr id="326" name="Shape 326"/>
          <p:cNvPicPr preferRelativeResize="0"/>
          <p:nvPr/>
        </p:nvPicPr>
        <p:blipFill rotWithShape="1">
          <a:blip r:embed="rId3">
            <a:alphaModFix/>
          </a:blip>
          <a:srcRect b="0" l="0" r="0" t="0"/>
          <a:stretch/>
        </p:blipFill>
        <p:spPr>
          <a:xfrm>
            <a:off x="2063334" y="1838544"/>
            <a:ext cx="8487435" cy="488581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n-US" sz="4400" u="none" cap="none" strike="noStrike">
                <a:solidFill>
                  <a:schemeClr val="dk1"/>
                </a:solidFill>
                <a:latin typeface="Calibri"/>
                <a:ea typeface="Calibri"/>
                <a:cs typeface="Calibri"/>
                <a:sym typeface="Calibri"/>
              </a:rPr>
            </a:br>
            <a:r>
              <a:rPr b="1" i="0" lang="en-US" sz="4400" u="none" cap="none" strike="noStrike">
                <a:solidFill>
                  <a:schemeClr val="dk1"/>
                </a:solidFill>
                <a:latin typeface="Calibri"/>
                <a:ea typeface="Calibri"/>
                <a:cs typeface="Calibri"/>
                <a:sym typeface="Calibri"/>
              </a:rPr>
              <a:t>Poisson Distribution </a:t>
            </a:r>
            <a:endParaRPr b="0" i="0" sz="4400" u="none" cap="none" strike="noStrike">
              <a:solidFill>
                <a:schemeClr val="dk1"/>
              </a:solidFill>
              <a:latin typeface="Calibri"/>
              <a:ea typeface="Calibri"/>
              <a:cs typeface="Calibri"/>
              <a:sym typeface="Calibri"/>
            </a:endParaRPr>
          </a:p>
        </p:txBody>
      </p:sp>
      <p:sp>
        <p:nvSpPr>
          <p:cNvPr id="332" name="Shape 3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Poisson Distribution is another discrete distribution which also plays a major role in </a:t>
            </a:r>
            <a:r>
              <a:rPr b="1" i="0" lang="en-US" sz="2800" u="none" cap="none" strike="noStrike">
                <a:solidFill>
                  <a:schemeClr val="dk1"/>
                </a:solidFill>
                <a:latin typeface="Calibri"/>
                <a:ea typeface="Calibri"/>
                <a:cs typeface="Calibri"/>
                <a:sym typeface="Calibri"/>
              </a:rPr>
              <a:t>quality control </a:t>
            </a:r>
            <a:r>
              <a:rPr b="0" i="0" lang="en-US" sz="2800" u="none" cap="none" strike="noStrike">
                <a:solidFill>
                  <a:schemeClr val="dk1"/>
                </a:solidFill>
                <a:latin typeface="Calibri"/>
                <a:ea typeface="Calibri"/>
                <a:cs typeface="Calibri"/>
                <a:sym typeface="Calibri"/>
              </a:rPr>
              <a:t>in the context of reducing the number of defects per standard unit.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Examples include number of defects per item, number of defects per transformer produced, number of defects per 100 m2 of cloth, etc.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Other real life examples would include 1) The number of cars arriving at a highway check post per hour; 2) The number of customers visiting a bank per hour during peak business period.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n-US" sz="4400" u="none" cap="none" strike="noStrike">
                <a:solidFill>
                  <a:schemeClr val="dk1"/>
                </a:solidFill>
                <a:latin typeface="Calibri"/>
                <a:ea typeface="Calibri"/>
                <a:cs typeface="Calibri"/>
                <a:sym typeface="Calibri"/>
              </a:rPr>
            </a:br>
            <a:r>
              <a:rPr b="1" i="0" lang="en-US" sz="4400" u="none" cap="none" strike="noStrike">
                <a:solidFill>
                  <a:schemeClr val="dk1"/>
                </a:solidFill>
                <a:latin typeface="Calibri"/>
                <a:ea typeface="Calibri"/>
                <a:cs typeface="Calibri"/>
                <a:sym typeface="Calibri"/>
              </a:rPr>
              <a:t>Poisson Process </a:t>
            </a:r>
            <a:endParaRPr b="0" i="0" sz="4400" u="none" cap="none" strike="noStrike">
              <a:solidFill>
                <a:schemeClr val="dk1"/>
              </a:solidFill>
              <a:latin typeface="Calibri"/>
              <a:ea typeface="Calibri"/>
              <a:cs typeface="Calibri"/>
              <a:sym typeface="Calibri"/>
            </a:endParaRPr>
          </a:p>
        </p:txBody>
      </p:sp>
      <p:sp>
        <p:nvSpPr>
          <p:cNvPr id="338" name="Shape 3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probability of getting exactly one success in a continuous interval such as length, area, time and the like is constant.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probability of a success in any one interval is independent of the probability of success occurring in any other interval.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probability of getting more than one success in an interval is 0.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n-US" sz="4400" u="none" cap="none" strike="noStrike">
                <a:solidFill>
                  <a:schemeClr val="dk1"/>
                </a:solidFill>
                <a:latin typeface="Calibri"/>
                <a:ea typeface="Calibri"/>
                <a:cs typeface="Calibri"/>
                <a:sym typeface="Calibri"/>
              </a:rPr>
            </a:br>
            <a:r>
              <a:rPr b="1" i="0" lang="en-US" sz="4400" u="none" cap="none" strike="noStrike">
                <a:solidFill>
                  <a:schemeClr val="dk1"/>
                </a:solidFill>
                <a:latin typeface="Calibri"/>
                <a:ea typeface="Calibri"/>
                <a:cs typeface="Calibri"/>
                <a:sym typeface="Calibri"/>
              </a:rPr>
              <a:t>Poisson Probability Function </a:t>
            </a:r>
            <a:endParaRPr b="0" i="0" sz="4400" u="none" cap="none" strike="noStrike">
              <a:solidFill>
                <a:schemeClr val="dk1"/>
              </a:solidFill>
              <a:latin typeface="Calibri"/>
              <a:ea typeface="Calibri"/>
              <a:cs typeface="Calibri"/>
              <a:sym typeface="Calibri"/>
            </a:endParaRPr>
          </a:p>
        </p:txBody>
      </p:sp>
      <p:pic>
        <p:nvPicPr>
          <p:cNvPr id="344" name="Shape 344"/>
          <p:cNvPicPr preferRelativeResize="0"/>
          <p:nvPr/>
        </p:nvPicPr>
        <p:blipFill rotWithShape="1">
          <a:blip r:embed="rId3">
            <a:alphaModFix/>
          </a:blip>
          <a:srcRect b="0" l="0" r="0" t="0"/>
          <a:stretch/>
        </p:blipFill>
        <p:spPr>
          <a:xfrm>
            <a:off x="1005986" y="1591554"/>
            <a:ext cx="9488511" cy="529657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n-US" sz="4400" u="none" cap="none" strike="noStrike">
                <a:solidFill>
                  <a:schemeClr val="dk1"/>
                </a:solidFill>
                <a:latin typeface="Calibri"/>
                <a:ea typeface="Calibri"/>
                <a:cs typeface="Calibri"/>
                <a:sym typeface="Calibri"/>
              </a:rPr>
            </a:br>
            <a:r>
              <a:rPr b="1" i="0" lang="en-US" sz="4400" u="none" cap="none" strike="noStrike">
                <a:solidFill>
                  <a:schemeClr val="dk1"/>
                </a:solidFill>
                <a:latin typeface="Calibri"/>
                <a:ea typeface="Calibri"/>
                <a:cs typeface="Calibri"/>
                <a:sym typeface="Calibri"/>
              </a:rPr>
              <a:t>Example – Poisson Distribution</a:t>
            </a:r>
            <a:endParaRPr b="0" i="0" sz="4400" u="none" cap="none" strike="noStrike">
              <a:solidFill>
                <a:schemeClr val="dk1"/>
              </a:solidFill>
              <a:latin typeface="Calibri"/>
              <a:ea typeface="Calibri"/>
              <a:cs typeface="Calibri"/>
              <a:sym typeface="Calibri"/>
            </a:endParaRPr>
          </a:p>
        </p:txBody>
      </p:sp>
      <p:sp>
        <p:nvSpPr>
          <p:cNvPr id="350" name="Shape 3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on an average, 6 customers arrive every two minutes at a bank during the busy hours of working, a) what is the probability that exactly four customers arrive in a given minute? b) What is the probability that more than three customers will arrive in a given minute?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Work out using R program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Normal Distribution</a:t>
            </a:r>
            <a:endParaRPr/>
          </a:p>
        </p:txBody>
      </p:sp>
      <p:pic>
        <p:nvPicPr>
          <p:cNvPr id="356" name="Shape 356"/>
          <p:cNvPicPr preferRelativeResize="0"/>
          <p:nvPr/>
        </p:nvPicPr>
        <p:blipFill rotWithShape="1">
          <a:blip r:embed="rId3">
            <a:alphaModFix/>
          </a:blip>
          <a:srcRect b="0" l="0" r="0" t="0"/>
          <a:stretch/>
        </p:blipFill>
        <p:spPr>
          <a:xfrm>
            <a:off x="2146934" y="2008089"/>
            <a:ext cx="8007815" cy="394254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936674"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Normal Distribution</a:t>
            </a:r>
            <a:endParaRPr/>
          </a:p>
        </p:txBody>
      </p:sp>
      <p:pic>
        <p:nvPicPr>
          <p:cNvPr id="362" name="Shape 362"/>
          <p:cNvPicPr preferRelativeResize="0"/>
          <p:nvPr/>
        </p:nvPicPr>
        <p:blipFill rotWithShape="1">
          <a:blip r:embed="rId3">
            <a:alphaModFix/>
          </a:blip>
          <a:srcRect b="0" l="0" r="0" t="0"/>
          <a:stretch/>
        </p:blipFill>
        <p:spPr>
          <a:xfrm>
            <a:off x="936674" y="1163369"/>
            <a:ext cx="10071257" cy="526556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810065"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Normal Distribution</a:t>
            </a:r>
            <a:endParaRPr/>
          </a:p>
        </p:txBody>
      </p:sp>
      <p:pic>
        <p:nvPicPr>
          <p:cNvPr id="368" name="Shape 368"/>
          <p:cNvPicPr preferRelativeResize="0"/>
          <p:nvPr/>
        </p:nvPicPr>
        <p:blipFill rotWithShape="1">
          <a:blip r:embed="rId3">
            <a:alphaModFix/>
          </a:blip>
          <a:srcRect b="0" l="0" r="0" t="0"/>
          <a:stretch/>
        </p:blipFill>
        <p:spPr>
          <a:xfrm>
            <a:off x="1429043" y="1087894"/>
            <a:ext cx="9023252" cy="577010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Properties of Normal Distribution</a:t>
            </a:r>
            <a:endParaRPr/>
          </a:p>
        </p:txBody>
      </p:sp>
      <p:pic>
        <p:nvPicPr>
          <p:cNvPr id="374" name="Shape 374"/>
          <p:cNvPicPr preferRelativeResize="0"/>
          <p:nvPr/>
        </p:nvPicPr>
        <p:blipFill rotWithShape="1">
          <a:blip r:embed="rId3">
            <a:alphaModFix/>
          </a:blip>
          <a:srcRect b="0" l="0" r="0" t="0"/>
          <a:stretch/>
        </p:blipFill>
        <p:spPr>
          <a:xfrm>
            <a:off x="0" y="1690688"/>
            <a:ext cx="12239948" cy="42458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Probability – Meaning &amp; Concepts</a:t>
            </a:r>
            <a:endParaRPr/>
          </a:p>
        </p:txBody>
      </p:sp>
      <p:sp>
        <p:nvSpPr>
          <p:cNvPr id="109" name="Shape 10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Probability </a:t>
            </a:r>
            <a:r>
              <a:rPr b="0" i="0" lang="en-US" sz="2800" u="none" cap="none" strike="noStrike">
                <a:solidFill>
                  <a:schemeClr val="dk1"/>
                </a:solidFill>
                <a:latin typeface="Calibri"/>
                <a:ea typeface="Calibri"/>
                <a:cs typeface="Calibri"/>
                <a:sym typeface="Calibri"/>
              </a:rPr>
              <a:t>refers to chance or likelihood of a particular event-taking place.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 </a:t>
            </a:r>
            <a:r>
              <a:rPr b="1" i="0" lang="en-US" sz="2800" u="none" cap="none" strike="noStrike">
                <a:solidFill>
                  <a:schemeClr val="dk1"/>
                </a:solidFill>
                <a:latin typeface="Calibri"/>
                <a:ea typeface="Calibri"/>
                <a:cs typeface="Calibri"/>
                <a:sym typeface="Calibri"/>
              </a:rPr>
              <a:t>event </a:t>
            </a:r>
            <a:r>
              <a:rPr b="0" i="0" lang="en-US" sz="2800" u="none" cap="none" strike="noStrike">
                <a:solidFill>
                  <a:schemeClr val="dk1"/>
                </a:solidFill>
                <a:latin typeface="Calibri"/>
                <a:ea typeface="Calibri"/>
                <a:cs typeface="Calibri"/>
                <a:sym typeface="Calibri"/>
              </a:rPr>
              <a:t>is an outcome of an experiment.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 </a:t>
            </a:r>
            <a:r>
              <a:rPr b="1" i="0" lang="en-US" sz="2800" u="none" cap="none" strike="noStrike">
                <a:solidFill>
                  <a:schemeClr val="dk1"/>
                </a:solidFill>
                <a:latin typeface="Calibri"/>
                <a:ea typeface="Calibri"/>
                <a:cs typeface="Calibri"/>
                <a:sym typeface="Calibri"/>
              </a:rPr>
              <a:t>experiment </a:t>
            </a:r>
            <a:r>
              <a:rPr b="0" i="0" lang="en-US" sz="2800" u="none" cap="none" strike="noStrike">
                <a:solidFill>
                  <a:schemeClr val="dk1"/>
                </a:solidFill>
                <a:latin typeface="Calibri"/>
                <a:ea typeface="Calibri"/>
                <a:cs typeface="Calibri"/>
                <a:sym typeface="Calibri"/>
              </a:rPr>
              <a:t>is a process that is performed to understand and observe possible outcomes.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Set of all outcomes of an experiment is called the </a:t>
            </a:r>
            <a:r>
              <a:rPr b="1" i="0" lang="en-US" sz="2800" u="none" cap="none" strike="noStrike">
                <a:solidFill>
                  <a:schemeClr val="dk1"/>
                </a:solidFill>
                <a:latin typeface="Calibri"/>
                <a:ea typeface="Calibri"/>
                <a:cs typeface="Calibri"/>
                <a:sym typeface="Calibri"/>
              </a:rPr>
              <a:t>sample space.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Shape 379"/>
          <p:cNvPicPr preferRelativeResize="0"/>
          <p:nvPr/>
        </p:nvPicPr>
        <p:blipFill rotWithShape="1">
          <a:blip r:embed="rId3">
            <a:alphaModFix/>
          </a:blip>
          <a:srcRect b="0" l="0" r="0" t="0"/>
          <a:stretch/>
        </p:blipFill>
        <p:spPr>
          <a:xfrm>
            <a:off x="1510152" y="228014"/>
            <a:ext cx="8959863" cy="662998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Standard Normal Distribution</a:t>
            </a:r>
            <a:endParaRPr/>
          </a:p>
        </p:txBody>
      </p:sp>
      <p:pic>
        <p:nvPicPr>
          <p:cNvPr id="385" name="Shape 385"/>
          <p:cNvPicPr preferRelativeResize="0"/>
          <p:nvPr/>
        </p:nvPicPr>
        <p:blipFill rotWithShape="1">
          <a:blip r:embed="rId3">
            <a:alphaModFix/>
          </a:blip>
          <a:srcRect b="0" l="0" r="0" t="0"/>
          <a:stretch/>
        </p:blipFill>
        <p:spPr>
          <a:xfrm>
            <a:off x="838200" y="1927200"/>
            <a:ext cx="8791826" cy="4930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n-US" sz="4400" u="none" cap="none" strike="noStrike">
                <a:solidFill>
                  <a:schemeClr val="dk1"/>
                </a:solidFill>
                <a:latin typeface="Calibri"/>
                <a:ea typeface="Calibri"/>
                <a:cs typeface="Calibri"/>
                <a:sym typeface="Calibri"/>
              </a:rPr>
            </a:br>
            <a:r>
              <a:rPr b="1" i="0" lang="en-US" sz="4400" u="none" cap="none" strike="noStrike">
                <a:solidFill>
                  <a:schemeClr val="dk1"/>
                </a:solidFill>
                <a:latin typeface="Calibri"/>
                <a:ea typeface="Calibri"/>
                <a:cs typeface="Calibri"/>
                <a:sym typeface="Calibri"/>
              </a:rPr>
              <a:t>Example Problem </a:t>
            </a:r>
            <a:endParaRPr b="0" i="0" sz="4400" u="none" cap="none" strike="noStrike">
              <a:solidFill>
                <a:schemeClr val="dk1"/>
              </a:solidFill>
              <a:latin typeface="Calibri"/>
              <a:ea typeface="Calibri"/>
              <a:cs typeface="Calibri"/>
              <a:sym typeface="Calibri"/>
            </a:endParaRPr>
          </a:p>
        </p:txBody>
      </p:sp>
      <p:sp>
        <p:nvSpPr>
          <p:cNvPr id="391" name="Shape 3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mean weight of a morning breakfast cereal pack is 0.295 kg with a standard deviation of 0.025 kg. The random variable weight of the pack follows a normal distribution.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a)What is the probability that the pack weighs less than 0.280 kg? </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b)What is the probability that the pack weighs more than 0.350 kg? </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c)What is the probability that the pack weighs between 0.260 kg to 0.340 kg?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Solution a)</a:t>
            </a:r>
            <a:endParaRPr/>
          </a:p>
        </p:txBody>
      </p:sp>
      <p:pic>
        <p:nvPicPr>
          <p:cNvPr id="397" name="Shape 397"/>
          <p:cNvPicPr preferRelativeResize="0"/>
          <p:nvPr/>
        </p:nvPicPr>
        <p:blipFill rotWithShape="1">
          <a:blip r:embed="rId3">
            <a:alphaModFix/>
          </a:blip>
          <a:srcRect b="0" l="0" r="0" t="0"/>
          <a:stretch/>
        </p:blipFill>
        <p:spPr>
          <a:xfrm>
            <a:off x="6443516" y="0"/>
            <a:ext cx="4910284" cy="2716327"/>
          </a:xfrm>
          <a:prstGeom prst="rect">
            <a:avLst/>
          </a:prstGeom>
          <a:noFill/>
          <a:ln>
            <a:noFill/>
          </a:ln>
        </p:spPr>
      </p:pic>
      <p:pic>
        <p:nvPicPr>
          <p:cNvPr id="398" name="Shape 398"/>
          <p:cNvPicPr preferRelativeResize="0"/>
          <p:nvPr/>
        </p:nvPicPr>
        <p:blipFill rotWithShape="1">
          <a:blip r:embed="rId4">
            <a:alphaModFix/>
          </a:blip>
          <a:srcRect b="0" l="0" r="0" t="0"/>
          <a:stretch/>
        </p:blipFill>
        <p:spPr>
          <a:xfrm>
            <a:off x="236221" y="2716327"/>
            <a:ext cx="11955779" cy="390955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Solution b)</a:t>
            </a:r>
            <a:endParaRPr/>
          </a:p>
        </p:txBody>
      </p:sp>
      <p:pic>
        <p:nvPicPr>
          <p:cNvPr id="404" name="Shape 404"/>
          <p:cNvPicPr preferRelativeResize="0"/>
          <p:nvPr/>
        </p:nvPicPr>
        <p:blipFill rotWithShape="1">
          <a:blip r:embed="rId3">
            <a:alphaModFix/>
          </a:blip>
          <a:srcRect b="0" l="0" r="0" t="0"/>
          <a:stretch/>
        </p:blipFill>
        <p:spPr>
          <a:xfrm>
            <a:off x="4898926" y="32543"/>
            <a:ext cx="6377313" cy="3315568"/>
          </a:xfrm>
          <a:prstGeom prst="rect">
            <a:avLst/>
          </a:prstGeom>
          <a:noFill/>
          <a:ln>
            <a:noFill/>
          </a:ln>
        </p:spPr>
      </p:pic>
      <p:pic>
        <p:nvPicPr>
          <p:cNvPr id="405" name="Shape 405"/>
          <p:cNvPicPr preferRelativeResize="0"/>
          <p:nvPr/>
        </p:nvPicPr>
        <p:blipFill rotWithShape="1">
          <a:blip r:embed="rId4">
            <a:alphaModFix/>
          </a:blip>
          <a:srcRect b="0" l="0" r="0" t="0"/>
          <a:stretch/>
        </p:blipFill>
        <p:spPr>
          <a:xfrm>
            <a:off x="416829" y="4241335"/>
            <a:ext cx="11463082" cy="182184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Solution c)</a:t>
            </a:r>
            <a:endParaRPr/>
          </a:p>
        </p:txBody>
      </p:sp>
      <p:pic>
        <p:nvPicPr>
          <p:cNvPr id="411" name="Shape 411"/>
          <p:cNvPicPr preferRelativeResize="0"/>
          <p:nvPr/>
        </p:nvPicPr>
        <p:blipFill rotWithShape="1">
          <a:blip r:embed="rId3">
            <a:alphaModFix/>
          </a:blip>
          <a:srcRect b="0" l="0" r="0" t="0"/>
          <a:stretch/>
        </p:blipFill>
        <p:spPr>
          <a:xfrm>
            <a:off x="6404243" y="0"/>
            <a:ext cx="5167710" cy="3235569"/>
          </a:xfrm>
          <a:prstGeom prst="rect">
            <a:avLst/>
          </a:prstGeom>
          <a:noFill/>
          <a:ln>
            <a:noFill/>
          </a:ln>
        </p:spPr>
      </p:pic>
      <p:pic>
        <p:nvPicPr>
          <p:cNvPr id="412" name="Shape 412"/>
          <p:cNvPicPr preferRelativeResize="0"/>
          <p:nvPr/>
        </p:nvPicPr>
        <p:blipFill rotWithShape="1">
          <a:blip r:embed="rId4">
            <a:alphaModFix/>
          </a:blip>
          <a:srcRect b="0" l="0" r="0" t="0"/>
          <a:stretch/>
        </p:blipFill>
        <p:spPr>
          <a:xfrm>
            <a:off x="295860" y="3235569"/>
            <a:ext cx="11537619" cy="33059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Example</a:t>
            </a:r>
            <a:endParaRPr/>
          </a:p>
        </p:txBody>
      </p:sp>
      <p:sp>
        <p:nvSpPr>
          <p:cNvPr id="115" name="Shape 1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a manufacturing unit three parts from the assembly are selected. You are observing whether they are defective or non-defective. Determine </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a) The sample space. </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b) The event of getting at least two defective parts.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838200" y="41568"/>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Solution</a:t>
            </a:r>
            <a:endParaRPr/>
          </a:p>
        </p:txBody>
      </p:sp>
      <p:pic>
        <p:nvPicPr>
          <p:cNvPr id="121" name="Shape 121"/>
          <p:cNvPicPr preferRelativeResize="0"/>
          <p:nvPr/>
        </p:nvPicPr>
        <p:blipFill rotWithShape="1">
          <a:blip r:embed="rId3">
            <a:alphaModFix/>
          </a:blip>
          <a:srcRect b="0" l="0" r="0" t="0"/>
          <a:stretch/>
        </p:blipFill>
        <p:spPr>
          <a:xfrm>
            <a:off x="838200" y="1156115"/>
            <a:ext cx="10641037" cy="5243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Definition of Probability</a:t>
            </a:r>
            <a:endParaRPr/>
          </a:p>
        </p:txBody>
      </p:sp>
      <p:pic>
        <p:nvPicPr>
          <p:cNvPr id="127" name="Shape 127"/>
          <p:cNvPicPr preferRelativeResize="0"/>
          <p:nvPr/>
        </p:nvPicPr>
        <p:blipFill rotWithShape="1">
          <a:blip r:embed="rId3">
            <a:alphaModFix/>
          </a:blip>
          <a:srcRect b="0" l="0" r="0" t="0"/>
          <a:stretch/>
        </p:blipFill>
        <p:spPr>
          <a:xfrm>
            <a:off x="1935480" y="1833740"/>
            <a:ext cx="8910711" cy="50242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3 Extreme Values of Probability</a:t>
            </a:r>
            <a:endParaRPr/>
          </a:p>
        </p:txBody>
      </p:sp>
      <p:pic>
        <p:nvPicPr>
          <p:cNvPr id="133" name="Shape 133"/>
          <p:cNvPicPr preferRelativeResize="0"/>
          <p:nvPr/>
        </p:nvPicPr>
        <p:blipFill rotWithShape="1">
          <a:blip r:embed="rId3">
            <a:alphaModFix/>
          </a:blip>
          <a:srcRect b="0" l="0" r="0" t="0"/>
          <a:stretch/>
        </p:blipFill>
        <p:spPr>
          <a:xfrm>
            <a:off x="1675814" y="1009006"/>
            <a:ext cx="8840372" cy="58489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