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urabh Singh" initials="SS" lastIdx="2" clrIdx="0">
    <p:extLst>
      <p:ext uri="{19B8F6BF-5375-455C-9EA6-DF929625EA0E}">
        <p15:presenceInfo xmlns:p15="http://schemas.microsoft.com/office/powerpoint/2012/main" userId="S-1-5-21-266749940-1637964444-929701000-305609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1BCCCF-FD22-447C-AFE5-49F3DDE475EA}" type="datetimeFigureOut">
              <a:rPr lang="en-US" smtClean="0"/>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43346-845A-4E44-8F20-3CC7D8B1D5AF}" type="slidenum">
              <a:rPr lang="en-US" smtClean="0"/>
              <a:t>‹#›</a:t>
            </a:fld>
            <a:endParaRPr lang="en-US"/>
          </a:p>
        </p:txBody>
      </p:sp>
    </p:spTree>
    <p:extLst>
      <p:ext uri="{BB962C8B-B14F-4D97-AF65-F5344CB8AC3E}">
        <p14:creationId xmlns:p14="http://schemas.microsoft.com/office/powerpoint/2010/main" val="953922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1BCCCF-FD22-447C-AFE5-49F3DDE475EA}" type="datetimeFigureOut">
              <a:rPr lang="en-US" smtClean="0"/>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43346-845A-4E44-8F20-3CC7D8B1D5AF}" type="slidenum">
              <a:rPr lang="en-US" smtClean="0"/>
              <a:t>‹#›</a:t>
            </a:fld>
            <a:endParaRPr lang="en-US"/>
          </a:p>
        </p:txBody>
      </p:sp>
    </p:spTree>
    <p:extLst>
      <p:ext uri="{BB962C8B-B14F-4D97-AF65-F5344CB8AC3E}">
        <p14:creationId xmlns:p14="http://schemas.microsoft.com/office/powerpoint/2010/main" val="1257240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1BCCCF-FD22-447C-AFE5-49F3DDE475EA}" type="datetimeFigureOut">
              <a:rPr lang="en-US" smtClean="0"/>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43346-845A-4E44-8F20-3CC7D8B1D5AF}" type="slidenum">
              <a:rPr lang="en-US" smtClean="0"/>
              <a:t>‹#›</a:t>
            </a:fld>
            <a:endParaRPr lang="en-US"/>
          </a:p>
        </p:txBody>
      </p:sp>
    </p:spTree>
    <p:extLst>
      <p:ext uri="{BB962C8B-B14F-4D97-AF65-F5344CB8AC3E}">
        <p14:creationId xmlns:p14="http://schemas.microsoft.com/office/powerpoint/2010/main" val="974054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1BCCCF-FD22-447C-AFE5-49F3DDE475EA}" type="datetimeFigureOut">
              <a:rPr lang="en-US" smtClean="0"/>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43346-845A-4E44-8F20-3CC7D8B1D5AF}" type="slidenum">
              <a:rPr lang="en-US" smtClean="0"/>
              <a:t>‹#›</a:t>
            </a:fld>
            <a:endParaRPr lang="en-US"/>
          </a:p>
        </p:txBody>
      </p:sp>
    </p:spTree>
    <p:extLst>
      <p:ext uri="{BB962C8B-B14F-4D97-AF65-F5344CB8AC3E}">
        <p14:creationId xmlns:p14="http://schemas.microsoft.com/office/powerpoint/2010/main" val="2414087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1BCCCF-FD22-447C-AFE5-49F3DDE475EA}" type="datetimeFigureOut">
              <a:rPr lang="en-US" smtClean="0"/>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43346-845A-4E44-8F20-3CC7D8B1D5AF}" type="slidenum">
              <a:rPr lang="en-US" smtClean="0"/>
              <a:t>‹#›</a:t>
            </a:fld>
            <a:endParaRPr lang="en-US"/>
          </a:p>
        </p:txBody>
      </p:sp>
    </p:spTree>
    <p:extLst>
      <p:ext uri="{BB962C8B-B14F-4D97-AF65-F5344CB8AC3E}">
        <p14:creationId xmlns:p14="http://schemas.microsoft.com/office/powerpoint/2010/main" val="705215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1BCCCF-FD22-447C-AFE5-49F3DDE475EA}" type="datetimeFigureOut">
              <a:rPr lang="en-US" smtClean="0"/>
              <a:t>9/14/2017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D43346-845A-4E44-8F20-3CC7D8B1D5AF}" type="slidenum">
              <a:rPr lang="en-US" smtClean="0"/>
              <a:t>‹#›</a:t>
            </a:fld>
            <a:endParaRPr lang="en-US"/>
          </a:p>
        </p:txBody>
      </p:sp>
    </p:spTree>
    <p:extLst>
      <p:ext uri="{BB962C8B-B14F-4D97-AF65-F5344CB8AC3E}">
        <p14:creationId xmlns:p14="http://schemas.microsoft.com/office/powerpoint/2010/main" val="4188182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1BCCCF-FD22-447C-AFE5-49F3DDE475EA}" type="datetimeFigureOut">
              <a:rPr lang="en-US" smtClean="0"/>
              <a:t>9/14/2017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D43346-845A-4E44-8F20-3CC7D8B1D5AF}" type="slidenum">
              <a:rPr lang="en-US" smtClean="0"/>
              <a:t>‹#›</a:t>
            </a:fld>
            <a:endParaRPr lang="en-US"/>
          </a:p>
        </p:txBody>
      </p:sp>
    </p:spTree>
    <p:extLst>
      <p:ext uri="{BB962C8B-B14F-4D97-AF65-F5344CB8AC3E}">
        <p14:creationId xmlns:p14="http://schemas.microsoft.com/office/powerpoint/2010/main" val="1324007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1BCCCF-FD22-447C-AFE5-49F3DDE475EA}" type="datetimeFigureOut">
              <a:rPr lang="en-US" smtClean="0"/>
              <a:t>9/14/2017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D43346-845A-4E44-8F20-3CC7D8B1D5AF}" type="slidenum">
              <a:rPr lang="en-US" smtClean="0"/>
              <a:t>‹#›</a:t>
            </a:fld>
            <a:endParaRPr lang="en-US"/>
          </a:p>
        </p:txBody>
      </p:sp>
    </p:spTree>
    <p:extLst>
      <p:ext uri="{BB962C8B-B14F-4D97-AF65-F5344CB8AC3E}">
        <p14:creationId xmlns:p14="http://schemas.microsoft.com/office/powerpoint/2010/main" val="63031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1BCCCF-FD22-447C-AFE5-49F3DDE475EA}" type="datetimeFigureOut">
              <a:rPr lang="en-US" smtClean="0"/>
              <a:t>9/14/2017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D43346-845A-4E44-8F20-3CC7D8B1D5AF}" type="slidenum">
              <a:rPr lang="en-US" smtClean="0"/>
              <a:t>‹#›</a:t>
            </a:fld>
            <a:endParaRPr lang="en-US"/>
          </a:p>
        </p:txBody>
      </p:sp>
    </p:spTree>
    <p:extLst>
      <p:ext uri="{BB962C8B-B14F-4D97-AF65-F5344CB8AC3E}">
        <p14:creationId xmlns:p14="http://schemas.microsoft.com/office/powerpoint/2010/main" val="171535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1BCCCF-FD22-447C-AFE5-49F3DDE475EA}" type="datetimeFigureOut">
              <a:rPr lang="en-US" smtClean="0"/>
              <a:t>9/14/2017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D43346-845A-4E44-8F20-3CC7D8B1D5AF}" type="slidenum">
              <a:rPr lang="en-US" smtClean="0"/>
              <a:t>‹#›</a:t>
            </a:fld>
            <a:endParaRPr lang="en-US"/>
          </a:p>
        </p:txBody>
      </p:sp>
    </p:spTree>
    <p:extLst>
      <p:ext uri="{BB962C8B-B14F-4D97-AF65-F5344CB8AC3E}">
        <p14:creationId xmlns:p14="http://schemas.microsoft.com/office/powerpoint/2010/main" val="1332235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1BCCCF-FD22-447C-AFE5-49F3DDE475EA}" type="datetimeFigureOut">
              <a:rPr lang="en-US" smtClean="0"/>
              <a:t>9/14/2017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D43346-845A-4E44-8F20-3CC7D8B1D5AF}" type="slidenum">
              <a:rPr lang="en-US" smtClean="0"/>
              <a:t>‹#›</a:t>
            </a:fld>
            <a:endParaRPr lang="en-US"/>
          </a:p>
        </p:txBody>
      </p:sp>
    </p:spTree>
    <p:extLst>
      <p:ext uri="{BB962C8B-B14F-4D97-AF65-F5344CB8AC3E}">
        <p14:creationId xmlns:p14="http://schemas.microsoft.com/office/powerpoint/2010/main" val="1059633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1BCCCF-FD22-447C-AFE5-49F3DDE475EA}" type="datetimeFigureOut">
              <a:rPr lang="en-US" smtClean="0"/>
              <a:t>9/14/2017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D43346-845A-4E44-8F20-3CC7D8B1D5AF}" type="slidenum">
              <a:rPr lang="en-US" smtClean="0"/>
              <a:t>‹#›</a:t>
            </a:fld>
            <a:endParaRPr lang="en-US"/>
          </a:p>
        </p:txBody>
      </p:sp>
    </p:spTree>
    <p:extLst>
      <p:ext uri="{BB962C8B-B14F-4D97-AF65-F5344CB8AC3E}">
        <p14:creationId xmlns:p14="http://schemas.microsoft.com/office/powerpoint/2010/main" val="3660408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343349" y="868079"/>
            <a:ext cx="7402284"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Test Approach Document</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8" name="Rectangle 7"/>
          <p:cNvSpPr/>
          <p:nvPr/>
        </p:nvSpPr>
        <p:spPr>
          <a:xfrm>
            <a:off x="7018900" y="2993093"/>
            <a:ext cx="4001224" cy="461665"/>
          </a:xfrm>
          <a:prstGeom prst="rect">
            <a:avLst/>
          </a:prstGeom>
          <a:noFill/>
        </p:spPr>
        <p:txBody>
          <a:bodyPr wrap="none" lIns="91440" tIns="45720" rIns="91440" bIns="45720">
            <a:spAutoFit/>
          </a:bodyPr>
          <a:lstStyle/>
          <a:p>
            <a:pPr algn="ctr"/>
            <a:r>
              <a:rPr lang="en-US" sz="2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Project Name: Network Token</a:t>
            </a:r>
            <a:endParaRPr lang="en-US" sz="2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graphicFrame>
        <p:nvGraphicFramePr>
          <p:cNvPr id="2" name="Table 1"/>
          <p:cNvGraphicFramePr>
            <a:graphicFrameLocks noGrp="1"/>
          </p:cNvGraphicFramePr>
          <p:nvPr>
            <p:extLst>
              <p:ext uri="{D42A27DB-BD31-4B8C-83A1-F6EECF244321}">
                <p14:modId xmlns:p14="http://schemas.microsoft.com/office/powerpoint/2010/main" val="1543634473"/>
              </p:ext>
            </p:extLst>
          </p:nvPr>
        </p:nvGraphicFramePr>
        <p:xfrm>
          <a:off x="603067" y="4115230"/>
          <a:ext cx="10696303" cy="2559888"/>
        </p:xfrm>
        <a:graphic>
          <a:graphicData uri="http://schemas.openxmlformats.org/drawingml/2006/table">
            <a:tbl>
              <a:tblPr firstRow="1" firstCol="1" lastRow="1" lastCol="1" bandRow="1" bandCol="1">
                <a:tableStyleId>{5C22544A-7EE6-4342-B048-85BDC9FD1C3A}</a:tableStyleId>
              </a:tblPr>
              <a:tblGrid>
                <a:gridCol w="3583262">
                  <a:extLst>
                    <a:ext uri="{9D8B030D-6E8A-4147-A177-3AD203B41FA5}">
                      <a16:colId xmlns:a16="http://schemas.microsoft.com/office/drawing/2014/main" val="2979376433"/>
                    </a:ext>
                  </a:extLst>
                </a:gridCol>
                <a:gridCol w="7113041">
                  <a:extLst>
                    <a:ext uri="{9D8B030D-6E8A-4147-A177-3AD203B41FA5}">
                      <a16:colId xmlns:a16="http://schemas.microsoft.com/office/drawing/2014/main" val="3657670488"/>
                    </a:ext>
                  </a:extLst>
                </a:gridCol>
              </a:tblGrid>
              <a:tr h="426648">
                <a:tc>
                  <a:txBody>
                    <a:bodyPr/>
                    <a:lstStyle/>
                    <a:p>
                      <a:pPr marL="0" marR="0" algn="ctr">
                        <a:lnSpc>
                          <a:spcPct val="115000"/>
                        </a:lnSpc>
                        <a:spcBef>
                          <a:spcPts val="200"/>
                        </a:spcBef>
                        <a:spcAft>
                          <a:spcPts val="200"/>
                        </a:spcAft>
                      </a:pPr>
                      <a:r>
                        <a:rPr lang="en-US" sz="1200" dirty="0">
                          <a:effectLst/>
                        </a:rPr>
                        <a:t>Name</a:t>
                      </a:r>
                      <a:endParaRPr lang="en-US" sz="1200" b="1" dirty="0">
                        <a:solidFill>
                          <a:srgbClr val="FFFFFF"/>
                        </a:solidFill>
                        <a:effectLst/>
                        <a:latin typeface="Arial Bold" panose="020B0704020202020204" pitchFamily="34" charset="0"/>
                        <a:ea typeface="MS Mincho" panose="02020609040205080304" pitchFamily="49" charset="-128"/>
                        <a:cs typeface="Times New Roman Bold" panose="02020803070505020304" pitchFamily="18" charset="0"/>
                      </a:endParaRPr>
                    </a:p>
                  </a:txBody>
                  <a:tcPr marL="68580" marR="68580" marT="0" marB="0"/>
                </a:tc>
                <a:tc>
                  <a:txBody>
                    <a:bodyPr/>
                    <a:lstStyle/>
                    <a:p>
                      <a:pPr marL="0" marR="0" algn="ctr">
                        <a:lnSpc>
                          <a:spcPct val="115000"/>
                        </a:lnSpc>
                        <a:spcBef>
                          <a:spcPts val="200"/>
                        </a:spcBef>
                        <a:spcAft>
                          <a:spcPts val="200"/>
                        </a:spcAft>
                      </a:pPr>
                      <a:r>
                        <a:rPr lang="en-US" sz="1200">
                          <a:effectLst/>
                        </a:rPr>
                        <a:t>Roles</a:t>
                      </a:r>
                      <a:endParaRPr lang="en-US" sz="1200" b="1">
                        <a:solidFill>
                          <a:srgbClr val="FFFFFF"/>
                        </a:solidFill>
                        <a:effectLst/>
                        <a:latin typeface="Arial Bold" panose="020B0704020202020204" pitchFamily="34" charset="0"/>
                        <a:ea typeface="MS Mincho" panose="02020609040205080304" pitchFamily="49" charset="-128"/>
                        <a:cs typeface="Times New Roman Bold" panose="02020803070505020304" pitchFamily="18" charset="0"/>
                      </a:endParaRPr>
                    </a:p>
                  </a:txBody>
                  <a:tcPr marL="68580" marR="68580" marT="0" marB="0"/>
                </a:tc>
                <a:extLst>
                  <a:ext uri="{0D108BD9-81ED-4DB2-BD59-A6C34878D82A}">
                    <a16:rowId xmlns:a16="http://schemas.microsoft.com/office/drawing/2014/main" val="3956853703"/>
                  </a:ext>
                </a:extLst>
              </a:tr>
              <a:tr h="426648">
                <a:tc>
                  <a:txBody>
                    <a:bodyPr/>
                    <a:lstStyle/>
                    <a:p>
                      <a:pPr marL="0" marR="0">
                        <a:lnSpc>
                          <a:spcPct val="115000"/>
                        </a:lnSpc>
                        <a:spcBef>
                          <a:spcPts val="200"/>
                        </a:spcBef>
                        <a:spcAft>
                          <a:spcPts val="200"/>
                        </a:spcAft>
                      </a:pPr>
                      <a:r>
                        <a:rPr lang="en-US" sz="1200" dirty="0" smtClean="0">
                          <a:effectLst/>
                        </a:rPr>
                        <a:t>Ravi Kumar </a:t>
                      </a:r>
                      <a:r>
                        <a:rPr lang="en-US" sz="1200" dirty="0" err="1">
                          <a:effectLst/>
                        </a:rPr>
                        <a:t>Battula</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200"/>
                        </a:spcBef>
                        <a:spcAft>
                          <a:spcPts val="200"/>
                        </a:spcAft>
                      </a:pPr>
                      <a:r>
                        <a:rPr lang="en-US" sz="1200">
                          <a:effectLst/>
                        </a:rPr>
                        <a:t>Director</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04936050"/>
                  </a:ext>
                </a:extLst>
              </a:tr>
              <a:tr h="426648">
                <a:tc>
                  <a:txBody>
                    <a:bodyPr/>
                    <a:lstStyle/>
                    <a:p>
                      <a:pPr marL="0" marR="0">
                        <a:lnSpc>
                          <a:spcPct val="115000"/>
                        </a:lnSpc>
                        <a:spcBef>
                          <a:spcPts val="200"/>
                        </a:spcBef>
                        <a:spcAft>
                          <a:spcPts val="200"/>
                        </a:spcAft>
                      </a:pPr>
                      <a:r>
                        <a:rPr lang="en-US" sz="1200" dirty="0">
                          <a:effectLst/>
                        </a:rPr>
                        <a:t>Gaurav Srikant Mokhasi</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200"/>
                        </a:spcBef>
                        <a:spcAft>
                          <a:spcPts val="200"/>
                        </a:spcAft>
                      </a:pPr>
                      <a:r>
                        <a:rPr lang="en-US" sz="1200">
                          <a:effectLst/>
                        </a:rPr>
                        <a:t>Technical Program Manager</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66678240"/>
                  </a:ext>
                </a:extLst>
              </a:tr>
              <a:tr h="426648">
                <a:tc>
                  <a:txBody>
                    <a:bodyPr/>
                    <a:lstStyle/>
                    <a:p>
                      <a:pPr marL="0" marR="0">
                        <a:lnSpc>
                          <a:spcPct val="115000"/>
                        </a:lnSpc>
                        <a:spcBef>
                          <a:spcPts val="200"/>
                        </a:spcBef>
                        <a:spcAft>
                          <a:spcPts val="200"/>
                        </a:spcAft>
                      </a:pPr>
                      <a:r>
                        <a:rPr lang="en-US" sz="1200">
                          <a:effectLst/>
                        </a:rPr>
                        <a:t>Suman Biswas</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200"/>
                        </a:spcBef>
                        <a:spcAft>
                          <a:spcPts val="200"/>
                        </a:spcAft>
                      </a:pPr>
                      <a:r>
                        <a:rPr lang="en-US" sz="1200">
                          <a:effectLst/>
                        </a:rPr>
                        <a:t>Director</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45406859"/>
                  </a:ext>
                </a:extLst>
              </a:tr>
              <a:tr h="426648">
                <a:tc>
                  <a:txBody>
                    <a:bodyPr/>
                    <a:lstStyle/>
                    <a:p>
                      <a:pPr marL="0" marR="0">
                        <a:lnSpc>
                          <a:spcPct val="115000"/>
                        </a:lnSpc>
                        <a:spcBef>
                          <a:spcPts val="200"/>
                        </a:spcBef>
                        <a:spcAft>
                          <a:spcPts val="200"/>
                        </a:spcAft>
                      </a:pPr>
                      <a:r>
                        <a:rPr lang="en-US" sz="1200">
                          <a:effectLst/>
                        </a:rPr>
                        <a:t>Asha Siva Venkata</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200"/>
                        </a:spcBef>
                        <a:spcAft>
                          <a:spcPts val="200"/>
                        </a:spcAft>
                      </a:pPr>
                      <a:r>
                        <a:rPr lang="en-US" sz="1200">
                          <a:effectLst/>
                        </a:rPr>
                        <a:t>Scrum Master</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7397401"/>
                  </a:ext>
                </a:extLst>
              </a:tr>
              <a:tr h="426648">
                <a:tc>
                  <a:txBody>
                    <a:bodyPr/>
                    <a:lstStyle/>
                    <a:p>
                      <a:pPr marL="0" marR="0">
                        <a:lnSpc>
                          <a:spcPct val="115000"/>
                        </a:lnSpc>
                        <a:spcBef>
                          <a:spcPts val="200"/>
                        </a:spcBef>
                        <a:spcAft>
                          <a:spcPts val="200"/>
                        </a:spcAft>
                      </a:pPr>
                      <a:r>
                        <a:rPr lang="en-US" sz="1200" dirty="0" err="1">
                          <a:effectLst/>
                        </a:rPr>
                        <a:t>Sriram</a:t>
                      </a:r>
                      <a:r>
                        <a:rPr lang="en-US" sz="1200" dirty="0">
                          <a:effectLst/>
                        </a:rPr>
                        <a:t> </a:t>
                      </a:r>
                      <a:r>
                        <a:rPr lang="en-US" sz="1200" dirty="0" err="1">
                          <a:effectLst/>
                        </a:rPr>
                        <a:t>Sethumadhavan</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200"/>
                        </a:spcBef>
                        <a:spcAft>
                          <a:spcPts val="200"/>
                        </a:spcAft>
                      </a:pPr>
                      <a:r>
                        <a:rPr lang="en-US" sz="1200" dirty="0">
                          <a:effectLst/>
                        </a:rPr>
                        <a:t>QA Lead</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27613288"/>
                  </a:ext>
                </a:extLst>
              </a:tr>
            </a:tbl>
          </a:graphicData>
        </a:graphic>
      </p:graphicFrame>
      <p:sp>
        <p:nvSpPr>
          <p:cNvPr id="3" name="Rectangle 1"/>
          <p:cNvSpPr>
            <a:spLocks noChangeArrowheads="1"/>
          </p:cNvSpPr>
          <p:nvPr/>
        </p:nvSpPr>
        <p:spPr bwMode="auto">
          <a:xfrm>
            <a:off x="603067" y="3765184"/>
            <a:ext cx="1069630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smtClean="0">
                <a:ln>
                  <a:noFill/>
                </a:ln>
                <a:solidFill>
                  <a:srgbClr val="44546A"/>
                </a:solidFill>
                <a:effectLst/>
                <a:latin typeface="Calibri" panose="020F0502020204030204" pitchFamily="34" charset="0"/>
                <a:ea typeface="Times New Roman" panose="02020603050405020304" pitchFamily="18" charset="0"/>
                <a:cs typeface="Arial" panose="020B0604020202020204" pitchFamily="34" charset="0"/>
              </a:rPr>
              <a:t>Document Approver(s)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1878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21727" y="546108"/>
            <a:ext cx="2919710" cy="707886"/>
          </a:xfrm>
          <a:prstGeom prst="rect">
            <a:avLst/>
          </a:prstGeom>
          <a:noFill/>
        </p:spPr>
        <p:txBody>
          <a:bodyPr wrap="none" lIns="91440" tIns="45720" rIns="91440" bIns="45720">
            <a:spAutoFit/>
          </a:bodyPr>
          <a:lstStyle/>
          <a:p>
            <a:pPr algn="ctr"/>
            <a:r>
              <a:rPr lang="en-US" sz="40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1. Test Scope</a:t>
            </a:r>
            <a:endPar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8" name="TextBox 7"/>
          <p:cNvSpPr txBox="1"/>
          <p:nvPr/>
        </p:nvSpPr>
        <p:spPr>
          <a:xfrm>
            <a:off x="669517" y="1494089"/>
            <a:ext cx="10251031" cy="4616648"/>
          </a:xfrm>
          <a:prstGeom prst="rect">
            <a:avLst/>
          </a:prstGeom>
          <a:noFill/>
        </p:spPr>
        <p:txBody>
          <a:bodyPr wrap="square" rtlCol="0">
            <a:spAutoFit/>
          </a:bodyPr>
          <a:lstStyle/>
          <a:p>
            <a:r>
              <a:rPr lang="en-US" dirty="0" smtClean="0"/>
              <a:t>The </a:t>
            </a:r>
            <a:r>
              <a:rPr lang="en-US" dirty="0"/>
              <a:t>test </a:t>
            </a:r>
            <a:r>
              <a:rPr lang="en-US" dirty="0" smtClean="0"/>
              <a:t>scope </a:t>
            </a:r>
            <a:r>
              <a:rPr lang="en-US" dirty="0"/>
              <a:t>will include new functionalities as listed in the Requirements Specification for Network Token, known functionalities that are currently documented and additional test scope identified by the Test Team post impact analysis. The focus of the testing will be on the new features and </a:t>
            </a:r>
            <a:r>
              <a:rPr lang="en-US" dirty="0" smtClean="0"/>
              <a:t>functionality:</a:t>
            </a:r>
          </a:p>
          <a:p>
            <a:endParaRPr lang="en-US" dirty="0"/>
          </a:p>
          <a:p>
            <a:pPr marL="285750" lvl="0" indent="-285750">
              <a:buFont typeface="Arial" panose="020B0604020202020204" pitchFamily="34" charset="0"/>
              <a:buChar char="•"/>
            </a:pPr>
            <a:r>
              <a:rPr lang="en-US" dirty="0"/>
              <a:t>Customer Profile creation from Apple Pay and Android Pay transaction API.</a:t>
            </a:r>
          </a:p>
          <a:p>
            <a:pPr marL="285750" lvl="0" indent="-285750">
              <a:buFont typeface="Arial" panose="020B0604020202020204" pitchFamily="34" charset="0"/>
              <a:buChar char="•"/>
            </a:pPr>
            <a:r>
              <a:rPr lang="en-US" dirty="0"/>
              <a:t>Customer Payment Profile creation from Apple Pay and Android Pay fields from below APIs</a:t>
            </a:r>
          </a:p>
          <a:p>
            <a:pPr marL="285750" lvl="0" indent="-285750">
              <a:buFont typeface="Arial" panose="020B0604020202020204" pitchFamily="34" charset="0"/>
              <a:buChar char="•"/>
            </a:pPr>
            <a:r>
              <a:rPr lang="en-US" dirty="0"/>
              <a:t>Creation of an Apple Pay Transaction</a:t>
            </a:r>
          </a:p>
          <a:p>
            <a:pPr marL="285750" lvl="0" indent="-285750">
              <a:buFont typeface="Arial" panose="020B0604020202020204" pitchFamily="34" charset="0"/>
              <a:buChar char="•"/>
            </a:pPr>
            <a:r>
              <a:rPr lang="en-US" dirty="0"/>
              <a:t>Creation of Android Pay Transaction</a:t>
            </a:r>
          </a:p>
          <a:p>
            <a:pPr marL="285750" lvl="0" indent="-285750">
              <a:buFont typeface="Arial" panose="020B0604020202020204" pitchFamily="34" charset="0"/>
              <a:buChar char="•"/>
            </a:pPr>
            <a:r>
              <a:rPr lang="en-US" dirty="0"/>
              <a:t>Creation of Customer Profile</a:t>
            </a:r>
          </a:p>
          <a:p>
            <a:pPr marL="285750" lvl="0" indent="-285750">
              <a:buFont typeface="Arial" panose="020B0604020202020204" pitchFamily="34" charset="0"/>
              <a:buChar char="•"/>
            </a:pPr>
            <a:r>
              <a:rPr lang="en-US" dirty="0"/>
              <a:t>Creation of Customer Payment Profile</a:t>
            </a:r>
          </a:p>
          <a:p>
            <a:pPr marL="285750" lvl="0" indent="-285750">
              <a:buFont typeface="Arial" panose="020B0604020202020204" pitchFamily="34" charset="0"/>
              <a:buChar char="•"/>
            </a:pPr>
            <a:r>
              <a:rPr lang="en-US" dirty="0"/>
              <a:t>Creation of Customer Profile from a Transaction</a:t>
            </a:r>
            <a:endParaRPr lang="en-US" dirty="0" smtClean="0"/>
          </a:p>
          <a:p>
            <a:pPr marL="285750" lvl="0" indent="-285750">
              <a:buFont typeface="Arial" panose="020B0604020202020204" pitchFamily="34" charset="0"/>
              <a:buChar char="•"/>
            </a:pPr>
            <a:r>
              <a:rPr lang="en-US" dirty="0" smtClean="0"/>
              <a:t>Displaying </a:t>
            </a:r>
            <a:r>
              <a:rPr lang="en-US" dirty="0"/>
              <a:t>default payment profile indicator in </a:t>
            </a:r>
            <a:r>
              <a:rPr lang="en-US" dirty="0" err="1"/>
              <a:t>GetCustomerProfile</a:t>
            </a:r>
            <a:r>
              <a:rPr lang="en-US" dirty="0"/>
              <a:t> API.</a:t>
            </a:r>
          </a:p>
          <a:p>
            <a:pPr marL="285750" lvl="0" indent="-285750">
              <a:buFont typeface="Arial" panose="020B0604020202020204" pitchFamily="34" charset="0"/>
              <a:buChar char="•"/>
            </a:pPr>
            <a:r>
              <a:rPr lang="en-US" dirty="0"/>
              <a:t>Displaying default shipping profile indicator in </a:t>
            </a:r>
            <a:r>
              <a:rPr lang="en-US" dirty="0" err="1"/>
              <a:t>GetCustomerProfile</a:t>
            </a:r>
            <a:r>
              <a:rPr lang="en-US" dirty="0"/>
              <a:t> API</a:t>
            </a:r>
            <a:r>
              <a:rPr lang="en-US" dirty="0" smtClean="0"/>
              <a:t>.</a:t>
            </a:r>
          </a:p>
          <a:p>
            <a:pPr marL="285750" indent="-285750">
              <a:buFont typeface="Arial" panose="020B0604020202020204" pitchFamily="34" charset="0"/>
              <a:buChar char="•"/>
            </a:pPr>
            <a:r>
              <a:rPr lang="en-US" dirty="0"/>
              <a:t>Testing will cover the functional testing of the new features being released and regression testing of existing impacted features</a:t>
            </a:r>
            <a:r>
              <a:rPr lang="en-US" dirty="0" smtClean="0"/>
              <a:t>.</a:t>
            </a:r>
            <a:endParaRPr lang="en-US" dirty="0"/>
          </a:p>
          <a:p>
            <a:pPr lvl="0"/>
            <a:endParaRPr lang="en-US" sz="1200" dirty="0"/>
          </a:p>
          <a:p>
            <a:pPr lvl="0"/>
            <a:r>
              <a:rPr lang="en-US" sz="1200" dirty="0"/>
              <a:t>Note: The </a:t>
            </a:r>
            <a:r>
              <a:rPr lang="en-US" sz="1200" dirty="0" smtClean="0"/>
              <a:t>scope </a:t>
            </a:r>
            <a:r>
              <a:rPr lang="en-US" sz="1200" dirty="0"/>
              <a:t>may change post impact </a:t>
            </a:r>
            <a:r>
              <a:rPr lang="en-US" sz="1200" dirty="0" smtClean="0"/>
              <a:t>analysis as more impact areas are identified.</a:t>
            </a:r>
            <a:endParaRPr lang="en-US" sz="1200" dirty="0"/>
          </a:p>
        </p:txBody>
      </p:sp>
      <p:sp>
        <p:nvSpPr>
          <p:cNvPr id="2" name="TextBox 1"/>
          <p:cNvSpPr txBox="1"/>
          <p:nvPr/>
        </p:nvSpPr>
        <p:spPr>
          <a:xfrm>
            <a:off x="10450286" y="6387736"/>
            <a:ext cx="705394" cy="276999"/>
          </a:xfrm>
          <a:prstGeom prst="rect">
            <a:avLst/>
          </a:prstGeom>
          <a:noFill/>
        </p:spPr>
        <p:txBody>
          <a:bodyPr wrap="square" rtlCol="0">
            <a:spAutoFit/>
          </a:bodyPr>
          <a:lstStyle/>
          <a:p>
            <a:r>
              <a:rPr lang="en-US" sz="1200" dirty="0" smtClean="0"/>
              <a:t>Pg-3</a:t>
            </a:r>
            <a:endParaRPr lang="en-US" sz="1200" dirty="0"/>
          </a:p>
        </p:txBody>
      </p:sp>
    </p:spTree>
    <p:extLst>
      <p:ext uri="{BB962C8B-B14F-4D97-AF65-F5344CB8AC3E}">
        <p14:creationId xmlns:p14="http://schemas.microsoft.com/office/powerpoint/2010/main" val="3921146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3805" y="1284712"/>
            <a:ext cx="10515600" cy="1574398"/>
          </a:xfrm>
        </p:spPr>
        <p:txBody>
          <a:bodyPr>
            <a:normAutofit/>
          </a:bodyPr>
          <a:lstStyle/>
          <a:p>
            <a:r>
              <a:rPr lang="en-US" sz="1800" dirty="0" smtClean="0"/>
              <a:t>The testing approach for this release shall be done in a fashion that will accommodate the current functionality in Network token project Enhancements being developed in Authorize.net involving changes to APIs, XML request bodies and database changes. Testing will cover </a:t>
            </a:r>
            <a:r>
              <a:rPr lang="en-US" sz="1800" dirty="0" smtClean="0"/>
              <a:t>functional </a:t>
            </a:r>
            <a:r>
              <a:rPr lang="en-US" sz="1800" dirty="0" smtClean="0"/>
              <a:t>testing for the changes through the use of </a:t>
            </a:r>
            <a:r>
              <a:rPr lang="en-US" sz="1800" dirty="0" smtClean="0"/>
              <a:t>SOAP API testing tools</a:t>
            </a:r>
            <a:r>
              <a:rPr lang="en-US" sz="1800" dirty="0" smtClean="0"/>
              <a:t>. </a:t>
            </a:r>
            <a:r>
              <a:rPr lang="en-US" sz="1800" dirty="0" smtClean="0"/>
              <a:t>This will validate base functions of the new code as it relates to the standards of pre-existing and new features.</a:t>
            </a:r>
          </a:p>
          <a:p>
            <a:endParaRPr lang="en-US" sz="1800" dirty="0"/>
          </a:p>
        </p:txBody>
      </p:sp>
      <p:sp>
        <p:nvSpPr>
          <p:cNvPr id="6" name="Rectangle 5"/>
          <p:cNvSpPr/>
          <p:nvPr/>
        </p:nvSpPr>
        <p:spPr>
          <a:xfrm>
            <a:off x="11408" y="301408"/>
            <a:ext cx="4360233" cy="707886"/>
          </a:xfrm>
          <a:prstGeom prst="rect">
            <a:avLst/>
          </a:prstGeom>
          <a:noFill/>
        </p:spPr>
        <p:txBody>
          <a:bodyPr wrap="none" lIns="91440" tIns="45720" rIns="91440" bIns="45720">
            <a:spAutoFit/>
          </a:bodyPr>
          <a:lstStyle/>
          <a:p>
            <a:pPr algn="ctr"/>
            <a:r>
              <a:rPr lang="en-US" sz="40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2. Testing Approach</a:t>
            </a:r>
            <a:endPar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Rectangle 6"/>
          <p:cNvSpPr/>
          <p:nvPr/>
        </p:nvSpPr>
        <p:spPr>
          <a:xfrm>
            <a:off x="511271" y="2999710"/>
            <a:ext cx="2695161" cy="523220"/>
          </a:xfrm>
          <a:prstGeom prst="rect">
            <a:avLst/>
          </a:prstGeom>
          <a:noFill/>
        </p:spPr>
        <p:txBody>
          <a:bodyPr wrap="none" lIns="91440" tIns="45720" rIns="91440" bIns="45720">
            <a:spAutoFit/>
          </a:bodyPr>
          <a:lstStyle/>
          <a:p>
            <a:pPr algn="ctr"/>
            <a:r>
              <a:rPr lang="en-US" sz="28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2. 1 Test Types :</a:t>
            </a:r>
            <a:endPar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9" name="TextBox 8"/>
          <p:cNvSpPr txBox="1"/>
          <p:nvPr/>
        </p:nvSpPr>
        <p:spPr>
          <a:xfrm>
            <a:off x="10450286" y="6387736"/>
            <a:ext cx="705394" cy="276999"/>
          </a:xfrm>
          <a:prstGeom prst="rect">
            <a:avLst/>
          </a:prstGeom>
          <a:noFill/>
        </p:spPr>
        <p:txBody>
          <a:bodyPr wrap="square" rtlCol="0">
            <a:spAutoFit/>
          </a:bodyPr>
          <a:lstStyle/>
          <a:p>
            <a:r>
              <a:rPr lang="en-US" sz="1200" dirty="0" smtClean="0"/>
              <a:t>Pg-4</a:t>
            </a:r>
            <a:endParaRPr lang="en-US" sz="1200" dirty="0"/>
          </a:p>
        </p:txBody>
      </p:sp>
      <p:sp>
        <p:nvSpPr>
          <p:cNvPr id="2" name="TextBox 1"/>
          <p:cNvSpPr txBox="1"/>
          <p:nvPr/>
        </p:nvSpPr>
        <p:spPr>
          <a:xfrm>
            <a:off x="511271" y="3666842"/>
            <a:ext cx="11428180" cy="2616101"/>
          </a:xfrm>
          <a:prstGeom prst="rect">
            <a:avLst/>
          </a:prstGeom>
          <a:noFill/>
        </p:spPr>
        <p:txBody>
          <a:bodyPr wrap="square" rtlCol="0">
            <a:spAutoFit/>
          </a:bodyPr>
          <a:lstStyle/>
          <a:p>
            <a:r>
              <a:rPr lang="en-US" sz="2000" dirty="0"/>
              <a:t>1.1 System: </a:t>
            </a:r>
          </a:p>
          <a:p>
            <a:endParaRPr lang="en-US" dirty="0"/>
          </a:p>
          <a:p>
            <a:r>
              <a:rPr lang="en-US" dirty="0"/>
              <a:t>System testing is the process of testing an integrated system to verify that it meets specified requirements. This testing will determine if the results generated by information systems and their components are accurate and that the system performs according to specifications. </a:t>
            </a:r>
          </a:p>
          <a:p>
            <a:endParaRPr lang="en-US" dirty="0"/>
          </a:p>
          <a:p>
            <a:pPr marL="285750" indent="-285750">
              <a:buFont typeface="Arial" panose="020B0604020202020204" pitchFamily="34" charset="0"/>
              <a:buChar char="•"/>
            </a:pPr>
            <a:r>
              <a:rPr lang="en-US" dirty="0"/>
              <a:t>Implementation approach:  The objective of system testing is to verify the implementation of the newly designed items, and their interaction with the existing functions. </a:t>
            </a:r>
          </a:p>
          <a:p>
            <a:r>
              <a:rPr lang="en-US" dirty="0" smtClean="0"/>
              <a:t>											</a:t>
            </a:r>
            <a:r>
              <a:rPr lang="en-US" sz="1400" dirty="0" smtClean="0"/>
              <a:t>Contd</a:t>
            </a:r>
            <a:r>
              <a:rPr lang="en-US" dirty="0" smtClean="0"/>
              <a:t>..</a:t>
            </a:r>
            <a:endParaRPr lang="en-US" dirty="0"/>
          </a:p>
        </p:txBody>
      </p:sp>
    </p:spTree>
    <p:extLst>
      <p:ext uri="{BB962C8B-B14F-4D97-AF65-F5344CB8AC3E}">
        <p14:creationId xmlns:p14="http://schemas.microsoft.com/office/powerpoint/2010/main" val="402445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6756" y="517914"/>
            <a:ext cx="11207563" cy="618630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End </a:t>
            </a:r>
            <a:r>
              <a:rPr lang="en-US" dirty="0"/>
              <a:t>to end flow to be tested for </a:t>
            </a:r>
            <a:r>
              <a:rPr lang="en-US" dirty="0" smtClean="0"/>
              <a:t>modules/APIs </a:t>
            </a:r>
            <a:r>
              <a:rPr lang="en-US" dirty="0"/>
              <a:t>for which enhancement changes have been </a:t>
            </a:r>
            <a:r>
              <a:rPr lang="en-US" dirty="0" smtClean="0"/>
              <a:t>made. </a:t>
            </a:r>
          </a:p>
          <a:p>
            <a:pPr marL="285750" indent="-285750">
              <a:buFont typeface="Arial" panose="020B0604020202020204" pitchFamily="34" charset="0"/>
              <a:buChar char="•"/>
            </a:pPr>
            <a:r>
              <a:rPr lang="en-US" dirty="0" smtClean="0"/>
              <a:t>Automated regression test suite to be executed for regression of pre-existing features.</a:t>
            </a:r>
          </a:p>
          <a:p>
            <a:pPr marL="285750" indent="-285750">
              <a:buFont typeface="Arial" panose="020B0604020202020204" pitchFamily="34" charset="0"/>
              <a:buChar char="•"/>
            </a:pPr>
            <a:r>
              <a:rPr lang="en-US" dirty="0" smtClean="0"/>
              <a:t> Test cases and application areas not covered by automated regression suite to be impact analyzed. Impacted test cases to be included in the manual testing suite and to be executed.</a:t>
            </a:r>
          </a:p>
          <a:p>
            <a:pPr marL="285750" indent="-285750">
              <a:buFont typeface="Arial" panose="020B0604020202020204" pitchFamily="34" charset="0"/>
              <a:buChar char="•"/>
            </a:pPr>
            <a:r>
              <a:rPr lang="en-US" dirty="0" smtClean="0"/>
              <a:t> Impact analysis to be done by QA team with assistance by Dev team.</a:t>
            </a:r>
          </a:p>
          <a:p>
            <a:pPr marL="285750" indent="-285750">
              <a:buFont typeface="Arial" panose="020B0604020202020204" pitchFamily="34" charset="0"/>
              <a:buChar char="•"/>
            </a:pPr>
            <a:r>
              <a:rPr lang="en-US" dirty="0"/>
              <a:t>Exploratory and ad-hoc testing </a:t>
            </a:r>
            <a:r>
              <a:rPr lang="en-US" dirty="0" smtClean="0"/>
              <a:t>to be performed to </a:t>
            </a:r>
            <a:r>
              <a:rPr lang="en-US" dirty="0"/>
              <a:t>identify further areas of impact. </a:t>
            </a:r>
            <a:endParaRPr lang="en-US" dirty="0" smtClean="0"/>
          </a:p>
          <a:p>
            <a:pPr marL="285750" indent="-285750">
              <a:buFont typeface="Arial" panose="020B0604020202020204" pitchFamily="34" charset="0"/>
              <a:buChar char="•"/>
            </a:pPr>
            <a:r>
              <a:rPr lang="en-US" dirty="0" smtClean="0"/>
              <a:t>Test case creation </a:t>
            </a:r>
            <a:r>
              <a:rPr lang="en-US" dirty="0"/>
              <a:t>and development will be </a:t>
            </a:r>
            <a:r>
              <a:rPr lang="en-US" dirty="0" smtClean="0"/>
              <a:t>completed </a:t>
            </a:r>
            <a:r>
              <a:rPr lang="en-US" dirty="0"/>
              <a:t>in </a:t>
            </a:r>
            <a:r>
              <a:rPr lang="en-US" dirty="0" smtClean="0"/>
              <a:t>parallel.</a:t>
            </a:r>
          </a:p>
          <a:p>
            <a:pPr marL="285750" indent="-285750">
              <a:buFont typeface="Arial" panose="020B0604020202020204" pitchFamily="34" charset="0"/>
              <a:buChar char="•"/>
            </a:pPr>
            <a:r>
              <a:rPr lang="en-US" dirty="0"/>
              <a:t>Test scripts will be structured to give a full range of coverage to the converted functions in both a Positive and Negative fashion, simulating what a potentially unfamiliar or familiar user might do during use. Positive test cases will reflect that the application functions as expected and described in the BRD. Negative test cases are tests that exercise the limits and boundaries outside the expected designs. The results of this testing </a:t>
            </a:r>
            <a:r>
              <a:rPr lang="en-US" dirty="0" smtClean="0"/>
              <a:t>verify the </a:t>
            </a:r>
            <a:r>
              <a:rPr lang="en-US" dirty="0"/>
              <a:t>stability for the application and its components.</a:t>
            </a:r>
          </a:p>
          <a:p>
            <a:pPr marL="285750" indent="-285750">
              <a:buFont typeface="Arial" panose="020B0604020202020204" pitchFamily="34" charset="0"/>
              <a:buChar char="•"/>
            </a:pPr>
            <a:r>
              <a:rPr lang="en-US" dirty="0"/>
              <a:t> System Testing would include: </a:t>
            </a:r>
          </a:p>
          <a:p>
            <a:r>
              <a:rPr lang="en-US" dirty="0"/>
              <a:t>	a. Functional Testing </a:t>
            </a:r>
            <a:r>
              <a:rPr lang="en-US" dirty="0" smtClean="0"/>
              <a:t>– SOAP API testing, ad-hoc </a:t>
            </a:r>
            <a:r>
              <a:rPr lang="en-US" dirty="0"/>
              <a:t>testing and </a:t>
            </a:r>
            <a:r>
              <a:rPr lang="en-US" dirty="0" smtClean="0"/>
              <a:t>exploratory testing.</a:t>
            </a:r>
            <a:endParaRPr lang="en-US" dirty="0"/>
          </a:p>
          <a:p>
            <a:r>
              <a:rPr lang="en-US" dirty="0"/>
              <a:t>	b. Grey Box Testing- Making changes to data in database and with in depth understanding of application verifying 	the </a:t>
            </a:r>
            <a:r>
              <a:rPr lang="en-US" dirty="0" smtClean="0"/>
              <a:t>results to be as expected.</a:t>
            </a:r>
            <a:endParaRPr lang="en-US" dirty="0"/>
          </a:p>
          <a:p>
            <a:r>
              <a:rPr lang="en-US" dirty="0"/>
              <a:t>Tools: </a:t>
            </a:r>
            <a:endParaRPr lang="en-US" dirty="0" smtClean="0"/>
          </a:p>
          <a:p>
            <a:pPr marL="285750" indent="-285750">
              <a:buFont typeface="Arial" panose="020B0604020202020204" pitchFamily="34" charset="0"/>
              <a:buChar char="•"/>
            </a:pPr>
            <a:r>
              <a:rPr lang="en-US" dirty="0" smtClean="0"/>
              <a:t>Rally </a:t>
            </a:r>
            <a:r>
              <a:rPr lang="en-US" dirty="0"/>
              <a:t>-User stories documented in </a:t>
            </a:r>
            <a:r>
              <a:rPr lang="en-US" dirty="0" err="1" smtClean="0"/>
              <a:t>Rally.Test</a:t>
            </a:r>
            <a:r>
              <a:rPr lang="en-US" dirty="0" smtClean="0"/>
              <a:t> </a:t>
            </a:r>
            <a:r>
              <a:rPr lang="en-US" dirty="0"/>
              <a:t>Cases and Defects/Bugs to be documented in Rally and to be interlinked to each other and User story</a:t>
            </a:r>
            <a:r>
              <a:rPr lang="en-US" dirty="0" smtClean="0"/>
              <a:t>.</a:t>
            </a:r>
          </a:p>
          <a:p>
            <a:pPr marL="285750" indent="-285750">
              <a:buFont typeface="Arial" panose="020B0604020202020204" pitchFamily="34" charset="0"/>
              <a:buChar char="•"/>
            </a:pPr>
            <a:r>
              <a:rPr lang="en-US" dirty="0" smtClean="0"/>
              <a:t>Dots website , </a:t>
            </a:r>
            <a:r>
              <a:rPr lang="en-US" dirty="0" err="1" smtClean="0"/>
              <a:t>labwebapps</a:t>
            </a:r>
            <a:r>
              <a:rPr lang="en-US" dirty="0" smtClean="0"/>
              <a:t> and RDP for working with servers.</a:t>
            </a:r>
            <a:endParaRPr lang="en-US" dirty="0"/>
          </a:p>
          <a:p>
            <a:endParaRPr lang="en-US" dirty="0" smtClean="0"/>
          </a:p>
          <a:p>
            <a:r>
              <a:rPr lang="en-US" dirty="0" smtClean="0"/>
              <a:t>											</a:t>
            </a:r>
            <a:r>
              <a:rPr lang="en-US" sz="1400" dirty="0"/>
              <a:t>Contd</a:t>
            </a:r>
            <a:r>
              <a:rPr lang="en-US" dirty="0" smtClean="0"/>
              <a:t>..</a:t>
            </a:r>
            <a:endParaRPr lang="en-US" dirty="0"/>
          </a:p>
        </p:txBody>
      </p:sp>
      <p:sp>
        <p:nvSpPr>
          <p:cNvPr id="3" name="TextBox 2"/>
          <p:cNvSpPr txBox="1"/>
          <p:nvPr/>
        </p:nvSpPr>
        <p:spPr>
          <a:xfrm>
            <a:off x="9810206" y="6466113"/>
            <a:ext cx="705394" cy="276999"/>
          </a:xfrm>
          <a:prstGeom prst="rect">
            <a:avLst/>
          </a:prstGeom>
          <a:noFill/>
        </p:spPr>
        <p:txBody>
          <a:bodyPr wrap="square" rtlCol="0">
            <a:spAutoFit/>
          </a:bodyPr>
          <a:lstStyle/>
          <a:p>
            <a:r>
              <a:rPr lang="en-US" sz="1200" dirty="0" smtClean="0"/>
              <a:t>Pg-5</a:t>
            </a:r>
            <a:endParaRPr lang="en-US" sz="1200" dirty="0"/>
          </a:p>
        </p:txBody>
      </p:sp>
    </p:spTree>
    <p:extLst>
      <p:ext uri="{BB962C8B-B14F-4D97-AF65-F5344CB8AC3E}">
        <p14:creationId xmlns:p14="http://schemas.microsoft.com/office/powerpoint/2010/main" val="2216733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629" y="117693"/>
            <a:ext cx="11887199" cy="4524315"/>
          </a:xfrm>
          <a:prstGeom prst="rect">
            <a:avLst/>
          </a:prstGeom>
          <a:noFill/>
        </p:spPr>
        <p:txBody>
          <a:bodyPr wrap="square" rtlCol="0">
            <a:spAutoFit/>
          </a:bodyPr>
          <a:lstStyle/>
          <a:p>
            <a:pPr marL="285750" indent="-285750">
              <a:buFont typeface="Arial" panose="020B0604020202020204" pitchFamily="34" charset="0"/>
              <a:buChar char="•"/>
            </a:pPr>
            <a:endParaRPr lang="en-US" dirty="0">
              <a:solidFill>
                <a:srgbClr val="FF0000"/>
              </a:solidFill>
            </a:endParaRPr>
          </a:p>
          <a:p>
            <a:r>
              <a:rPr lang="en-US" dirty="0"/>
              <a:t>1.3  </a:t>
            </a:r>
            <a:r>
              <a:rPr lang="en-US" dirty="0" smtClean="0"/>
              <a:t>Security: </a:t>
            </a:r>
            <a:endParaRPr lang="en-US" dirty="0"/>
          </a:p>
          <a:p>
            <a:pPr marL="285750" indent="-285750">
              <a:buFont typeface="Arial" panose="020B0604020202020204" pitchFamily="34" charset="0"/>
              <a:buChar char="•"/>
            </a:pPr>
            <a:r>
              <a:rPr lang="en-US" dirty="0" smtClean="0"/>
              <a:t>Implementation approach: Test team will verify the vulnerability of application using methods </a:t>
            </a:r>
            <a:r>
              <a:rPr lang="en-US" dirty="0"/>
              <a:t>- SQL injection , </a:t>
            </a:r>
            <a:r>
              <a:rPr lang="en-US" dirty="0" smtClean="0"/>
              <a:t>URL manipulation using http request tools and </a:t>
            </a:r>
            <a:r>
              <a:rPr lang="en-US" dirty="0"/>
              <a:t>Cross Site </a:t>
            </a:r>
            <a:r>
              <a:rPr lang="en-US" dirty="0" smtClean="0"/>
              <a:t>Scripting.</a:t>
            </a:r>
          </a:p>
          <a:p>
            <a:pPr marL="285750" indent="-285750">
              <a:buFont typeface="Arial" panose="020B0604020202020204" pitchFamily="34" charset="0"/>
              <a:buChar char="•"/>
            </a:pPr>
            <a:endParaRPr lang="en-US" dirty="0" smtClean="0"/>
          </a:p>
          <a:p>
            <a:r>
              <a:rPr lang="en-US" dirty="0" smtClean="0">
                <a:solidFill>
                  <a:schemeClr val="tx1">
                    <a:lumMod val="95000"/>
                    <a:lumOff val="5000"/>
                  </a:schemeClr>
                </a:solidFill>
              </a:rPr>
              <a:t>1.4  Automation:</a:t>
            </a:r>
          </a:p>
          <a:p>
            <a:pPr marL="285750" indent="-285750">
              <a:buFont typeface="Arial" panose="020B0604020202020204" pitchFamily="34" charset="0"/>
              <a:buChar char="•"/>
            </a:pPr>
            <a:r>
              <a:rPr lang="en-US" dirty="0" smtClean="0">
                <a:solidFill>
                  <a:schemeClr val="tx1">
                    <a:lumMod val="95000"/>
                    <a:lumOff val="5000"/>
                  </a:schemeClr>
                </a:solidFill>
              </a:rPr>
              <a:t>Automation test suite to be updated with enhancements to pre-existing scripts and creation of new scripts where required. Scripts to be reviewed and sign off given by VISA Test team. Additionally, these scripts are to be updated to Regression suite. </a:t>
            </a:r>
            <a:r>
              <a:rPr lang="en-US" dirty="0"/>
              <a:t>Visual studio to be used as automation </a:t>
            </a:r>
            <a:r>
              <a:rPr lang="en-US" dirty="0" smtClean="0"/>
              <a:t>IDE</a:t>
            </a:r>
            <a:r>
              <a:rPr lang="en-US" dirty="0"/>
              <a:t>. C# is used for scripting with inbuilt Post and Get libraries used for API calls. </a:t>
            </a:r>
            <a:endParaRPr lang="en-US" dirty="0" smtClean="0"/>
          </a:p>
          <a:p>
            <a:pPr marL="285750" indent="-285750">
              <a:buFont typeface="Arial" panose="020B0604020202020204" pitchFamily="34" charset="0"/>
              <a:buChar char="•"/>
            </a:pPr>
            <a:endParaRPr lang="en-US" dirty="0" smtClean="0"/>
          </a:p>
          <a:p>
            <a:r>
              <a:rPr lang="en-US" dirty="0"/>
              <a:t>1.4  Regression:</a:t>
            </a:r>
          </a:p>
          <a:p>
            <a:pPr marL="285750" indent="-285750">
              <a:buFont typeface="Arial" panose="020B0604020202020204" pitchFamily="34" charset="0"/>
              <a:buChar char="•"/>
            </a:pPr>
            <a:r>
              <a:rPr lang="en-US" dirty="0"/>
              <a:t>Implementation approach: The Test Team will do a pass through of all the test scripts that were developed for the project. Test scripts from regression suite to be included and executed post impact analysis. Automated regression test suite, including newly developed scripts, to be executed for defect fixes impact verification. Automation regression suite and BVT to also be executed on Stage environment after deployment</a:t>
            </a:r>
            <a:r>
              <a:rPr lang="en-US" dirty="0" smtClean="0"/>
              <a:t>.</a:t>
            </a:r>
            <a:endParaRPr lang="en-US" dirty="0"/>
          </a:p>
        </p:txBody>
      </p:sp>
      <p:sp>
        <p:nvSpPr>
          <p:cNvPr id="3" name="TextBox 2"/>
          <p:cNvSpPr txBox="1"/>
          <p:nvPr/>
        </p:nvSpPr>
        <p:spPr>
          <a:xfrm>
            <a:off x="10450286" y="6387736"/>
            <a:ext cx="705394" cy="276999"/>
          </a:xfrm>
          <a:prstGeom prst="rect">
            <a:avLst/>
          </a:prstGeom>
          <a:noFill/>
        </p:spPr>
        <p:txBody>
          <a:bodyPr wrap="square" rtlCol="0">
            <a:spAutoFit/>
          </a:bodyPr>
          <a:lstStyle/>
          <a:p>
            <a:r>
              <a:rPr lang="en-US" sz="1200" dirty="0" smtClean="0"/>
              <a:t>Pg-6</a:t>
            </a:r>
            <a:endParaRPr lang="en-US" sz="1200" dirty="0"/>
          </a:p>
        </p:txBody>
      </p:sp>
    </p:spTree>
    <p:extLst>
      <p:ext uri="{BB962C8B-B14F-4D97-AF65-F5344CB8AC3E}">
        <p14:creationId xmlns:p14="http://schemas.microsoft.com/office/powerpoint/2010/main" val="3347395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81659"/>
            <a:ext cx="4276748" cy="707886"/>
          </a:xfrm>
          <a:prstGeom prst="rect">
            <a:avLst/>
          </a:prstGeom>
          <a:noFill/>
        </p:spPr>
        <p:txBody>
          <a:bodyPr wrap="none" lIns="91440" tIns="45720" rIns="91440" bIns="45720">
            <a:spAutoFit/>
          </a:bodyPr>
          <a:lstStyle/>
          <a:p>
            <a:pPr algn="ctr"/>
            <a:r>
              <a:rPr lang="en-US" sz="40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4. Test Deliverables</a:t>
            </a:r>
            <a:endPar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graphicFrame>
        <p:nvGraphicFramePr>
          <p:cNvPr id="5" name="Table 4"/>
          <p:cNvGraphicFramePr>
            <a:graphicFrameLocks noGrp="1"/>
          </p:cNvGraphicFramePr>
          <p:nvPr>
            <p:extLst>
              <p:ext uri="{D42A27DB-BD31-4B8C-83A1-F6EECF244321}">
                <p14:modId xmlns:p14="http://schemas.microsoft.com/office/powerpoint/2010/main" val="3950623552"/>
              </p:ext>
            </p:extLst>
          </p:nvPr>
        </p:nvGraphicFramePr>
        <p:xfrm>
          <a:off x="416227" y="1477312"/>
          <a:ext cx="8962905" cy="2559110"/>
        </p:xfrm>
        <a:graphic>
          <a:graphicData uri="http://schemas.openxmlformats.org/drawingml/2006/table">
            <a:tbl>
              <a:tblPr firstRow="1" bandRow="1">
                <a:tableStyleId>{5C22544A-7EE6-4342-B048-85BDC9FD1C3A}</a:tableStyleId>
              </a:tblPr>
              <a:tblGrid>
                <a:gridCol w="2987635">
                  <a:extLst>
                    <a:ext uri="{9D8B030D-6E8A-4147-A177-3AD203B41FA5}">
                      <a16:colId xmlns:a16="http://schemas.microsoft.com/office/drawing/2014/main" val="3900692003"/>
                    </a:ext>
                  </a:extLst>
                </a:gridCol>
                <a:gridCol w="2987635">
                  <a:extLst>
                    <a:ext uri="{9D8B030D-6E8A-4147-A177-3AD203B41FA5}">
                      <a16:colId xmlns:a16="http://schemas.microsoft.com/office/drawing/2014/main" val="1285730577"/>
                    </a:ext>
                  </a:extLst>
                </a:gridCol>
                <a:gridCol w="2987635">
                  <a:extLst>
                    <a:ext uri="{9D8B030D-6E8A-4147-A177-3AD203B41FA5}">
                      <a16:colId xmlns:a16="http://schemas.microsoft.com/office/drawing/2014/main" val="669898269"/>
                    </a:ext>
                  </a:extLst>
                </a:gridCol>
              </a:tblGrid>
              <a:tr h="511822">
                <a:tc>
                  <a:txBody>
                    <a:bodyPr/>
                    <a:lstStyle/>
                    <a:p>
                      <a:pPr marL="0" marR="0">
                        <a:lnSpc>
                          <a:spcPts val="1200"/>
                        </a:lnSpc>
                        <a:spcBef>
                          <a:spcPts val="0"/>
                        </a:spcBef>
                        <a:spcAft>
                          <a:spcPts val="0"/>
                        </a:spcAft>
                      </a:pPr>
                      <a:r>
                        <a:rPr lang="en-US" sz="1200" b="1" dirty="0">
                          <a:effectLst/>
                          <a:latin typeface="Calibri" panose="020F0502020204030204" pitchFamily="34" charset="0"/>
                          <a:ea typeface="Times New Roman" panose="02020603050405020304" pitchFamily="18" charset="0"/>
                          <a:cs typeface="Arial" panose="020B0604020202020204" pitchFamily="34" charset="0"/>
                        </a:rPr>
                        <a:t>Deliverable </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6990" marR="46990" marT="0" marB="0" anchor="ctr"/>
                </a:tc>
                <a:tc>
                  <a:txBody>
                    <a:bodyPr/>
                    <a:lstStyle/>
                    <a:p>
                      <a:pPr marL="0" marR="0">
                        <a:lnSpc>
                          <a:spcPts val="1200"/>
                        </a:lnSpc>
                        <a:spcBef>
                          <a:spcPts val="0"/>
                        </a:spcBef>
                        <a:spcAft>
                          <a:spcPts val="0"/>
                        </a:spcAft>
                      </a:pPr>
                      <a:r>
                        <a:rPr lang="en-US" sz="1200" b="1" dirty="0">
                          <a:effectLst/>
                          <a:latin typeface="Calibri" panose="020F0502020204030204" pitchFamily="34" charset="0"/>
                          <a:ea typeface="Times New Roman" panose="02020603050405020304" pitchFamily="18" charset="0"/>
                          <a:cs typeface="Arial" panose="020B0604020202020204" pitchFamily="34" charset="0"/>
                        </a:rPr>
                        <a:t>Available for Review</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6990" marR="46990" marT="0" marB="0" anchor="ctr"/>
                </a:tc>
                <a:tc>
                  <a:txBody>
                    <a:bodyPr/>
                    <a:lstStyle/>
                    <a:p>
                      <a:pPr marL="0" marR="0">
                        <a:lnSpc>
                          <a:spcPts val="1200"/>
                        </a:lnSpc>
                        <a:spcBef>
                          <a:spcPts val="0"/>
                        </a:spcBef>
                        <a:spcAft>
                          <a:spcPts val="0"/>
                        </a:spcAft>
                      </a:pPr>
                      <a:r>
                        <a:rPr lang="en-US" sz="1200" b="1">
                          <a:effectLst/>
                          <a:latin typeface="Calibri" panose="020F0502020204030204" pitchFamily="34" charset="0"/>
                          <a:ea typeface="Times New Roman" panose="02020603050405020304" pitchFamily="18" charset="0"/>
                          <a:cs typeface="Arial" panose="020B0604020202020204" pitchFamily="34" charset="0"/>
                        </a:rPr>
                        <a:t>Team Responsible </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txBody>
                  <a:tcPr marL="46990" marR="46990" marT="0" marB="0" anchor="ctr"/>
                </a:tc>
                <a:extLst>
                  <a:ext uri="{0D108BD9-81ED-4DB2-BD59-A6C34878D82A}">
                    <a16:rowId xmlns:a16="http://schemas.microsoft.com/office/drawing/2014/main" val="3878413956"/>
                  </a:ext>
                </a:extLst>
              </a:tr>
              <a:tr h="511822">
                <a:tc>
                  <a:txBody>
                    <a:bodyPr/>
                    <a:lstStyle/>
                    <a:p>
                      <a:pPr marL="0" marR="0">
                        <a:lnSpc>
                          <a:spcPts val="1200"/>
                        </a:lnSpc>
                        <a:spcBef>
                          <a:spcPts val="0"/>
                        </a:spcBef>
                        <a:spcAft>
                          <a:spcPts val="0"/>
                        </a:spcAft>
                      </a:pPr>
                      <a:r>
                        <a:rPr lang="en-US" sz="1200" dirty="0">
                          <a:effectLst/>
                          <a:latin typeface="Calibri" panose="020F0502020204030204" pitchFamily="34" charset="0"/>
                          <a:ea typeface="Times New Roman" panose="02020603050405020304" pitchFamily="18" charset="0"/>
                          <a:cs typeface="Arial" panose="020B0604020202020204" pitchFamily="34" charset="0"/>
                        </a:rPr>
                        <a:t>Test </a:t>
                      </a:r>
                      <a:r>
                        <a:rPr lang="en-US" sz="1200" dirty="0" smtClean="0">
                          <a:effectLst/>
                          <a:latin typeface="Calibri" panose="020F0502020204030204" pitchFamily="34" charset="0"/>
                          <a:ea typeface="Times New Roman" panose="02020603050405020304" pitchFamily="18" charset="0"/>
                          <a:cs typeface="Arial" panose="020B0604020202020204" pitchFamily="34" charset="0"/>
                        </a:rPr>
                        <a:t>Plan</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6990" marR="46990" marT="0" marB="0" anchor="ctr"/>
                </a:tc>
                <a:tc>
                  <a:txBody>
                    <a:bodyPr/>
                    <a:lstStyle/>
                    <a:p>
                      <a:pPr marL="0" marR="0">
                        <a:lnSpc>
                          <a:spcPts val="1200"/>
                        </a:lnSpc>
                        <a:spcBef>
                          <a:spcPts val="0"/>
                        </a:spcBef>
                        <a:spcAft>
                          <a:spcPts val="0"/>
                        </a:spcAft>
                      </a:pPr>
                      <a:r>
                        <a:rPr lang="en-US" sz="1200" dirty="0" smtClean="0">
                          <a:effectLst/>
                          <a:latin typeface="Calibri" panose="020F0502020204030204" pitchFamily="34" charset="0"/>
                          <a:ea typeface="Times New Roman" panose="02020603050405020304" pitchFamily="18" charset="0"/>
                          <a:cs typeface="Arial" panose="020B0604020202020204" pitchFamily="34" charset="0"/>
                        </a:rPr>
                        <a:t>TBD</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6990" marR="46990" marT="0" marB="0"/>
                </a:tc>
                <a:tc>
                  <a:txBody>
                    <a:bodyPr/>
                    <a:lstStyle/>
                    <a:p>
                      <a:pPr marL="0" marR="0">
                        <a:lnSpc>
                          <a:spcPts val="1200"/>
                        </a:lnSpc>
                        <a:spcBef>
                          <a:spcPts val="0"/>
                        </a:spcBef>
                        <a:spcAft>
                          <a:spcPts val="0"/>
                        </a:spcAft>
                      </a:pPr>
                      <a:r>
                        <a:rPr lang="en-US" sz="1200">
                          <a:effectLst/>
                          <a:latin typeface="Calibri" panose="020F0502020204030204" pitchFamily="34" charset="0"/>
                          <a:ea typeface="Times New Roman" panose="02020603050405020304" pitchFamily="18" charset="0"/>
                          <a:cs typeface="Arial" panose="020B0604020202020204" pitchFamily="34" charset="0"/>
                        </a:rPr>
                        <a:t>Infosys QA Team</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txBody>
                  <a:tcPr marL="46990" marR="46990" marT="0" marB="0" anchor="ctr"/>
                </a:tc>
                <a:extLst>
                  <a:ext uri="{0D108BD9-81ED-4DB2-BD59-A6C34878D82A}">
                    <a16:rowId xmlns:a16="http://schemas.microsoft.com/office/drawing/2014/main" val="3933041619"/>
                  </a:ext>
                </a:extLst>
              </a:tr>
              <a:tr h="511822">
                <a:tc>
                  <a:txBody>
                    <a:bodyPr/>
                    <a:lstStyle/>
                    <a:p>
                      <a:pPr marL="0" marR="0">
                        <a:lnSpc>
                          <a:spcPts val="1200"/>
                        </a:lnSpc>
                        <a:spcBef>
                          <a:spcPts val="0"/>
                        </a:spcBef>
                        <a:spcAft>
                          <a:spcPts val="0"/>
                        </a:spcAft>
                      </a:pPr>
                      <a:r>
                        <a:rPr lang="en-US" sz="1200" dirty="0">
                          <a:effectLst/>
                          <a:latin typeface="Calibri" panose="020F0502020204030204" pitchFamily="34" charset="0"/>
                          <a:ea typeface="Times New Roman" panose="02020603050405020304" pitchFamily="18" charset="0"/>
                          <a:cs typeface="Arial" panose="020B0604020202020204" pitchFamily="34" charset="0"/>
                        </a:rPr>
                        <a:t>Test Cases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6990" marR="46990" marT="0" marB="0" anchor="ctr"/>
                </a:tc>
                <a:tc>
                  <a:txBody>
                    <a:bodyPr/>
                    <a:lstStyle/>
                    <a:p>
                      <a:pPr marL="0" marR="0">
                        <a:lnSpc>
                          <a:spcPts val="1200"/>
                        </a:lnSpc>
                        <a:spcBef>
                          <a:spcPts val="0"/>
                        </a:spcBef>
                        <a:spcAft>
                          <a:spcPts val="0"/>
                        </a:spcAft>
                      </a:pPr>
                      <a:r>
                        <a:rPr lang="en-US" sz="1200" dirty="0" smtClean="0">
                          <a:effectLst/>
                          <a:latin typeface="Calibri" panose="020F0502020204030204" pitchFamily="34" charset="0"/>
                          <a:ea typeface="Times New Roman" panose="02020603050405020304" pitchFamily="18" charset="0"/>
                          <a:cs typeface="Arial" panose="020B0604020202020204" pitchFamily="34" charset="0"/>
                        </a:rPr>
                        <a:t>TBD</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6990" marR="46990" marT="0" marB="0"/>
                </a:tc>
                <a:tc>
                  <a:txBody>
                    <a:bodyPr/>
                    <a:lstStyle/>
                    <a:p>
                      <a:pPr marL="0" marR="0">
                        <a:lnSpc>
                          <a:spcPts val="1200"/>
                        </a:lnSpc>
                        <a:spcBef>
                          <a:spcPts val="0"/>
                        </a:spcBef>
                        <a:spcAft>
                          <a:spcPts val="0"/>
                        </a:spcAft>
                      </a:pPr>
                      <a:r>
                        <a:rPr lang="en-US" sz="1200">
                          <a:effectLst/>
                          <a:latin typeface="Calibri" panose="020F0502020204030204" pitchFamily="34" charset="0"/>
                          <a:ea typeface="Times New Roman" panose="02020603050405020304" pitchFamily="18" charset="0"/>
                          <a:cs typeface="Arial" panose="020B0604020202020204" pitchFamily="34" charset="0"/>
                        </a:rPr>
                        <a:t>Infosys QA Team</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txBody>
                  <a:tcPr marL="46990" marR="46990" marT="0" marB="0" anchor="ctr"/>
                </a:tc>
                <a:extLst>
                  <a:ext uri="{0D108BD9-81ED-4DB2-BD59-A6C34878D82A}">
                    <a16:rowId xmlns:a16="http://schemas.microsoft.com/office/drawing/2014/main" val="997321235"/>
                  </a:ext>
                </a:extLst>
              </a:tr>
              <a:tr h="511822">
                <a:tc>
                  <a:txBody>
                    <a:bodyPr/>
                    <a:lstStyle/>
                    <a:p>
                      <a:pPr marL="0" marR="0">
                        <a:lnSpc>
                          <a:spcPts val="1200"/>
                        </a:lnSpc>
                        <a:spcBef>
                          <a:spcPts val="0"/>
                        </a:spcBef>
                        <a:spcAft>
                          <a:spcPts val="0"/>
                        </a:spcAft>
                      </a:pPr>
                      <a:r>
                        <a:rPr lang="en-US" sz="1200" dirty="0" smtClean="0">
                          <a:effectLst/>
                          <a:latin typeface="Calibri" panose="020F0502020204030204" pitchFamily="34" charset="0"/>
                          <a:ea typeface="Times New Roman" panose="02020603050405020304" pitchFamily="18" charset="0"/>
                          <a:cs typeface="Arial" panose="020B0604020202020204" pitchFamily="34" charset="0"/>
                        </a:rPr>
                        <a:t>Test Automation </a:t>
                      </a:r>
                      <a:r>
                        <a:rPr lang="en-US" sz="1200" dirty="0">
                          <a:effectLst/>
                          <a:latin typeface="Calibri" panose="020F0502020204030204" pitchFamily="34" charset="0"/>
                          <a:ea typeface="Times New Roman" panose="02020603050405020304" pitchFamily="18" charset="0"/>
                          <a:cs typeface="Arial" panose="020B0604020202020204" pitchFamily="34" charset="0"/>
                        </a:rPr>
                        <a:t>Scripts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6990" marR="46990" marT="0" marB="0" anchor="ctr"/>
                </a:tc>
                <a:tc>
                  <a:txBody>
                    <a:bodyPr/>
                    <a:lstStyle/>
                    <a:p>
                      <a:pPr marL="0" marR="0">
                        <a:lnSpc>
                          <a:spcPts val="1200"/>
                        </a:lnSpc>
                        <a:spcBef>
                          <a:spcPts val="0"/>
                        </a:spcBef>
                        <a:spcAft>
                          <a:spcPts val="0"/>
                        </a:spcAft>
                      </a:pPr>
                      <a:r>
                        <a:rPr lang="en-US" sz="1200" dirty="0" smtClean="0">
                          <a:effectLst/>
                          <a:latin typeface="Calibri" panose="020F0502020204030204" pitchFamily="34" charset="0"/>
                          <a:ea typeface="Times New Roman" panose="02020603050405020304" pitchFamily="18" charset="0"/>
                          <a:cs typeface="Arial" panose="020B0604020202020204" pitchFamily="34" charset="0"/>
                        </a:rPr>
                        <a:t>TBD</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6990" marR="46990" marT="0" marB="0"/>
                </a:tc>
                <a:tc>
                  <a:txBody>
                    <a:bodyPr/>
                    <a:lstStyle/>
                    <a:p>
                      <a:pPr marL="0" marR="0">
                        <a:lnSpc>
                          <a:spcPts val="1200"/>
                        </a:lnSpc>
                        <a:spcBef>
                          <a:spcPts val="0"/>
                        </a:spcBef>
                        <a:spcAft>
                          <a:spcPts val="0"/>
                        </a:spcAft>
                      </a:pPr>
                      <a:r>
                        <a:rPr lang="en-US" sz="1200" dirty="0">
                          <a:effectLst/>
                          <a:latin typeface="Calibri" panose="020F0502020204030204" pitchFamily="34" charset="0"/>
                          <a:ea typeface="Times New Roman" panose="02020603050405020304" pitchFamily="18" charset="0"/>
                          <a:cs typeface="Arial" panose="020B0604020202020204" pitchFamily="34" charset="0"/>
                        </a:rPr>
                        <a:t>Infosys QA Team</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6990" marR="46990" marT="0" marB="0" anchor="ctr"/>
                </a:tc>
                <a:extLst>
                  <a:ext uri="{0D108BD9-81ED-4DB2-BD59-A6C34878D82A}">
                    <a16:rowId xmlns:a16="http://schemas.microsoft.com/office/drawing/2014/main" val="1288614973"/>
                  </a:ext>
                </a:extLst>
              </a:tr>
              <a:tr h="511822">
                <a:tc>
                  <a:txBody>
                    <a:bodyPr/>
                    <a:lstStyle/>
                    <a:p>
                      <a:pPr marL="0" marR="0">
                        <a:lnSpc>
                          <a:spcPts val="1200"/>
                        </a:lnSpc>
                        <a:spcBef>
                          <a:spcPts val="0"/>
                        </a:spcBef>
                        <a:spcAft>
                          <a:spcPts val="0"/>
                        </a:spcAft>
                      </a:pPr>
                      <a:r>
                        <a:rPr lang="en-US" sz="1200" dirty="0">
                          <a:effectLst/>
                          <a:latin typeface="Calibri" panose="020F0502020204030204" pitchFamily="34" charset="0"/>
                          <a:ea typeface="Times New Roman" panose="02020603050405020304" pitchFamily="18" charset="0"/>
                          <a:cs typeface="Arial" panose="020B0604020202020204" pitchFamily="34" charset="0"/>
                        </a:rPr>
                        <a:t>Test  Results / Reports </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6990" marR="46990" marT="0" marB="0" anchor="ctr"/>
                </a:tc>
                <a:tc>
                  <a:txBody>
                    <a:bodyPr/>
                    <a:lstStyle/>
                    <a:p>
                      <a:pPr marL="0" marR="0">
                        <a:lnSpc>
                          <a:spcPts val="1200"/>
                        </a:lnSpc>
                        <a:spcBef>
                          <a:spcPts val="0"/>
                        </a:spcBef>
                        <a:spcAft>
                          <a:spcPts val="0"/>
                        </a:spcAft>
                      </a:pPr>
                      <a:r>
                        <a:rPr lang="en-US" sz="1200" dirty="0">
                          <a:effectLst/>
                          <a:latin typeface="Calibri" panose="020F0502020204030204" pitchFamily="34" charset="0"/>
                          <a:ea typeface="Times New Roman" panose="02020603050405020304" pitchFamily="18" charset="0"/>
                          <a:cs typeface="Arial" panose="020B0604020202020204" pitchFamily="34" charset="0"/>
                        </a:rPr>
                        <a:t> </a:t>
                      </a:r>
                      <a:r>
                        <a:rPr lang="en-US" sz="1200" dirty="0" smtClean="0">
                          <a:effectLst/>
                          <a:latin typeface="Calibri" panose="020F0502020204030204" pitchFamily="34" charset="0"/>
                          <a:ea typeface="Times New Roman" panose="02020603050405020304" pitchFamily="18" charset="0"/>
                          <a:cs typeface="Arial" panose="020B0604020202020204" pitchFamily="34" charset="0"/>
                        </a:rPr>
                        <a:t>TBD</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6990" marR="46990" marT="0" marB="0"/>
                </a:tc>
                <a:tc>
                  <a:txBody>
                    <a:bodyPr/>
                    <a:lstStyle/>
                    <a:p>
                      <a:pPr marL="0" marR="0">
                        <a:lnSpc>
                          <a:spcPts val="1200"/>
                        </a:lnSpc>
                        <a:spcBef>
                          <a:spcPts val="0"/>
                        </a:spcBef>
                        <a:spcAft>
                          <a:spcPts val="0"/>
                        </a:spcAft>
                      </a:pPr>
                      <a:r>
                        <a:rPr lang="en-US" sz="1200" dirty="0">
                          <a:effectLst/>
                          <a:latin typeface="Calibri" panose="020F0502020204030204" pitchFamily="34" charset="0"/>
                          <a:ea typeface="Times New Roman" panose="02020603050405020304" pitchFamily="18" charset="0"/>
                          <a:cs typeface="Arial" panose="020B0604020202020204" pitchFamily="34" charset="0"/>
                        </a:rPr>
                        <a:t>Infosys QA Team</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6990" marR="46990" marT="0" marB="0" anchor="ctr"/>
                </a:tc>
                <a:extLst>
                  <a:ext uri="{0D108BD9-81ED-4DB2-BD59-A6C34878D82A}">
                    <a16:rowId xmlns:a16="http://schemas.microsoft.com/office/drawing/2014/main" val="3266297493"/>
                  </a:ext>
                </a:extLst>
              </a:tr>
            </a:tbl>
          </a:graphicData>
        </a:graphic>
      </p:graphicFrame>
      <p:sp>
        <p:nvSpPr>
          <p:cNvPr id="6" name="TextBox 5"/>
          <p:cNvSpPr txBox="1"/>
          <p:nvPr/>
        </p:nvSpPr>
        <p:spPr>
          <a:xfrm>
            <a:off x="10450286" y="6387736"/>
            <a:ext cx="705394" cy="276999"/>
          </a:xfrm>
          <a:prstGeom prst="rect">
            <a:avLst/>
          </a:prstGeom>
          <a:noFill/>
        </p:spPr>
        <p:txBody>
          <a:bodyPr wrap="square" rtlCol="0">
            <a:spAutoFit/>
          </a:bodyPr>
          <a:lstStyle/>
          <a:p>
            <a:r>
              <a:rPr lang="en-US" sz="1200" dirty="0" smtClean="0"/>
              <a:t>Pg-8</a:t>
            </a:r>
            <a:endParaRPr lang="en-US" sz="1200" dirty="0"/>
          </a:p>
        </p:txBody>
      </p:sp>
    </p:spTree>
    <p:extLst>
      <p:ext uri="{BB962C8B-B14F-4D97-AF65-F5344CB8AC3E}">
        <p14:creationId xmlns:p14="http://schemas.microsoft.com/office/powerpoint/2010/main" val="2087069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540" y="268421"/>
            <a:ext cx="7485960" cy="707886"/>
          </a:xfrm>
          <a:prstGeom prst="rect">
            <a:avLst/>
          </a:prstGeom>
          <a:noFill/>
        </p:spPr>
        <p:txBody>
          <a:bodyPr wrap="none" lIns="91440" tIns="45720" rIns="91440" bIns="45720">
            <a:spAutoFit/>
          </a:bodyPr>
          <a:lstStyle/>
          <a:p>
            <a:pPr algn="ctr"/>
            <a:r>
              <a:rPr lang="en-US" sz="40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5. Assumptions and Dependencies</a:t>
            </a:r>
            <a:endPar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5" name="TextBox 4"/>
          <p:cNvSpPr txBox="1"/>
          <p:nvPr/>
        </p:nvSpPr>
        <p:spPr>
          <a:xfrm>
            <a:off x="209008" y="1225689"/>
            <a:ext cx="11469186" cy="6463308"/>
          </a:xfrm>
          <a:prstGeom prst="rect">
            <a:avLst/>
          </a:prstGeom>
          <a:noFill/>
        </p:spPr>
        <p:txBody>
          <a:bodyPr wrap="square" rtlCol="0">
            <a:spAutoFit/>
          </a:bodyPr>
          <a:lstStyle/>
          <a:p>
            <a:pPr marL="285750" lvl="0" indent="-285750" fontAlgn="base" hangingPunct="0">
              <a:buFont typeface="Arial" panose="020B0604020202020204" pitchFamily="34" charset="0"/>
              <a:buChar char="•"/>
            </a:pPr>
            <a:r>
              <a:rPr lang="en-US" dirty="0"/>
              <a:t>Documents used to prepare this test </a:t>
            </a:r>
            <a:r>
              <a:rPr lang="en-US" dirty="0" smtClean="0"/>
              <a:t>strategy (BRD for Net Token, User stories in Rally) </a:t>
            </a:r>
            <a:r>
              <a:rPr lang="en-US" dirty="0"/>
              <a:t>are complete, accurate and up to date</a:t>
            </a:r>
            <a:r>
              <a:rPr lang="en-US" dirty="0" smtClean="0"/>
              <a:t>.</a:t>
            </a:r>
          </a:p>
          <a:p>
            <a:pPr marL="285750" lvl="0" indent="-285750" fontAlgn="base" hangingPunct="0">
              <a:buFont typeface="Arial" panose="020B0604020202020204" pitchFamily="34" charset="0"/>
              <a:buChar char="•"/>
            </a:pPr>
            <a:endParaRPr lang="en-US" i="1" u="sng" dirty="0"/>
          </a:p>
          <a:p>
            <a:pPr marL="285750" lvl="0" indent="-285750" fontAlgn="base" hangingPunct="0">
              <a:buFont typeface="Arial" panose="020B0604020202020204" pitchFamily="34" charset="0"/>
              <a:buChar char="•"/>
            </a:pPr>
            <a:r>
              <a:rPr lang="en-US" dirty="0"/>
              <a:t>Unit testing has been completed prior to each development turnover</a:t>
            </a:r>
            <a:r>
              <a:rPr lang="en-US" dirty="0" smtClean="0"/>
              <a:t>.</a:t>
            </a:r>
          </a:p>
          <a:p>
            <a:pPr marL="285750" lvl="0" indent="-285750" fontAlgn="base" hangingPunct="0">
              <a:buFont typeface="Arial" panose="020B0604020202020204" pitchFamily="34" charset="0"/>
              <a:buChar char="•"/>
            </a:pPr>
            <a:endParaRPr lang="en-US" dirty="0" smtClean="0"/>
          </a:p>
          <a:p>
            <a:pPr marL="285750" lvl="0" indent="-285750" fontAlgn="base" hangingPunct="0">
              <a:buFont typeface="Arial" panose="020B0604020202020204" pitchFamily="34" charset="0"/>
              <a:buChar char="•"/>
            </a:pPr>
            <a:r>
              <a:rPr lang="en-US" dirty="0"/>
              <a:t>The QA environment will be available and fully functional prior the first development turnover</a:t>
            </a:r>
            <a:r>
              <a:rPr lang="en-US" dirty="0" smtClean="0"/>
              <a:t>.</a:t>
            </a:r>
          </a:p>
          <a:p>
            <a:pPr marL="285750" lvl="0" indent="-285750" fontAlgn="base" hangingPunct="0">
              <a:buFont typeface="Arial" panose="020B0604020202020204" pitchFamily="34" charset="0"/>
              <a:buChar char="•"/>
            </a:pPr>
            <a:endParaRPr lang="en-US" dirty="0" smtClean="0"/>
          </a:p>
          <a:p>
            <a:pPr marL="285750" indent="-285750" fontAlgn="b">
              <a:buFont typeface="Arial" panose="020B0604020202020204" pitchFamily="34" charset="0"/>
              <a:buChar char="•"/>
            </a:pPr>
            <a:r>
              <a:rPr lang="en-US" dirty="0"/>
              <a:t>No Unit testing &amp; QA testing required for GitHub SDK libraries </a:t>
            </a:r>
            <a:r>
              <a:rPr lang="en-US" dirty="0" smtClean="0"/>
              <a:t>updating. </a:t>
            </a:r>
            <a:r>
              <a:rPr lang="en-US" dirty="0"/>
              <a:t>VISA team will verify the changes made by Infosys Dev team</a:t>
            </a:r>
            <a:r>
              <a:rPr lang="en-US" dirty="0" smtClean="0"/>
              <a:t>.</a:t>
            </a:r>
          </a:p>
          <a:p>
            <a:pPr marL="285750" indent="-285750" fontAlgn="b">
              <a:buFont typeface="Arial" panose="020B0604020202020204" pitchFamily="34" charset="0"/>
              <a:buChar char="•"/>
            </a:pPr>
            <a:endParaRPr lang="en-US" dirty="0"/>
          </a:p>
          <a:p>
            <a:pPr marL="285750" indent="-285750" fontAlgn="b">
              <a:buFont typeface="Arial" panose="020B0604020202020204" pitchFamily="34" charset="0"/>
              <a:buChar char="•"/>
            </a:pPr>
            <a:r>
              <a:rPr lang="en-US" dirty="0"/>
              <a:t>Visa Checkout is not in-scope of Unit Testing and QA Testing</a:t>
            </a:r>
            <a:r>
              <a:rPr lang="en-US" dirty="0" smtClean="0"/>
              <a:t>.</a:t>
            </a:r>
          </a:p>
          <a:p>
            <a:pPr marL="285750" indent="-285750" fontAlgn="b">
              <a:buFont typeface="Arial" panose="020B0604020202020204" pitchFamily="34" charset="0"/>
              <a:buChar char="•"/>
            </a:pPr>
            <a:endParaRPr lang="en-US" dirty="0"/>
          </a:p>
          <a:p>
            <a:pPr marL="285750" indent="-285750" fontAlgn="b">
              <a:buFont typeface="Arial" panose="020B0604020202020204" pitchFamily="34" charset="0"/>
              <a:buChar char="•"/>
            </a:pPr>
            <a:r>
              <a:rPr lang="en-US" dirty="0"/>
              <a:t>Apple </a:t>
            </a:r>
            <a:r>
              <a:rPr lang="en-US" dirty="0" smtClean="0"/>
              <a:t>Pay and Android Pay - </a:t>
            </a:r>
            <a:r>
              <a:rPr lang="en-US" dirty="0"/>
              <a:t>single "blob" can be used for multiple transactions</a:t>
            </a:r>
            <a:r>
              <a:rPr lang="en-US" dirty="0" smtClean="0"/>
              <a:t>.</a:t>
            </a:r>
          </a:p>
          <a:p>
            <a:pPr marL="285750" indent="-285750" fontAlgn="b">
              <a:buFont typeface="Arial" panose="020B0604020202020204" pitchFamily="34" charset="0"/>
              <a:buChar char="•"/>
            </a:pPr>
            <a:endParaRPr lang="en-US" dirty="0"/>
          </a:p>
          <a:p>
            <a:pPr marL="285750" indent="-285750" fontAlgn="b">
              <a:buFont typeface="Arial" panose="020B0604020202020204" pitchFamily="34" charset="0"/>
              <a:buChar char="•"/>
            </a:pPr>
            <a:r>
              <a:rPr lang="en-US" dirty="0" smtClean="0"/>
              <a:t>Android Pay “blob” creation steps to be provided for </a:t>
            </a:r>
          </a:p>
          <a:p>
            <a:pPr fontAlgn="b"/>
            <a:endParaRPr lang="en-US" dirty="0"/>
          </a:p>
          <a:p>
            <a:pPr marL="285750" indent="-285750" fontAlgn="base" hangingPunct="0">
              <a:buFont typeface="Arial" panose="020B0604020202020204" pitchFamily="34" charset="0"/>
              <a:buChar char="•"/>
            </a:pPr>
            <a:r>
              <a:rPr lang="en-US" dirty="0" smtClean="0"/>
              <a:t>Changes in requirements if any would be included in subsequent estimations.</a:t>
            </a:r>
          </a:p>
          <a:p>
            <a:pPr marL="285750" indent="-285750" fontAlgn="base" hangingPunct="0">
              <a:buFont typeface="Arial" panose="020B0604020202020204" pitchFamily="34" charset="0"/>
              <a:buChar char="•"/>
            </a:pPr>
            <a:endParaRPr lang="en-US" dirty="0"/>
          </a:p>
          <a:p>
            <a:pPr marL="285750" indent="-285750" fontAlgn="base" hangingPunct="0">
              <a:buFont typeface="Arial" panose="020B0604020202020204" pitchFamily="34" charset="0"/>
              <a:buChar char="•"/>
            </a:pPr>
            <a:r>
              <a:rPr lang="en-US" dirty="0" smtClean="0"/>
              <a:t>QA tray installation files and VB script for </a:t>
            </a:r>
            <a:r>
              <a:rPr lang="en-US" dirty="0" err="1" smtClean="0"/>
              <a:t>LabWebAPP</a:t>
            </a:r>
            <a:r>
              <a:rPr lang="en-US" dirty="0" smtClean="0"/>
              <a:t> run to be provided by VISA QA team.</a:t>
            </a:r>
          </a:p>
          <a:p>
            <a:pPr marL="285750" indent="-285750" fontAlgn="base" hangingPunct="0">
              <a:buFont typeface="Arial" panose="020B0604020202020204" pitchFamily="34" charset="0"/>
              <a:buChar char="•"/>
            </a:pPr>
            <a:endParaRPr lang="en-US" dirty="0"/>
          </a:p>
          <a:p>
            <a:pPr marL="285750" indent="-285750" fontAlgn="base" hangingPunct="0">
              <a:buFont typeface="Arial" panose="020B0604020202020204" pitchFamily="34" charset="0"/>
              <a:buChar char="•"/>
            </a:pPr>
            <a:endParaRPr lang="en-US" dirty="0" smtClean="0"/>
          </a:p>
          <a:p>
            <a:pPr marL="285750" lvl="0" indent="-285750" fontAlgn="base" hangingPunct="0">
              <a:buFont typeface="Arial" panose="020B0604020202020204" pitchFamily="34" charset="0"/>
              <a:buChar char="•"/>
            </a:pPr>
            <a:endParaRPr lang="en-US" i="1" u="sng" dirty="0"/>
          </a:p>
          <a:p>
            <a:endParaRPr lang="en-US" dirty="0"/>
          </a:p>
        </p:txBody>
      </p:sp>
      <p:sp>
        <p:nvSpPr>
          <p:cNvPr id="8" name="TextBox 7"/>
          <p:cNvSpPr txBox="1"/>
          <p:nvPr/>
        </p:nvSpPr>
        <p:spPr>
          <a:xfrm>
            <a:off x="10450286" y="6387736"/>
            <a:ext cx="705394" cy="276999"/>
          </a:xfrm>
          <a:prstGeom prst="rect">
            <a:avLst/>
          </a:prstGeom>
          <a:noFill/>
        </p:spPr>
        <p:txBody>
          <a:bodyPr wrap="square" rtlCol="0">
            <a:spAutoFit/>
          </a:bodyPr>
          <a:lstStyle/>
          <a:p>
            <a:r>
              <a:rPr lang="en-US" sz="1200" dirty="0" smtClean="0"/>
              <a:t>Pg-9</a:t>
            </a:r>
            <a:endParaRPr lang="en-US" sz="1200" dirty="0"/>
          </a:p>
        </p:txBody>
      </p:sp>
    </p:spTree>
    <p:extLst>
      <p:ext uri="{BB962C8B-B14F-4D97-AF65-F5344CB8AC3E}">
        <p14:creationId xmlns:p14="http://schemas.microsoft.com/office/powerpoint/2010/main" val="3044052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TotalTime>
  <Words>924</Words>
  <Application>Microsoft Office PowerPoint</Application>
  <PresentationFormat>Widescreen</PresentationFormat>
  <Paragraphs>105</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MS Mincho</vt:lpstr>
      <vt:lpstr>Arial</vt:lpstr>
      <vt:lpstr>Arial Bold</vt:lpstr>
      <vt:lpstr>Calibri</vt:lpstr>
      <vt:lpstr>Calibri Light</vt:lpstr>
      <vt:lpstr>Times New Roman</vt:lpstr>
      <vt:lpstr>Times New Roman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Infosys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Saurabh Singh</dc:creator>
  <cp:lastModifiedBy>Saurabh Singh</cp:lastModifiedBy>
  <cp:revision>49</cp:revision>
  <dcterms:created xsi:type="dcterms:W3CDTF">2017-09-04T13:17:21Z</dcterms:created>
  <dcterms:modified xsi:type="dcterms:W3CDTF">2017-09-14T09:31:27Z</dcterms:modified>
</cp:coreProperties>
</file>