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1BCCCF-FD22-447C-AFE5-49F3DDE475EA}"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43346-845A-4E44-8F20-3CC7D8B1D5AF}" type="slidenum">
              <a:rPr lang="en-US" smtClean="0"/>
              <a:t>‹#›</a:t>
            </a:fld>
            <a:endParaRPr lang="en-US"/>
          </a:p>
        </p:txBody>
      </p:sp>
    </p:spTree>
    <p:extLst>
      <p:ext uri="{BB962C8B-B14F-4D97-AF65-F5344CB8AC3E}">
        <p14:creationId xmlns:p14="http://schemas.microsoft.com/office/powerpoint/2010/main" val="953922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1BCCCF-FD22-447C-AFE5-49F3DDE475EA}"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43346-845A-4E44-8F20-3CC7D8B1D5AF}" type="slidenum">
              <a:rPr lang="en-US" smtClean="0"/>
              <a:t>‹#›</a:t>
            </a:fld>
            <a:endParaRPr lang="en-US"/>
          </a:p>
        </p:txBody>
      </p:sp>
    </p:spTree>
    <p:extLst>
      <p:ext uri="{BB962C8B-B14F-4D97-AF65-F5344CB8AC3E}">
        <p14:creationId xmlns:p14="http://schemas.microsoft.com/office/powerpoint/2010/main" val="1257240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1BCCCF-FD22-447C-AFE5-49F3DDE475EA}"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43346-845A-4E44-8F20-3CC7D8B1D5AF}" type="slidenum">
              <a:rPr lang="en-US" smtClean="0"/>
              <a:t>‹#›</a:t>
            </a:fld>
            <a:endParaRPr lang="en-US"/>
          </a:p>
        </p:txBody>
      </p:sp>
    </p:spTree>
    <p:extLst>
      <p:ext uri="{BB962C8B-B14F-4D97-AF65-F5344CB8AC3E}">
        <p14:creationId xmlns:p14="http://schemas.microsoft.com/office/powerpoint/2010/main" val="974054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1BCCCF-FD22-447C-AFE5-49F3DDE475EA}"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43346-845A-4E44-8F20-3CC7D8B1D5AF}" type="slidenum">
              <a:rPr lang="en-US" smtClean="0"/>
              <a:t>‹#›</a:t>
            </a:fld>
            <a:endParaRPr lang="en-US"/>
          </a:p>
        </p:txBody>
      </p:sp>
    </p:spTree>
    <p:extLst>
      <p:ext uri="{BB962C8B-B14F-4D97-AF65-F5344CB8AC3E}">
        <p14:creationId xmlns:p14="http://schemas.microsoft.com/office/powerpoint/2010/main" val="2414087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1BCCCF-FD22-447C-AFE5-49F3DDE475EA}"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43346-845A-4E44-8F20-3CC7D8B1D5AF}" type="slidenum">
              <a:rPr lang="en-US" smtClean="0"/>
              <a:t>‹#›</a:t>
            </a:fld>
            <a:endParaRPr lang="en-US"/>
          </a:p>
        </p:txBody>
      </p:sp>
    </p:spTree>
    <p:extLst>
      <p:ext uri="{BB962C8B-B14F-4D97-AF65-F5344CB8AC3E}">
        <p14:creationId xmlns:p14="http://schemas.microsoft.com/office/powerpoint/2010/main" val="705215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1BCCCF-FD22-447C-AFE5-49F3DDE475EA}" type="datetimeFigureOut">
              <a:rPr lang="en-US" smtClean="0"/>
              <a:t>9/13/2017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D43346-845A-4E44-8F20-3CC7D8B1D5AF}" type="slidenum">
              <a:rPr lang="en-US" smtClean="0"/>
              <a:t>‹#›</a:t>
            </a:fld>
            <a:endParaRPr lang="en-US"/>
          </a:p>
        </p:txBody>
      </p:sp>
    </p:spTree>
    <p:extLst>
      <p:ext uri="{BB962C8B-B14F-4D97-AF65-F5344CB8AC3E}">
        <p14:creationId xmlns:p14="http://schemas.microsoft.com/office/powerpoint/2010/main" val="4188182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1BCCCF-FD22-447C-AFE5-49F3DDE475EA}" type="datetimeFigureOut">
              <a:rPr lang="en-US" smtClean="0"/>
              <a:t>9/13/2017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D43346-845A-4E44-8F20-3CC7D8B1D5AF}" type="slidenum">
              <a:rPr lang="en-US" smtClean="0"/>
              <a:t>‹#›</a:t>
            </a:fld>
            <a:endParaRPr lang="en-US"/>
          </a:p>
        </p:txBody>
      </p:sp>
    </p:spTree>
    <p:extLst>
      <p:ext uri="{BB962C8B-B14F-4D97-AF65-F5344CB8AC3E}">
        <p14:creationId xmlns:p14="http://schemas.microsoft.com/office/powerpoint/2010/main" val="1324007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1BCCCF-FD22-447C-AFE5-49F3DDE475EA}" type="datetimeFigureOut">
              <a:rPr lang="en-US" smtClean="0"/>
              <a:t>9/13/2017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D43346-845A-4E44-8F20-3CC7D8B1D5AF}" type="slidenum">
              <a:rPr lang="en-US" smtClean="0"/>
              <a:t>‹#›</a:t>
            </a:fld>
            <a:endParaRPr lang="en-US"/>
          </a:p>
        </p:txBody>
      </p:sp>
    </p:spTree>
    <p:extLst>
      <p:ext uri="{BB962C8B-B14F-4D97-AF65-F5344CB8AC3E}">
        <p14:creationId xmlns:p14="http://schemas.microsoft.com/office/powerpoint/2010/main" val="63031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1BCCCF-FD22-447C-AFE5-49F3DDE475EA}" type="datetimeFigureOut">
              <a:rPr lang="en-US" smtClean="0"/>
              <a:t>9/13/2017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D43346-845A-4E44-8F20-3CC7D8B1D5AF}" type="slidenum">
              <a:rPr lang="en-US" smtClean="0"/>
              <a:t>‹#›</a:t>
            </a:fld>
            <a:endParaRPr lang="en-US"/>
          </a:p>
        </p:txBody>
      </p:sp>
    </p:spTree>
    <p:extLst>
      <p:ext uri="{BB962C8B-B14F-4D97-AF65-F5344CB8AC3E}">
        <p14:creationId xmlns:p14="http://schemas.microsoft.com/office/powerpoint/2010/main" val="171535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1BCCCF-FD22-447C-AFE5-49F3DDE475EA}" type="datetimeFigureOut">
              <a:rPr lang="en-US" smtClean="0"/>
              <a:t>9/13/2017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D43346-845A-4E44-8F20-3CC7D8B1D5AF}" type="slidenum">
              <a:rPr lang="en-US" smtClean="0"/>
              <a:t>‹#›</a:t>
            </a:fld>
            <a:endParaRPr lang="en-US"/>
          </a:p>
        </p:txBody>
      </p:sp>
    </p:spTree>
    <p:extLst>
      <p:ext uri="{BB962C8B-B14F-4D97-AF65-F5344CB8AC3E}">
        <p14:creationId xmlns:p14="http://schemas.microsoft.com/office/powerpoint/2010/main" val="1332235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1BCCCF-FD22-447C-AFE5-49F3DDE475EA}" type="datetimeFigureOut">
              <a:rPr lang="en-US" smtClean="0"/>
              <a:t>9/13/2017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D43346-845A-4E44-8F20-3CC7D8B1D5AF}" type="slidenum">
              <a:rPr lang="en-US" smtClean="0"/>
              <a:t>‹#›</a:t>
            </a:fld>
            <a:endParaRPr lang="en-US"/>
          </a:p>
        </p:txBody>
      </p:sp>
    </p:spTree>
    <p:extLst>
      <p:ext uri="{BB962C8B-B14F-4D97-AF65-F5344CB8AC3E}">
        <p14:creationId xmlns:p14="http://schemas.microsoft.com/office/powerpoint/2010/main" val="1059633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1BCCCF-FD22-447C-AFE5-49F3DDE475EA}" type="datetimeFigureOut">
              <a:rPr lang="en-US" smtClean="0"/>
              <a:t>9/13/2017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D43346-845A-4E44-8F20-3CC7D8B1D5AF}" type="slidenum">
              <a:rPr lang="en-US" smtClean="0"/>
              <a:t>‹#›</a:t>
            </a:fld>
            <a:endParaRPr lang="en-US"/>
          </a:p>
        </p:txBody>
      </p:sp>
    </p:spTree>
    <p:extLst>
      <p:ext uri="{BB962C8B-B14F-4D97-AF65-F5344CB8AC3E}">
        <p14:creationId xmlns:p14="http://schemas.microsoft.com/office/powerpoint/2010/main" val="3660408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46513" y="868079"/>
            <a:ext cx="6995954"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Test Strategy Document</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8" name="Rectangle 7"/>
          <p:cNvSpPr/>
          <p:nvPr/>
        </p:nvSpPr>
        <p:spPr>
          <a:xfrm>
            <a:off x="6786626" y="2993093"/>
            <a:ext cx="4465774" cy="461665"/>
          </a:xfrm>
          <a:prstGeom prst="rect">
            <a:avLst/>
          </a:prstGeom>
          <a:noFill/>
        </p:spPr>
        <p:txBody>
          <a:bodyPr wrap="none" lIns="91440" tIns="45720" rIns="91440" bIns="45720">
            <a:spAutoFit/>
          </a:bodyPr>
          <a:lstStyle/>
          <a:p>
            <a:pPr algn="ctr"/>
            <a:r>
              <a:rPr lang="en-US" sz="2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Project Name: Voice of Customer </a:t>
            </a:r>
            <a:endParaRPr lang="en-US" sz="2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9" name="TextBox 8"/>
          <p:cNvSpPr txBox="1"/>
          <p:nvPr/>
        </p:nvSpPr>
        <p:spPr>
          <a:xfrm>
            <a:off x="1017431" y="4816698"/>
            <a:ext cx="9256175" cy="1323439"/>
          </a:xfrm>
          <a:prstGeom prst="rect">
            <a:avLst/>
          </a:prstGeom>
          <a:noFill/>
        </p:spPr>
        <p:txBody>
          <a:bodyPr wrap="square" rtlCol="0">
            <a:spAutoFit/>
          </a:bodyPr>
          <a:lstStyle/>
          <a:p>
            <a:r>
              <a:rPr lang="en-US" sz="1600" dirty="0" smtClean="0"/>
              <a:t>The Test Strategy Document is a living document that is created in the project’s Requirements Definition phase, after the Requirements have been specified. The Test Strategy document describes the scope, approach, resources and schedule for the testing activities of the project. This includes defining what will be tested, who will perform testing, how testing will be managed, and the associated risks and contingencies. The Test Strategy document is maintained throughout the life of a project.</a:t>
            </a:r>
            <a:endParaRPr lang="en-US" sz="1600" dirty="0"/>
          </a:p>
        </p:txBody>
      </p:sp>
    </p:spTree>
    <p:extLst>
      <p:ext uri="{BB962C8B-B14F-4D97-AF65-F5344CB8AC3E}">
        <p14:creationId xmlns:p14="http://schemas.microsoft.com/office/powerpoint/2010/main" val="3381878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77404" y="546108"/>
            <a:ext cx="2408353" cy="707886"/>
          </a:xfrm>
          <a:prstGeom prst="rect">
            <a:avLst/>
          </a:prstGeom>
          <a:noFill/>
        </p:spPr>
        <p:txBody>
          <a:bodyPr wrap="none" lIns="91440" tIns="45720" rIns="91440" bIns="45720">
            <a:spAutoFit/>
          </a:bodyPr>
          <a:lstStyle/>
          <a:p>
            <a:pPr algn="ctr"/>
            <a:r>
              <a:rPr lang="en-US" sz="40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Test Scope</a:t>
            </a:r>
            <a:endPar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8" name="TextBox 7"/>
          <p:cNvSpPr txBox="1"/>
          <p:nvPr/>
        </p:nvSpPr>
        <p:spPr>
          <a:xfrm>
            <a:off x="682580" y="1764406"/>
            <a:ext cx="8963696"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Voice of Customer enhancements are being released to bring more features to the user to search for transactions and browse through transaction history.  </a:t>
            </a:r>
          </a:p>
          <a:p>
            <a:endParaRPr lang="en-US" dirty="0" smtClean="0"/>
          </a:p>
          <a:p>
            <a:pPr marL="285750" indent="-285750">
              <a:buFont typeface="Arial" panose="020B0604020202020204" pitchFamily="34" charset="0"/>
              <a:buChar char="•"/>
            </a:pPr>
            <a:r>
              <a:rPr lang="en-US" dirty="0" smtClean="0"/>
              <a:t>Testing will cover the functional testing of the new features being released and regression testing of existing features.</a:t>
            </a:r>
          </a:p>
          <a:p>
            <a:endParaRPr lang="en-US" dirty="0" smtClean="0"/>
          </a:p>
          <a:p>
            <a:pPr marL="285750" indent="-285750">
              <a:buFont typeface="Arial" panose="020B0604020202020204" pitchFamily="34" charset="0"/>
              <a:buChar char="•"/>
            </a:pPr>
            <a:r>
              <a:rPr lang="en-US" dirty="0" smtClean="0"/>
              <a:t>Functionality for this release is detailed in the Business Requirements specifications documents.</a:t>
            </a:r>
          </a:p>
          <a:p>
            <a:endParaRPr lang="en-US" dirty="0" smtClean="0"/>
          </a:p>
          <a:p>
            <a:pPr marL="285750" indent="-285750">
              <a:buFont typeface="Arial" panose="020B0604020202020204" pitchFamily="34" charset="0"/>
              <a:buChar char="•"/>
            </a:pPr>
            <a:r>
              <a:rPr lang="en-US" dirty="0" smtClean="0"/>
              <a:t>Installation will be tested on the different platforms as described in the Requirements Specification. </a:t>
            </a:r>
            <a:r>
              <a:rPr lang="en-US" dirty="0" smtClean="0">
                <a:solidFill>
                  <a:srgbClr val="FF0000"/>
                </a:solidFill>
              </a:rPr>
              <a:t>To be checked.</a:t>
            </a:r>
          </a:p>
          <a:p>
            <a:endParaRPr lang="en-US" dirty="0" smtClean="0"/>
          </a:p>
          <a:p>
            <a:pPr marL="285750" indent="-285750">
              <a:buFont typeface="Arial" panose="020B0604020202020204" pitchFamily="34" charset="0"/>
              <a:buChar char="•"/>
            </a:pPr>
            <a:r>
              <a:rPr lang="en-US" dirty="0" smtClean="0"/>
              <a:t>The testing for this will cover the installation on these platforms, as well as a set of critical functions to determine that the code will work on all platforms. </a:t>
            </a:r>
            <a:r>
              <a:rPr lang="en-US" dirty="0">
                <a:solidFill>
                  <a:srgbClr val="FF0000"/>
                </a:solidFill>
              </a:rPr>
              <a:t>To be checked</a:t>
            </a:r>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3921146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9912" y="546107"/>
            <a:ext cx="5768822" cy="707886"/>
          </a:xfrm>
          <a:prstGeom prst="rect">
            <a:avLst/>
          </a:prstGeom>
          <a:noFill/>
        </p:spPr>
        <p:txBody>
          <a:bodyPr wrap="none" lIns="91440" tIns="45720" rIns="91440" bIns="45720">
            <a:spAutoFit/>
          </a:bodyPr>
          <a:lstStyle/>
          <a:p>
            <a:pPr algn="ctr"/>
            <a:r>
              <a:rPr lang="en-US" sz="40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Limitations and Exclusions</a:t>
            </a:r>
            <a:endPar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57246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3805" y="1284712"/>
            <a:ext cx="10515600" cy="1574398"/>
          </a:xfrm>
        </p:spPr>
        <p:txBody>
          <a:bodyPr>
            <a:normAutofit/>
          </a:bodyPr>
          <a:lstStyle/>
          <a:p>
            <a:r>
              <a:rPr lang="en-US" sz="1800" dirty="0" smtClean="0"/>
              <a:t>The testing approach for this release shall be done in a fashion that will accommodate the current functionality in Voice of Customer Enhancements being developed for ANET on transaction search and transaction archive download areas. Testing will cover functionality testing for the changes through the use of the user interface. This will validate base functions of the new code as it relates to the standards of pre-existing and new features.</a:t>
            </a:r>
          </a:p>
          <a:p>
            <a:endParaRPr lang="en-US" sz="1800" dirty="0"/>
          </a:p>
        </p:txBody>
      </p:sp>
      <p:sp>
        <p:nvSpPr>
          <p:cNvPr id="6" name="Rectangle 5"/>
          <p:cNvSpPr/>
          <p:nvPr/>
        </p:nvSpPr>
        <p:spPr>
          <a:xfrm>
            <a:off x="267087" y="301408"/>
            <a:ext cx="3848874" cy="707886"/>
          </a:xfrm>
          <a:prstGeom prst="rect">
            <a:avLst/>
          </a:prstGeom>
          <a:noFill/>
        </p:spPr>
        <p:txBody>
          <a:bodyPr wrap="none" lIns="91440" tIns="45720" rIns="91440" bIns="45720">
            <a:spAutoFit/>
          </a:bodyPr>
          <a:lstStyle/>
          <a:p>
            <a:pPr algn="ctr"/>
            <a:r>
              <a:rPr lang="en-US" sz="40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Testing Approach</a:t>
            </a:r>
            <a:endPar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Rectangle 6"/>
          <p:cNvSpPr/>
          <p:nvPr/>
        </p:nvSpPr>
        <p:spPr>
          <a:xfrm>
            <a:off x="691608" y="3070134"/>
            <a:ext cx="2334485" cy="523220"/>
          </a:xfrm>
          <a:prstGeom prst="rect">
            <a:avLst/>
          </a:prstGeom>
          <a:noFill/>
        </p:spPr>
        <p:txBody>
          <a:bodyPr wrap="none" lIns="91440" tIns="45720" rIns="91440" bIns="45720">
            <a:spAutoFit/>
          </a:bodyPr>
          <a:lstStyle/>
          <a:p>
            <a:pPr algn="ctr"/>
            <a:r>
              <a:rPr lang="en-US" sz="28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1. Test Types :</a:t>
            </a:r>
            <a:endPar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8" name="TextBox 7"/>
          <p:cNvSpPr txBox="1"/>
          <p:nvPr/>
        </p:nvSpPr>
        <p:spPr>
          <a:xfrm>
            <a:off x="888642" y="3979572"/>
            <a:ext cx="10200068" cy="2339102"/>
          </a:xfrm>
          <a:prstGeom prst="rect">
            <a:avLst/>
          </a:prstGeom>
          <a:noFill/>
        </p:spPr>
        <p:txBody>
          <a:bodyPr wrap="square" rtlCol="0">
            <a:spAutoFit/>
          </a:bodyPr>
          <a:lstStyle/>
          <a:p>
            <a:r>
              <a:rPr lang="en-US" sz="2000" dirty="0" smtClean="0"/>
              <a:t>1.1 Unit : </a:t>
            </a:r>
          </a:p>
          <a:p>
            <a:endParaRPr lang="en-US" dirty="0" smtClean="0"/>
          </a:p>
          <a:p>
            <a:r>
              <a:rPr lang="en-US" dirty="0" smtClean="0"/>
              <a:t>Unit testing is testing performed to determine that individual program modules perform per the design specifications.</a:t>
            </a:r>
          </a:p>
          <a:p>
            <a:pPr marL="285750" indent="-285750">
              <a:buFont typeface="Arial" panose="020B0604020202020204" pitchFamily="34" charset="0"/>
              <a:buChar char="•"/>
            </a:pPr>
            <a:r>
              <a:rPr lang="en-US" dirty="0" smtClean="0"/>
              <a:t>Owners:   Corresponding Lead Developers.</a:t>
            </a:r>
          </a:p>
          <a:p>
            <a:pPr marL="285750" indent="-285750">
              <a:buFont typeface="Arial" panose="020B0604020202020204" pitchFamily="34" charset="0"/>
              <a:buChar char="•"/>
            </a:pPr>
            <a:r>
              <a:rPr lang="en-US" dirty="0" smtClean="0"/>
              <a:t>Implementation Approach:   At the discretion of the Developer</a:t>
            </a:r>
          </a:p>
          <a:p>
            <a:pPr marL="285750" indent="-285750">
              <a:buFont typeface="Arial" panose="020B0604020202020204" pitchFamily="34" charset="0"/>
              <a:buChar char="•"/>
            </a:pPr>
            <a:r>
              <a:rPr lang="en-US" dirty="0" smtClean="0"/>
              <a:t>Tools/Techniques:   Automated Unit tests. </a:t>
            </a:r>
          </a:p>
          <a:p>
            <a:pPr lvl="8"/>
            <a:r>
              <a:rPr lang="en-US" dirty="0" smtClean="0"/>
              <a:t>						</a:t>
            </a:r>
            <a:r>
              <a:rPr lang="en-US" sz="1600" dirty="0" smtClean="0"/>
              <a:t>Contd</a:t>
            </a:r>
            <a:r>
              <a:rPr lang="en-US" dirty="0" smtClean="0"/>
              <a:t>....</a:t>
            </a:r>
            <a:endParaRPr lang="en-US" dirty="0"/>
          </a:p>
        </p:txBody>
      </p:sp>
    </p:spTree>
    <p:extLst>
      <p:ext uri="{BB962C8B-B14F-4D97-AF65-F5344CB8AC3E}">
        <p14:creationId xmlns:p14="http://schemas.microsoft.com/office/powerpoint/2010/main" val="402445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8197" y="99903"/>
            <a:ext cx="10200068" cy="6463308"/>
          </a:xfrm>
          <a:prstGeom prst="rect">
            <a:avLst/>
          </a:prstGeom>
          <a:noFill/>
        </p:spPr>
        <p:txBody>
          <a:bodyPr wrap="square" rtlCol="0">
            <a:spAutoFit/>
          </a:bodyPr>
          <a:lstStyle/>
          <a:p>
            <a:r>
              <a:rPr lang="en-US" sz="2000" dirty="0" smtClean="0"/>
              <a:t>1.2 System: </a:t>
            </a:r>
          </a:p>
          <a:p>
            <a:endParaRPr lang="en-US" dirty="0" smtClean="0"/>
          </a:p>
          <a:p>
            <a:r>
              <a:rPr lang="en-US" dirty="0"/>
              <a:t>System testing is the process of testing an integrated system to verify that it meets specified requirements. This testing will determine if the results generated by information systems and their components are accurate and that the system performs according to specifications. </a:t>
            </a:r>
            <a:endParaRPr lang="en-US" dirty="0" smtClean="0"/>
          </a:p>
          <a:p>
            <a:endParaRPr lang="en-US" dirty="0" smtClean="0"/>
          </a:p>
          <a:p>
            <a:pPr marL="285750" indent="-285750">
              <a:buFont typeface="Arial" panose="020B0604020202020204" pitchFamily="34" charset="0"/>
              <a:buChar char="•"/>
            </a:pPr>
            <a:r>
              <a:rPr lang="en-US" dirty="0" smtClean="0"/>
              <a:t>Owner:  QA </a:t>
            </a:r>
            <a:r>
              <a:rPr lang="en-US" dirty="0"/>
              <a:t>Test </a:t>
            </a:r>
            <a:r>
              <a:rPr lang="en-US" dirty="0" smtClean="0"/>
              <a:t>Team.</a:t>
            </a:r>
          </a:p>
          <a:p>
            <a:pPr marL="285750" indent="-285750">
              <a:buFont typeface="Arial" panose="020B0604020202020204" pitchFamily="34" charset="0"/>
              <a:buChar char="•"/>
            </a:pPr>
            <a:r>
              <a:rPr lang="en-US" dirty="0"/>
              <a:t>Implementation approach:  The objective of system testing is to verify </a:t>
            </a:r>
            <a:r>
              <a:rPr lang="en-US" dirty="0" smtClean="0"/>
              <a:t>the implementation of </a:t>
            </a:r>
            <a:r>
              <a:rPr lang="en-US" dirty="0"/>
              <a:t>the newly designed items, and their interaction with the existing functions</a:t>
            </a:r>
            <a:r>
              <a:rPr lang="en-US" dirty="0" smtClean="0"/>
              <a:t>.</a:t>
            </a:r>
          </a:p>
          <a:p>
            <a:pPr marL="285750" indent="-285750">
              <a:buFont typeface="Arial" panose="020B0604020202020204" pitchFamily="34" charset="0"/>
              <a:buChar char="•"/>
            </a:pPr>
            <a:r>
              <a:rPr lang="en-US" dirty="0"/>
              <a:t>Testing will be accomplished through an organized testing process that will have repeatable tests. This process will be accomplished by </a:t>
            </a:r>
            <a:r>
              <a:rPr lang="en-US" dirty="0" smtClean="0"/>
              <a:t>the creation of detailed Test scripts with detailed steps designed </a:t>
            </a:r>
            <a:r>
              <a:rPr lang="en-US" dirty="0"/>
              <a:t>to match the </a:t>
            </a:r>
            <a:r>
              <a:rPr lang="en-US" dirty="0" smtClean="0"/>
              <a:t>requirements defined for </a:t>
            </a:r>
            <a:r>
              <a:rPr lang="en-US" dirty="0"/>
              <a:t>the </a:t>
            </a:r>
            <a:r>
              <a:rPr lang="en-US" dirty="0" smtClean="0"/>
              <a:t>enhancements.</a:t>
            </a:r>
          </a:p>
          <a:p>
            <a:pPr marL="285750" indent="-285750">
              <a:buFont typeface="Arial" panose="020B0604020202020204" pitchFamily="34" charset="0"/>
              <a:buChar char="•"/>
            </a:pPr>
            <a:r>
              <a:rPr lang="en-US" dirty="0"/>
              <a:t>Planning the execution of test scripts for new functionality and regression tests will be done in coordination with the plan for </a:t>
            </a:r>
            <a:r>
              <a:rPr lang="en-US" dirty="0" smtClean="0"/>
              <a:t>development of the enhancements. Test case creation </a:t>
            </a:r>
            <a:r>
              <a:rPr lang="en-US" dirty="0"/>
              <a:t>and development will be </a:t>
            </a:r>
            <a:r>
              <a:rPr lang="en-US" dirty="0" smtClean="0"/>
              <a:t>completed </a:t>
            </a:r>
            <a:r>
              <a:rPr lang="en-US" dirty="0"/>
              <a:t>in </a:t>
            </a:r>
            <a:r>
              <a:rPr lang="en-US" dirty="0" smtClean="0"/>
              <a:t>parallel.</a:t>
            </a:r>
          </a:p>
          <a:p>
            <a:pPr marL="285750" indent="-285750">
              <a:buFont typeface="Arial" panose="020B0604020202020204" pitchFamily="34" charset="0"/>
              <a:buChar char="•"/>
            </a:pPr>
            <a:r>
              <a:rPr lang="en-US" dirty="0"/>
              <a:t>Test scripts will be structured to give a full range of coverage to the converted functions in both a Positive and Negative fashion, simulating what a potentially </a:t>
            </a:r>
            <a:r>
              <a:rPr lang="en-US" dirty="0" smtClean="0"/>
              <a:t>unfamiliar or familiar </a:t>
            </a:r>
            <a:r>
              <a:rPr lang="en-US" dirty="0"/>
              <a:t>user might do during use. Positive test cases will reflect that the application functions as expected and described in the </a:t>
            </a:r>
            <a:r>
              <a:rPr lang="en-US" dirty="0" smtClean="0"/>
              <a:t>BRD. </a:t>
            </a:r>
            <a:r>
              <a:rPr lang="en-US" dirty="0"/>
              <a:t>Negative test cases are tests that exercise the limits and boundaries outside the expected designs. The results of this testing will give us some idea as to the stability for the application and its components. Additional testing beyond the scripted test may be done where feasible to exercise the application to verify error handling and system recovery due to incorrect data or entry into fields. </a:t>
            </a:r>
            <a:r>
              <a:rPr lang="en-US" dirty="0" smtClean="0"/>
              <a:t>												</a:t>
            </a:r>
            <a:r>
              <a:rPr lang="en-US" sz="1600" dirty="0" smtClean="0"/>
              <a:t>Contd</a:t>
            </a:r>
            <a:r>
              <a:rPr lang="en-US" dirty="0" smtClean="0"/>
              <a:t>....</a:t>
            </a:r>
            <a:endParaRPr lang="en-US" dirty="0"/>
          </a:p>
        </p:txBody>
      </p:sp>
    </p:spTree>
    <p:extLst>
      <p:ext uri="{BB962C8B-B14F-4D97-AF65-F5344CB8AC3E}">
        <p14:creationId xmlns:p14="http://schemas.microsoft.com/office/powerpoint/2010/main" val="2216733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8011" y="352697"/>
            <a:ext cx="11377749" cy="646330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 System Testing would include : </a:t>
            </a:r>
          </a:p>
          <a:p>
            <a:r>
              <a:rPr lang="en-US" dirty="0" smtClean="0"/>
              <a:t>	a. Functional Testing - Boundary value analysis , Equivalence partitioning , Cause effect and ad-hoc testing and 	integration with other modules.</a:t>
            </a:r>
          </a:p>
          <a:p>
            <a:r>
              <a:rPr lang="en-US" dirty="0"/>
              <a:t>	</a:t>
            </a:r>
            <a:r>
              <a:rPr lang="en-US" dirty="0" smtClean="0"/>
              <a:t>b. Grey Box Testing</a:t>
            </a:r>
          </a:p>
          <a:p>
            <a:r>
              <a:rPr lang="en-US" dirty="0" smtClean="0"/>
              <a:t>	c. Performance:  Testing impact of enhancement on application if any.</a:t>
            </a:r>
          </a:p>
          <a:p>
            <a:pPr marL="285750" lvl="0" indent="-285750">
              <a:buFont typeface="Arial" panose="020B0604020202020204" pitchFamily="34" charset="0"/>
              <a:buChar char="•"/>
            </a:pPr>
            <a:r>
              <a:rPr lang="en-US" dirty="0"/>
              <a:t> Tools: </a:t>
            </a:r>
            <a:r>
              <a:rPr lang="en-US" dirty="0" smtClean="0"/>
              <a:t>Rally -</a:t>
            </a:r>
            <a:r>
              <a:rPr lang="en-US" dirty="0"/>
              <a:t>User stories documented in Rally.</a:t>
            </a:r>
          </a:p>
          <a:p>
            <a:pPr lvl="0"/>
            <a:r>
              <a:rPr lang="en-US" dirty="0" smtClean="0"/>
              <a:t>	Test </a:t>
            </a:r>
            <a:r>
              <a:rPr lang="en-US" dirty="0"/>
              <a:t>Cases and Defects/Bugs to be documented in </a:t>
            </a:r>
            <a:r>
              <a:rPr lang="en-US" dirty="0" smtClean="0"/>
              <a:t>Rally</a:t>
            </a:r>
            <a:r>
              <a:rPr lang="en-US" dirty="0"/>
              <a:t> </a:t>
            </a:r>
            <a:r>
              <a:rPr lang="en-US" dirty="0" smtClean="0"/>
              <a:t>and to be interlinked to each other and User story.</a:t>
            </a:r>
            <a:endParaRPr lang="en-US" dirty="0"/>
          </a:p>
          <a:p>
            <a:pPr marL="285750" indent="-285750">
              <a:buFont typeface="Arial" panose="020B0604020202020204" pitchFamily="34" charset="0"/>
              <a:buChar char="•"/>
            </a:pPr>
            <a:endParaRPr lang="en-US" dirty="0">
              <a:solidFill>
                <a:srgbClr val="FF0000"/>
              </a:solidFill>
            </a:endParaRPr>
          </a:p>
          <a:p>
            <a:r>
              <a:rPr lang="en-US" dirty="0"/>
              <a:t>1.3  </a:t>
            </a:r>
            <a:r>
              <a:rPr lang="en-US" dirty="0" smtClean="0"/>
              <a:t>Security: </a:t>
            </a:r>
            <a:endParaRPr lang="en-US" dirty="0"/>
          </a:p>
          <a:p>
            <a:pPr marL="285750" indent="-285750">
              <a:buFont typeface="Arial" panose="020B0604020202020204" pitchFamily="34" charset="0"/>
              <a:buChar char="•"/>
            </a:pPr>
            <a:r>
              <a:rPr lang="en-US" dirty="0"/>
              <a:t>Owner:  QA Test Team.</a:t>
            </a:r>
          </a:p>
          <a:p>
            <a:pPr marL="285750" indent="-285750">
              <a:buFont typeface="Arial" panose="020B0604020202020204" pitchFamily="34" charset="0"/>
              <a:buChar char="•"/>
            </a:pPr>
            <a:r>
              <a:rPr lang="en-US" dirty="0" smtClean="0"/>
              <a:t>Implementation approach: Test team will verify the vulnerability of application using methods </a:t>
            </a:r>
            <a:r>
              <a:rPr lang="en-US" dirty="0"/>
              <a:t>- SQL injection , </a:t>
            </a:r>
            <a:r>
              <a:rPr lang="en-US" dirty="0" smtClean="0"/>
              <a:t>URL manipulation using http request tools (</a:t>
            </a:r>
            <a:r>
              <a:rPr lang="en-US" dirty="0" smtClean="0">
                <a:solidFill>
                  <a:srgbClr val="FF0000"/>
                </a:solidFill>
              </a:rPr>
              <a:t>To be checked if possible</a:t>
            </a:r>
            <a:r>
              <a:rPr lang="en-US" dirty="0" smtClean="0"/>
              <a:t>) and </a:t>
            </a:r>
            <a:r>
              <a:rPr lang="en-US" dirty="0"/>
              <a:t>Cross Site </a:t>
            </a:r>
            <a:r>
              <a:rPr lang="en-US" dirty="0" smtClean="0"/>
              <a:t>Scripting. </a:t>
            </a:r>
            <a:r>
              <a:rPr lang="en-US" dirty="0" smtClean="0">
                <a:solidFill>
                  <a:srgbClr val="FF0000"/>
                </a:solidFill>
              </a:rPr>
              <a:t>To check if any other kind of security testing required.</a:t>
            </a:r>
          </a:p>
          <a:p>
            <a:endParaRPr lang="en-US" dirty="0">
              <a:solidFill>
                <a:srgbClr val="FF0000"/>
              </a:solidFill>
            </a:endParaRPr>
          </a:p>
          <a:p>
            <a:r>
              <a:rPr lang="en-US" dirty="0" smtClean="0"/>
              <a:t>1.4  Regression:</a:t>
            </a:r>
          </a:p>
          <a:p>
            <a:pPr marL="285750" indent="-285750">
              <a:buFont typeface="Arial" panose="020B0604020202020204" pitchFamily="34" charset="0"/>
              <a:buChar char="•"/>
            </a:pPr>
            <a:r>
              <a:rPr lang="en-US" dirty="0"/>
              <a:t>Owner:  QA Test Team.</a:t>
            </a:r>
          </a:p>
          <a:p>
            <a:pPr marL="285750" indent="-285750">
              <a:buFont typeface="Arial" panose="020B0604020202020204" pitchFamily="34" charset="0"/>
              <a:buChar char="•"/>
            </a:pPr>
            <a:r>
              <a:rPr lang="en-US" dirty="0"/>
              <a:t>Implementation approach: The Test Team will do a pass </a:t>
            </a:r>
            <a:r>
              <a:rPr lang="en-US" dirty="0" smtClean="0"/>
              <a:t>through of all the </a:t>
            </a:r>
            <a:r>
              <a:rPr lang="en-US" dirty="0"/>
              <a:t>test scripts that were developed for </a:t>
            </a:r>
            <a:r>
              <a:rPr lang="en-US" dirty="0" smtClean="0"/>
              <a:t>the project. </a:t>
            </a:r>
            <a:r>
              <a:rPr lang="en-US" dirty="0"/>
              <a:t>This will encompass the re-testing of each item in each test script as well as the re-verification of each repaired defect that is decided on as an items to be regressed based on the severity of the defect and the knowledge of the </a:t>
            </a:r>
            <a:r>
              <a:rPr lang="en-US" dirty="0" smtClean="0"/>
              <a:t>Voice of customer </a:t>
            </a:r>
            <a:r>
              <a:rPr lang="en-US" dirty="0"/>
              <a:t>development staff as to which areas of the application are the most volatile due to new features being implemented. Positive test cases will reflect that the application functions as expected. Negative test cases are tests that exercise the limits and boundaries outside the expected designs. </a:t>
            </a:r>
            <a:r>
              <a:rPr lang="en-US" dirty="0" smtClean="0"/>
              <a:t>The </a:t>
            </a:r>
            <a:r>
              <a:rPr lang="en-US" dirty="0"/>
              <a:t>results of this testing will give us some idea as to the design parameters and stability for the components.</a:t>
            </a:r>
          </a:p>
        </p:txBody>
      </p:sp>
    </p:spTree>
    <p:extLst>
      <p:ext uri="{BB962C8B-B14F-4D97-AF65-F5344CB8AC3E}">
        <p14:creationId xmlns:p14="http://schemas.microsoft.com/office/powerpoint/2010/main" val="3347395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1905" y="224134"/>
            <a:ext cx="3105978" cy="707886"/>
          </a:xfrm>
          <a:prstGeom prst="rect">
            <a:avLst/>
          </a:prstGeom>
          <a:noFill/>
        </p:spPr>
        <p:txBody>
          <a:bodyPr wrap="none" lIns="91440" tIns="45720" rIns="91440" bIns="45720">
            <a:spAutoFit/>
          </a:bodyPr>
          <a:lstStyle/>
          <a:p>
            <a:pPr algn="ctr"/>
            <a:r>
              <a:rPr lang="en-US" sz="40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Test Coverage</a:t>
            </a:r>
            <a:endPar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 name="Rectangle 4"/>
          <p:cNvSpPr/>
          <p:nvPr/>
        </p:nvSpPr>
        <p:spPr>
          <a:xfrm>
            <a:off x="918763" y="1608796"/>
            <a:ext cx="1654620" cy="523220"/>
          </a:xfrm>
          <a:prstGeom prst="rect">
            <a:avLst/>
          </a:prstGeom>
          <a:noFill/>
        </p:spPr>
        <p:txBody>
          <a:bodyPr wrap="none" lIns="91440" tIns="45720" rIns="91440" bIns="45720">
            <a:spAutoFit/>
          </a:bodyPr>
          <a:lstStyle/>
          <a:p>
            <a:pPr algn="ctr"/>
            <a:r>
              <a:rPr lang="en-US" sz="28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1. Outline</a:t>
            </a:r>
            <a:endPar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TextBox 5"/>
          <p:cNvSpPr txBox="1"/>
          <p:nvPr/>
        </p:nvSpPr>
        <p:spPr>
          <a:xfrm>
            <a:off x="775071" y="2808792"/>
            <a:ext cx="10876998" cy="1200329"/>
          </a:xfrm>
          <a:prstGeom prst="rect">
            <a:avLst/>
          </a:prstGeom>
          <a:noFill/>
        </p:spPr>
        <p:txBody>
          <a:bodyPr wrap="square" rtlCol="0">
            <a:spAutoFit/>
          </a:bodyPr>
          <a:lstStyle/>
          <a:p>
            <a:r>
              <a:rPr lang="en-US" dirty="0"/>
              <a:t>The coverage for the testing of specific areas of the </a:t>
            </a:r>
            <a:r>
              <a:rPr lang="en-US" dirty="0" smtClean="0"/>
              <a:t>Voice of customer release </a:t>
            </a:r>
            <a:r>
              <a:rPr lang="en-US" dirty="0"/>
              <a:t>is detailed in the matrix below. The test coverage will </a:t>
            </a:r>
            <a:r>
              <a:rPr lang="en-US" dirty="0" smtClean="0"/>
              <a:t>include</a:t>
            </a:r>
            <a:r>
              <a:rPr lang="en-US" dirty="0"/>
              <a:t> new functions as listed in the Requirements Specification for Voice of </a:t>
            </a:r>
            <a:r>
              <a:rPr lang="en-US" dirty="0" smtClean="0"/>
              <a:t>customer , </a:t>
            </a:r>
            <a:r>
              <a:rPr lang="en-US" dirty="0"/>
              <a:t>known functions that currently </a:t>
            </a:r>
            <a:r>
              <a:rPr lang="en-US" dirty="0" smtClean="0"/>
              <a:t>exist and </a:t>
            </a:r>
            <a:r>
              <a:rPr lang="en-US" dirty="0"/>
              <a:t>additional test data sets designed by the </a:t>
            </a:r>
            <a:r>
              <a:rPr lang="en-US" dirty="0" smtClean="0"/>
              <a:t>Test </a:t>
            </a:r>
            <a:r>
              <a:rPr lang="en-US" dirty="0"/>
              <a:t>Team. The focus of the testing will be on the new features and functionality.</a:t>
            </a:r>
          </a:p>
        </p:txBody>
      </p:sp>
    </p:spTree>
    <p:extLst>
      <p:ext uri="{BB962C8B-B14F-4D97-AF65-F5344CB8AC3E}">
        <p14:creationId xmlns:p14="http://schemas.microsoft.com/office/powerpoint/2010/main" val="3074117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1853" y="563770"/>
            <a:ext cx="2546083" cy="523220"/>
          </a:xfrm>
          <a:prstGeom prst="rect">
            <a:avLst/>
          </a:prstGeom>
          <a:noFill/>
        </p:spPr>
        <p:txBody>
          <a:bodyPr wrap="none" lIns="91440" tIns="45720" rIns="91440" bIns="45720">
            <a:spAutoFit/>
          </a:bodyPr>
          <a:lstStyle/>
          <a:p>
            <a:pPr algn="ctr"/>
            <a:r>
              <a:rPr lang="en-US" sz="28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2. Test Mapping</a:t>
            </a:r>
            <a:endPar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graphicFrame>
        <p:nvGraphicFramePr>
          <p:cNvPr id="5" name="Table 4"/>
          <p:cNvGraphicFramePr>
            <a:graphicFrameLocks noGrp="1"/>
          </p:cNvGraphicFramePr>
          <p:nvPr>
            <p:extLst>
              <p:ext uri="{D42A27DB-BD31-4B8C-83A1-F6EECF244321}">
                <p14:modId xmlns:p14="http://schemas.microsoft.com/office/powerpoint/2010/main" val="65973004"/>
              </p:ext>
            </p:extLst>
          </p:nvPr>
        </p:nvGraphicFramePr>
        <p:xfrm>
          <a:off x="1418046" y="1816946"/>
          <a:ext cx="8128000" cy="3235960"/>
        </p:xfrm>
        <a:graphic>
          <a:graphicData uri="http://schemas.openxmlformats.org/drawingml/2006/table">
            <a:tbl>
              <a:tblPr firstRow="1" bandRow="1">
                <a:tableStyleId>{F5AB1C69-6EDB-4FF4-983F-18BD219EF322}</a:tableStyleId>
              </a:tblPr>
              <a:tblGrid>
                <a:gridCol w="1625600">
                  <a:extLst>
                    <a:ext uri="{9D8B030D-6E8A-4147-A177-3AD203B41FA5}">
                      <a16:colId xmlns:a16="http://schemas.microsoft.com/office/drawing/2014/main" val="2569671988"/>
                    </a:ext>
                  </a:extLst>
                </a:gridCol>
                <a:gridCol w="1625600">
                  <a:extLst>
                    <a:ext uri="{9D8B030D-6E8A-4147-A177-3AD203B41FA5}">
                      <a16:colId xmlns:a16="http://schemas.microsoft.com/office/drawing/2014/main" val="2709201613"/>
                    </a:ext>
                  </a:extLst>
                </a:gridCol>
                <a:gridCol w="1625600">
                  <a:extLst>
                    <a:ext uri="{9D8B030D-6E8A-4147-A177-3AD203B41FA5}">
                      <a16:colId xmlns:a16="http://schemas.microsoft.com/office/drawing/2014/main" val="340514003"/>
                    </a:ext>
                  </a:extLst>
                </a:gridCol>
                <a:gridCol w="1625600">
                  <a:extLst>
                    <a:ext uri="{9D8B030D-6E8A-4147-A177-3AD203B41FA5}">
                      <a16:colId xmlns:a16="http://schemas.microsoft.com/office/drawing/2014/main" val="2284472403"/>
                    </a:ext>
                  </a:extLst>
                </a:gridCol>
                <a:gridCol w="1625600">
                  <a:extLst>
                    <a:ext uri="{9D8B030D-6E8A-4147-A177-3AD203B41FA5}">
                      <a16:colId xmlns:a16="http://schemas.microsoft.com/office/drawing/2014/main" val="2166167874"/>
                    </a:ext>
                  </a:extLst>
                </a:gridCol>
              </a:tblGrid>
              <a:tr h="370840">
                <a:tc>
                  <a:txBody>
                    <a:bodyPr/>
                    <a:lstStyle/>
                    <a:p>
                      <a:pPr algn="ctr"/>
                      <a:r>
                        <a:rPr lang="en-US" dirty="0" smtClean="0"/>
                        <a:t>Test Mapping </a:t>
                      </a:r>
                      <a:endParaRPr lang="en-US" dirty="0"/>
                    </a:p>
                  </a:txBody>
                  <a:tcPr/>
                </a:tc>
                <a:tc>
                  <a:txBody>
                    <a:bodyPr/>
                    <a:lstStyle/>
                    <a:p>
                      <a:pPr algn="ctr"/>
                      <a:r>
                        <a:rPr lang="en-US" dirty="0" smtClean="0"/>
                        <a:t>Requirements</a:t>
                      </a:r>
                      <a:endParaRPr lang="en-US" dirty="0"/>
                    </a:p>
                  </a:txBody>
                  <a:tcPr/>
                </a:tc>
                <a:tc>
                  <a:txBody>
                    <a:bodyPr/>
                    <a:lstStyle/>
                    <a:p>
                      <a:pPr algn="ctr"/>
                      <a:r>
                        <a:rPr lang="en-US" dirty="0" smtClean="0"/>
                        <a:t>New Functionality</a:t>
                      </a:r>
                      <a:endParaRPr lang="en-US" dirty="0"/>
                    </a:p>
                  </a:txBody>
                  <a:tcPr/>
                </a:tc>
                <a:tc>
                  <a:txBody>
                    <a:bodyPr/>
                    <a:lstStyle/>
                    <a:p>
                      <a:pPr algn="ctr"/>
                      <a:r>
                        <a:rPr lang="en-US" dirty="0" smtClean="0"/>
                        <a:t>Tests</a:t>
                      </a:r>
                      <a:endParaRPr lang="en-US" dirty="0"/>
                    </a:p>
                  </a:txBody>
                  <a:tcPr/>
                </a:tc>
                <a:tc>
                  <a:txBody>
                    <a:bodyPr/>
                    <a:lstStyle/>
                    <a:p>
                      <a:pPr algn="ctr"/>
                      <a:r>
                        <a:rPr lang="en-US" dirty="0" smtClean="0"/>
                        <a:t>Test Type </a:t>
                      </a:r>
                      <a:endParaRPr lang="en-US" dirty="0"/>
                    </a:p>
                  </a:txBody>
                  <a:tcPr/>
                </a:tc>
                <a:extLst>
                  <a:ext uri="{0D108BD9-81ED-4DB2-BD59-A6C34878D82A}">
                    <a16:rowId xmlns:a16="http://schemas.microsoft.com/office/drawing/2014/main" val="1595596278"/>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21642821"/>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914527854"/>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962652653"/>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070196724"/>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39006194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10816966"/>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84817563"/>
                  </a:ext>
                </a:extLst>
              </a:tr>
            </a:tbl>
          </a:graphicData>
        </a:graphic>
      </p:graphicFrame>
    </p:spTree>
    <p:extLst>
      <p:ext uri="{BB962C8B-B14F-4D97-AF65-F5344CB8AC3E}">
        <p14:creationId xmlns:p14="http://schemas.microsoft.com/office/powerpoint/2010/main" val="2406074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TotalTime>
  <Words>702</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Infosys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Saurabh Singh</dc:creator>
  <cp:lastModifiedBy>Saurabh Singh</cp:lastModifiedBy>
  <cp:revision>22</cp:revision>
  <dcterms:created xsi:type="dcterms:W3CDTF">2017-09-04T13:17:21Z</dcterms:created>
  <dcterms:modified xsi:type="dcterms:W3CDTF">2017-09-13T13:13:56Z</dcterms:modified>
</cp:coreProperties>
</file>