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61" r:id="rId7"/>
    <p:sldId id="285" r:id="rId8"/>
    <p:sldId id="262" r:id="rId9"/>
    <p:sldId id="263" r:id="rId10"/>
    <p:sldId id="286" r:id="rId11"/>
    <p:sldId id="264" r:id="rId12"/>
    <p:sldId id="266" r:id="rId13"/>
    <p:sldId id="265" r:id="rId14"/>
    <p:sldId id="267" r:id="rId15"/>
    <p:sldId id="268" r:id="rId16"/>
    <p:sldId id="270" r:id="rId17"/>
    <p:sldId id="269" r:id="rId18"/>
    <p:sldId id="271" r:id="rId19"/>
    <p:sldId id="272" r:id="rId20"/>
    <p:sldId id="274" r:id="rId21"/>
    <p:sldId id="273" r:id="rId22"/>
    <p:sldId id="275" r:id="rId23"/>
    <p:sldId id="276" r:id="rId24"/>
    <p:sldId id="278" r:id="rId25"/>
    <p:sldId id="280" r:id="rId26"/>
    <p:sldId id="281" r:id="rId27"/>
    <p:sldId id="282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1EA8B-AD52-44BB-83FD-A123D3A0CE3C}" v="50" dt="2022-05-13T15:01:4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13C9-CF15-4AE7-9414-11A2FF865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E46F3-0520-49A9-B1D5-203DF31FF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7A9C-6194-495B-B71C-E120ABA0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8CC6-B75E-454A-B77F-3638233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C86F-C50A-46C4-9ED7-FDCCDD11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6B18-DEA5-49B3-A62D-F026722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D8C6-8E99-4159-879C-413CC408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9E22-DE4A-4E2E-B180-D2DA68F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F25F-3073-46C9-A739-C3647395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7A0B-2020-4A3A-B78A-CD0CABD6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C0654-ED26-45C2-8D2E-71B1A3328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45A72-318E-4F0D-9C9F-4196CC2D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3836-B6E9-46A3-8F7B-C80049AD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DE61-1A13-4E6F-89F8-85122194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60FC-DECB-4916-BDB6-91778F09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8DA-DACC-4318-8DE7-812F6432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9DBC-64CA-4670-BF1A-BED007C1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D265-5BBD-46F2-9EEF-E51F7048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4C46-4916-445A-86F2-18B951FA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60D6-DC8A-47C3-8860-52A4497F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3CD2-02A7-48C6-942F-E93236CA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9BA4-D297-4A20-A7F0-C86F4DCA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097F-93A6-4720-BA24-D2CEB14C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56FD-08CD-4EAE-9202-8DEB24E5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F5FC-29EC-4F57-9726-38E951F0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6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8E78-C6ED-4864-A6D2-FEF085AF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E240-8B0D-4B8D-97CB-2DA3B6771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62ED8-EAE8-46F5-9F38-87A70A3C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98B7-52EA-49BE-9256-4CD11EE9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84EDC-C6FD-4B1A-83C7-34D4FC7A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00162-F3DA-4B76-9B01-733CE33C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7914-07EE-4D13-AAE2-5FC27312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C4C7-4080-4FCC-8792-ACCF5DD1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0D02-305F-492C-A29F-43F9A163D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3C73F-DCB0-46C5-A4E3-FCD814E43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69046-B2D7-42EE-B435-36B0A3F33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94746-F5A5-4519-B505-79C7AB3F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9D646-672D-43D1-9F0F-129DF68B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960D0-7C9C-4ABE-B8F7-30F8D66F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8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CE94-EF67-4127-8AF1-16D14678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46A9D-7A25-484F-9316-965706EA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C9AE2-220D-44CA-A186-5D2C526A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F7B3D-CBF5-4778-AAF5-BCF1FC33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7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20CDC-B7E2-4488-8D60-5CB21B43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F1ABB-BAB1-439E-BFFB-0AD14515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D2988-941A-449E-843D-A77EEA86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A110-A87D-4E4D-B066-16C6EF39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6B76-7601-4744-B046-CF8075480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7EE1-ED21-441E-8404-0E189C84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2C0DF-3C38-4E6D-8767-9348EEA5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DF77-DF7E-44A9-A2E3-D33A48F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1E1E3-5A95-43F9-84F2-B03484C4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2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DBB3-5B86-46DC-9B34-2C8E0336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5CE3E-F539-4D9B-80F6-11018184D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077E1-6BFE-4BAD-899E-CF0015F7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80DDE-5094-4872-8659-F92B9425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AA789-5C64-4E92-B7E5-DB5888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5F695-E89B-4D2D-919A-7C0F859A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94A03-1B42-430C-9487-7A7B7DDC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026C-22C8-43BD-9BC6-6F8E62D0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5BAB-C0D1-4C25-943C-7B3BB8EE1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DDFF-34F2-4D2F-86F7-70CCE9C267B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77FF-46F4-4D25-8333-94568378C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080C-57EC-4BBA-A6FA-36BAE8BF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1990-5BA3-46E0-BA6E-D2E73B6F7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009C-D746-40F1-A72A-4FCF57A8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Kafka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85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F329-C8E7-438E-BD56-874F594F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39BB84D-699E-4E42-8E4A-E601E190D9D1}"/>
              </a:ext>
            </a:extLst>
          </p:cNvPr>
          <p:cNvSpPr/>
          <p:nvPr/>
        </p:nvSpPr>
        <p:spPr>
          <a:xfrm>
            <a:off x="1300294" y="2382473"/>
            <a:ext cx="1275126" cy="9647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IN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B0B50F9-D876-4831-A041-B5F1AAA31D17}"/>
              </a:ext>
            </a:extLst>
          </p:cNvPr>
          <p:cNvSpPr/>
          <p:nvPr/>
        </p:nvSpPr>
        <p:spPr>
          <a:xfrm>
            <a:off x="1300294" y="4699233"/>
            <a:ext cx="1275126" cy="9647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4ABDA-C361-48BD-A378-4CE4AF9176BE}"/>
              </a:ext>
            </a:extLst>
          </p:cNvPr>
          <p:cNvSpPr/>
          <p:nvPr/>
        </p:nvSpPr>
        <p:spPr>
          <a:xfrm>
            <a:off x="3565321" y="2063692"/>
            <a:ext cx="1770077" cy="397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2DD6B8-E3E5-4217-8351-528DA1073EF4}"/>
              </a:ext>
            </a:extLst>
          </p:cNvPr>
          <p:cNvCxnSpPr>
            <a:stCxn id="4" idx="4"/>
          </p:cNvCxnSpPr>
          <p:nvPr/>
        </p:nvCxnSpPr>
        <p:spPr>
          <a:xfrm flipV="1">
            <a:off x="2575420" y="2852257"/>
            <a:ext cx="989901" cy="1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E90DB5-BE3C-4225-94FC-00EFCD568663}"/>
              </a:ext>
            </a:extLst>
          </p:cNvPr>
          <p:cNvCxnSpPr>
            <a:endCxn id="5" idx="4"/>
          </p:cNvCxnSpPr>
          <p:nvPr/>
        </p:nvCxnSpPr>
        <p:spPr>
          <a:xfrm flipH="1">
            <a:off x="2575420" y="5176007"/>
            <a:ext cx="989901" cy="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A80257-48FC-443C-9507-D7CE8B87B039}"/>
              </a:ext>
            </a:extLst>
          </p:cNvPr>
          <p:cNvSpPr/>
          <p:nvPr/>
        </p:nvSpPr>
        <p:spPr>
          <a:xfrm>
            <a:off x="6241409" y="2382473"/>
            <a:ext cx="1837189" cy="306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Kafka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FEC134-C9E8-4421-A18F-8A271D739674}"/>
              </a:ext>
            </a:extLst>
          </p:cNvPr>
          <p:cNvSpPr/>
          <p:nvPr/>
        </p:nvSpPr>
        <p:spPr>
          <a:xfrm>
            <a:off x="6241409" y="1300294"/>
            <a:ext cx="1837189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EAC046-8230-4FA7-83FD-0B6001D022AC}"/>
              </a:ext>
            </a:extLst>
          </p:cNvPr>
          <p:cNvCxnSpPr/>
          <p:nvPr/>
        </p:nvCxnSpPr>
        <p:spPr>
          <a:xfrm>
            <a:off x="6652470" y="1795244"/>
            <a:ext cx="0" cy="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31B004-179D-472F-94C6-97F0842009C3}"/>
              </a:ext>
            </a:extLst>
          </p:cNvPr>
          <p:cNvCxnSpPr/>
          <p:nvPr/>
        </p:nvCxnSpPr>
        <p:spPr>
          <a:xfrm flipV="1">
            <a:off x="7575259" y="1795244"/>
            <a:ext cx="0" cy="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AC7D9-4938-4866-92A5-1355DC6F2163}"/>
              </a:ext>
            </a:extLst>
          </p:cNvPr>
          <p:cNvSpPr/>
          <p:nvPr/>
        </p:nvSpPr>
        <p:spPr>
          <a:xfrm>
            <a:off x="9110444" y="2785145"/>
            <a:ext cx="1781262" cy="64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Streams app 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2CA58-D732-49AA-AEC5-905B4FEA6C87}"/>
              </a:ext>
            </a:extLst>
          </p:cNvPr>
          <p:cNvSpPr/>
          <p:nvPr/>
        </p:nvSpPr>
        <p:spPr>
          <a:xfrm>
            <a:off x="9110444" y="4070057"/>
            <a:ext cx="1781262" cy="64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Streams app 2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EDFAEA-C3CB-46D3-AA41-27F50F5ED88B}"/>
              </a:ext>
            </a:extLst>
          </p:cNvPr>
          <p:cNvCxnSpPr/>
          <p:nvPr/>
        </p:nvCxnSpPr>
        <p:spPr>
          <a:xfrm>
            <a:off x="8078598" y="2961314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F6554-1803-429F-881A-2910F33B1AB8}"/>
              </a:ext>
            </a:extLst>
          </p:cNvPr>
          <p:cNvCxnSpPr/>
          <p:nvPr/>
        </p:nvCxnSpPr>
        <p:spPr>
          <a:xfrm flipH="1">
            <a:off x="8078598" y="3263317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DFF944-B142-4704-AAB5-9CE953AE1FEB}"/>
              </a:ext>
            </a:extLst>
          </p:cNvPr>
          <p:cNvCxnSpPr/>
          <p:nvPr/>
        </p:nvCxnSpPr>
        <p:spPr>
          <a:xfrm>
            <a:off x="8078598" y="4236440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112AD-C6E6-415F-877F-000D40E0D2CD}"/>
              </a:ext>
            </a:extLst>
          </p:cNvPr>
          <p:cNvCxnSpPr/>
          <p:nvPr/>
        </p:nvCxnSpPr>
        <p:spPr>
          <a:xfrm flipH="1">
            <a:off x="8078598" y="4555222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4948E1-C9CE-438B-A37F-8310BA00B76A}"/>
              </a:ext>
            </a:extLst>
          </p:cNvPr>
          <p:cNvCxnSpPr/>
          <p:nvPr/>
        </p:nvCxnSpPr>
        <p:spPr>
          <a:xfrm>
            <a:off x="5335398" y="3263317"/>
            <a:ext cx="906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9ADBBA-8E48-4908-86A9-0CB595F01BA9}"/>
              </a:ext>
            </a:extLst>
          </p:cNvPr>
          <p:cNvCxnSpPr/>
          <p:nvPr/>
        </p:nvCxnSpPr>
        <p:spPr>
          <a:xfrm flipH="1">
            <a:off x="5335398" y="4823670"/>
            <a:ext cx="906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FCD2862-5E96-4644-93F7-BFC28A9611BD}"/>
              </a:ext>
            </a:extLst>
          </p:cNvPr>
          <p:cNvSpPr/>
          <p:nvPr/>
        </p:nvSpPr>
        <p:spPr>
          <a:xfrm>
            <a:off x="5855516" y="5930813"/>
            <a:ext cx="1166069" cy="5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855456-01BD-4011-A1F5-828F26BE651A}"/>
              </a:ext>
            </a:extLst>
          </p:cNvPr>
          <p:cNvSpPr/>
          <p:nvPr/>
        </p:nvSpPr>
        <p:spPr>
          <a:xfrm>
            <a:off x="7350154" y="5930813"/>
            <a:ext cx="1166069" cy="5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0E0433-70DB-4770-A266-76F3F4F25B82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6438550" y="5444455"/>
            <a:ext cx="1" cy="48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C4E3E7-5692-4DC1-9E8C-B3D4EAAF800D}"/>
              </a:ext>
            </a:extLst>
          </p:cNvPr>
          <p:cNvCxnSpPr/>
          <p:nvPr/>
        </p:nvCxnSpPr>
        <p:spPr>
          <a:xfrm>
            <a:off x="7759817" y="5444455"/>
            <a:ext cx="0" cy="48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08033E6-067D-D97F-5F50-8B7EB973497A}"/>
              </a:ext>
            </a:extLst>
          </p:cNvPr>
          <p:cNvSpPr/>
          <p:nvPr/>
        </p:nvSpPr>
        <p:spPr>
          <a:xfrm>
            <a:off x="6654800" y="3803869"/>
            <a:ext cx="963447" cy="3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Broker 1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442FEC-8215-D0DE-3EEB-0B64CFC7CBEE}"/>
              </a:ext>
            </a:extLst>
          </p:cNvPr>
          <p:cNvSpPr/>
          <p:nvPr/>
        </p:nvSpPr>
        <p:spPr>
          <a:xfrm>
            <a:off x="6654799" y="4452006"/>
            <a:ext cx="963447" cy="3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Broker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5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4612-49B0-4A24-A1BA-314B9473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24" y="2370093"/>
            <a:ext cx="10515600" cy="1325563"/>
          </a:xfrm>
        </p:spPr>
        <p:txBody>
          <a:bodyPr/>
          <a:lstStyle/>
          <a:p>
            <a:r>
              <a:rPr lang="en-US" dirty="0"/>
              <a:t>Kafka Internals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09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20C8-D396-4A0E-8391-EC3A7149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Topics, Partitions and Offsets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7CF9-3647-4D0D-B6FD-30942001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Topics: a particular stream of data</a:t>
            </a:r>
          </a:p>
          <a:p>
            <a:pPr lvl="1"/>
            <a:r>
              <a:rPr lang="en-US" sz="2000" dirty="0"/>
              <a:t>We can have as many topics as we want</a:t>
            </a:r>
          </a:p>
          <a:p>
            <a:pPr lvl="1"/>
            <a:r>
              <a:rPr lang="en-US" sz="2000" dirty="0"/>
              <a:t>Each topic identified by its name</a:t>
            </a:r>
          </a:p>
        </p:txBody>
      </p:sp>
    </p:spTree>
    <p:extLst>
      <p:ext uri="{BB962C8B-B14F-4D97-AF65-F5344CB8AC3E}">
        <p14:creationId xmlns:p14="http://schemas.microsoft.com/office/powerpoint/2010/main" val="319244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FAC78-71D5-4152-A997-58215B54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Topics, Partitions and Offsets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F719-12D2-423B-BB08-F8123A93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Topics are split into partitions</a:t>
            </a:r>
          </a:p>
          <a:p>
            <a:pPr lvl="1"/>
            <a:r>
              <a:rPr lang="en-US" sz="2000" dirty="0"/>
              <a:t>Each message within a partition gets an incremental id called offset</a:t>
            </a:r>
          </a:p>
          <a:p>
            <a:pPr lvl="1"/>
            <a:r>
              <a:rPr lang="en-US" sz="2000" dirty="0"/>
              <a:t>Order is guaranteed within partitions and </a:t>
            </a:r>
            <a:r>
              <a:rPr lang="en-US" sz="2000" b="1" dirty="0"/>
              <a:t>not across partitions</a:t>
            </a:r>
            <a:endParaRPr lang="en-US" sz="2000" b="1" dirty="0">
              <a:ea typeface="Calibri"/>
              <a:cs typeface="Calibri"/>
            </a:endParaRPr>
          </a:p>
          <a:p>
            <a:pPr lvl="1"/>
            <a:r>
              <a:rPr lang="en-US" sz="2000" dirty="0"/>
              <a:t>Message with the same key will go to same partition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Kafka topics are </a:t>
            </a:r>
            <a:r>
              <a:rPr lang="en-US" sz="2000" b="1" dirty="0">
                <a:ea typeface="+mn-lt"/>
                <a:cs typeface="+mn-lt"/>
              </a:rPr>
              <a:t>immutable</a:t>
            </a:r>
            <a:r>
              <a:rPr lang="en-US" sz="2000" dirty="0">
                <a:ea typeface="+mn-lt"/>
                <a:cs typeface="+mn-lt"/>
              </a:rPr>
              <a:t>: once data is written to a partition, it cannot be changed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B6AA3A-C02F-4F54-B664-48EB3413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400624"/>
            <a:ext cx="6253212" cy="312660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F63CB3-66BC-4FEF-AD05-8EC59CE9D04F}"/>
              </a:ext>
            </a:extLst>
          </p:cNvPr>
          <p:cNvSpPr txBox="1"/>
          <p:nvPr/>
        </p:nvSpPr>
        <p:spPr>
          <a:xfrm>
            <a:off x="5771005" y="4949505"/>
            <a:ext cx="5301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Neha </a:t>
            </a:r>
            <a:r>
              <a:rPr lang="en-IN" dirty="0" err="1"/>
              <a:t>Narkhede</a:t>
            </a:r>
            <a:r>
              <a:rPr lang="en-IN" dirty="0"/>
              <a:t>, Gwen Shapira, Todd </a:t>
            </a:r>
            <a:r>
              <a:rPr lang="en-IN" dirty="0" err="1"/>
              <a:t>Palino</a:t>
            </a:r>
            <a:r>
              <a:rPr lang="en-IN" dirty="0"/>
              <a:t> - Kafka_ The Definitive Guide_ Real-Time Data and Stream Processing at Scale-O’Reilly Media (July 2017)</a:t>
            </a:r>
          </a:p>
        </p:txBody>
      </p:sp>
    </p:spTree>
    <p:extLst>
      <p:ext uri="{BB962C8B-B14F-4D97-AF65-F5344CB8AC3E}">
        <p14:creationId xmlns:p14="http://schemas.microsoft.com/office/powerpoint/2010/main" val="398625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272A-252E-4DDD-9E1A-07862606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DA21-37FD-4C27-8ABB-DB5D7E31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Kafka cluster is composed of multiple brokers</a:t>
            </a:r>
          </a:p>
          <a:p>
            <a:r>
              <a:rPr lang="en-US" dirty="0"/>
              <a:t>Each broker is identified by an integer id</a:t>
            </a:r>
          </a:p>
          <a:p>
            <a:r>
              <a:rPr lang="en-US" dirty="0"/>
              <a:t>Each broker contains certain topic partitions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16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A3DE-A7B3-413A-86D7-DFCB5801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Brokers and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D7F6-AFD2-4658-9369-9D8CA136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A with 3 partitions</a:t>
            </a:r>
          </a:p>
          <a:p>
            <a:r>
              <a:rPr lang="en-US" dirty="0"/>
              <a:t>Topic B with 2 partitions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9E4E3-CB29-4755-97E4-DB6341D811EF}"/>
              </a:ext>
            </a:extLst>
          </p:cNvPr>
          <p:cNvSpPr/>
          <p:nvPr/>
        </p:nvSpPr>
        <p:spPr>
          <a:xfrm>
            <a:off x="1159078" y="3053593"/>
            <a:ext cx="2298583" cy="28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EAB5E-0AD5-462E-B73B-E456B7B10312}"/>
              </a:ext>
            </a:extLst>
          </p:cNvPr>
          <p:cNvSpPr txBox="1"/>
          <p:nvPr/>
        </p:nvSpPr>
        <p:spPr>
          <a:xfrm>
            <a:off x="1698770" y="3246539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ACA33-343B-4670-ABDF-9C78EEE38886}"/>
              </a:ext>
            </a:extLst>
          </p:cNvPr>
          <p:cNvSpPr txBox="1"/>
          <p:nvPr/>
        </p:nvSpPr>
        <p:spPr>
          <a:xfrm>
            <a:off x="1591111" y="3984261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A</a:t>
            </a:r>
          </a:p>
          <a:p>
            <a:r>
              <a:rPr lang="en-US" dirty="0"/>
              <a:t>Partition 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38426-730C-42D3-A3EA-BB7CB38F1F78}"/>
              </a:ext>
            </a:extLst>
          </p:cNvPr>
          <p:cNvSpPr txBox="1"/>
          <p:nvPr/>
        </p:nvSpPr>
        <p:spPr>
          <a:xfrm>
            <a:off x="1591111" y="4810283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B</a:t>
            </a:r>
          </a:p>
          <a:p>
            <a:r>
              <a:rPr lang="en-US" dirty="0"/>
              <a:t>Partition 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90A77-1E19-4EBC-8EEF-77E57766427A}"/>
              </a:ext>
            </a:extLst>
          </p:cNvPr>
          <p:cNvSpPr/>
          <p:nvPr/>
        </p:nvSpPr>
        <p:spPr>
          <a:xfrm>
            <a:off x="3957856" y="3053592"/>
            <a:ext cx="2298583" cy="28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413D4-708D-4C5C-AF5B-8CBCFA1F2984}"/>
              </a:ext>
            </a:extLst>
          </p:cNvPr>
          <p:cNvSpPr txBox="1"/>
          <p:nvPr/>
        </p:nvSpPr>
        <p:spPr>
          <a:xfrm>
            <a:off x="4309144" y="3244334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F84C0-AEE5-476C-9719-71F44038A6D6}"/>
              </a:ext>
            </a:extLst>
          </p:cNvPr>
          <p:cNvSpPr txBox="1"/>
          <p:nvPr/>
        </p:nvSpPr>
        <p:spPr>
          <a:xfrm>
            <a:off x="4309144" y="3984260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A</a:t>
            </a:r>
          </a:p>
          <a:p>
            <a:r>
              <a:rPr lang="en-US" dirty="0"/>
              <a:t>Partition 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91BB-A3AB-45CE-9E55-80CC640B3843}"/>
              </a:ext>
            </a:extLst>
          </p:cNvPr>
          <p:cNvSpPr txBox="1"/>
          <p:nvPr/>
        </p:nvSpPr>
        <p:spPr>
          <a:xfrm>
            <a:off x="4264402" y="4789838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B</a:t>
            </a:r>
          </a:p>
          <a:p>
            <a:r>
              <a:rPr lang="en-US" dirty="0"/>
              <a:t>Partition 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1A878-A2B5-4A7D-BB79-4DC4C77CB4EB}"/>
              </a:ext>
            </a:extLst>
          </p:cNvPr>
          <p:cNvSpPr/>
          <p:nvPr/>
        </p:nvSpPr>
        <p:spPr>
          <a:xfrm>
            <a:off x="6926510" y="3053592"/>
            <a:ext cx="2298583" cy="28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3F434-5E52-4CD1-BD7E-821A1D96D40D}"/>
              </a:ext>
            </a:extLst>
          </p:cNvPr>
          <p:cNvSpPr txBox="1"/>
          <p:nvPr/>
        </p:nvSpPr>
        <p:spPr>
          <a:xfrm>
            <a:off x="7573860" y="3244334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B0854-FEE0-4740-9DB8-8DBF8055A347}"/>
              </a:ext>
            </a:extLst>
          </p:cNvPr>
          <p:cNvSpPr txBox="1"/>
          <p:nvPr/>
        </p:nvSpPr>
        <p:spPr>
          <a:xfrm>
            <a:off x="7509544" y="3984259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A</a:t>
            </a:r>
          </a:p>
          <a:p>
            <a:r>
              <a:rPr lang="en-US" dirty="0"/>
              <a:t>Partition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97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A3DE-A7B3-413A-86D7-DFCB5801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replication factor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D7F6-AFD2-4658-9369-9D8CA136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/>
          <a:lstStyle/>
          <a:p>
            <a:r>
              <a:rPr lang="en-US" dirty="0"/>
              <a:t>Topic replication factor should be &gt;1 for reliability</a:t>
            </a:r>
          </a:p>
          <a:p>
            <a:r>
              <a:rPr lang="en-US" dirty="0"/>
              <a:t>So, if one broker is down, another can serve the data</a:t>
            </a:r>
          </a:p>
          <a:p>
            <a:r>
              <a:rPr lang="en-US" dirty="0"/>
              <a:t>Topic A with 2 partitions and replication factor of 2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9E4E3-CB29-4755-97E4-DB6341D811EF}"/>
              </a:ext>
            </a:extLst>
          </p:cNvPr>
          <p:cNvSpPr/>
          <p:nvPr/>
        </p:nvSpPr>
        <p:spPr>
          <a:xfrm>
            <a:off x="1146496" y="4077050"/>
            <a:ext cx="2298583" cy="22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EAB5E-0AD5-462E-B73B-E456B7B10312}"/>
              </a:ext>
            </a:extLst>
          </p:cNvPr>
          <p:cNvSpPr txBox="1"/>
          <p:nvPr/>
        </p:nvSpPr>
        <p:spPr>
          <a:xfrm>
            <a:off x="1578528" y="4192809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ACA33-343B-4670-ABDF-9C78EEE38886}"/>
              </a:ext>
            </a:extLst>
          </p:cNvPr>
          <p:cNvSpPr txBox="1"/>
          <p:nvPr/>
        </p:nvSpPr>
        <p:spPr>
          <a:xfrm>
            <a:off x="1549691" y="4668754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A</a:t>
            </a:r>
          </a:p>
          <a:p>
            <a:r>
              <a:rPr lang="en-US" dirty="0"/>
              <a:t>Partition 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90A77-1E19-4EBC-8EEF-77E57766427A}"/>
              </a:ext>
            </a:extLst>
          </p:cNvPr>
          <p:cNvSpPr/>
          <p:nvPr/>
        </p:nvSpPr>
        <p:spPr>
          <a:xfrm>
            <a:off x="3882705" y="4077051"/>
            <a:ext cx="2298583" cy="22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413D4-708D-4C5C-AF5B-8CBCFA1F2984}"/>
              </a:ext>
            </a:extLst>
          </p:cNvPr>
          <p:cNvSpPr txBox="1"/>
          <p:nvPr/>
        </p:nvSpPr>
        <p:spPr>
          <a:xfrm>
            <a:off x="4206379" y="4146127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F84C0-AEE5-476C-9719-71F44038A6D6}"/>
              </a:ext>
            </a:extLst>
          </p:cNvPr>
          <p:cNvSpPr txBox="1"/>
          <p:nvPr/>
        </p:nvSpPr>
        <p:spPr>
          <a:xfrm>
            <a:off x="4174746" y="4536647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A</a:t>
            </a:r>
          </a:p>
          <a:p>
            <a:r>
              <a:rPr lang="en-US" dirty="0"/>
              <a:t>Partition 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91BB-A3AB-45CE-9E55-80CC640B3843}"/>
              </a:ext>
            </a:extLst>
          </p:cNvPr>
          <p:cNvSpPr txBox="1"/>
          <p:nvPr/>
        </p:nvSpPr>
        <p:spPr>
          <a:xfrm>
            <a:off x="4183309" y="5323198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A</a:t>
            </a:r>
          </a:p>
          <a:p>
            <a:r>
              <a:rPr lang="en-US" dirty="0"/>
              <a:t>Partition 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1A878-A2B5-4A7D-BB79-4DC4C77CB4EB}"/>
              </a:ext>
            </a:extLst>
          </p:cNvPr>
          <p:cNvSpPr/>
          <p:nvPr/>
        </p:nvSpPr>
        <p:spPr>
          <a:xfrm>
            <a:off x="6809064" y="4077050"/>
            <a:ext cx="2298583" cy="22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3F434-5E52-4CD1-BD7E-821A1D96D40D}"/>
              </a:ext>
            </a:extLst>
          </p:cNvPr>
          <p:cNvSpPr txBox="1"/>
          <p:nvPr/>
        </p:nvSpPr>
        <p:spPr>
          <a:xfrm>
            <a:off x="7241096" y="4214796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 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B0854-FEE0-4740-9DB8-8DBF8055A347}"/>
              </a:ext>
            </a:extLst>
          </p:cNvPr>
          <p:cNvSpPr txBox="1"/>
          <p:nvPr/>
        </p:nvSpPr>
        <p:spPr>
          <a:xfrm>
            <a:off x="7241096" y="4668754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A</a:t>
            </a:r>
          </a:p>
          <a:p>
            <a:r>
              <a:rPr lang="en-US" dirty="0"/>
              <a:t>Partition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68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BC25-7956-4760-8EDB-D9254C60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for a partition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598D-A0F5-46B8-B8F9-72014760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 a time only one broker can be leader for a partition</a:t>
            </a:r>
          </a:p>
          <a:p>
            <a:r>
              <a:rPr lang="en-US" dirty="0"/>
              <a:t>Only that leader can receive and serve data for that partition</a:t>
            </a:r>
          </a:p>
          <a:p>
            <a:r>
              <a:rPr lang="en-US" dirty="0"/>
              <a:t>Other brokers will synchronize the data</a:t>
            </a:r>
          </a:p>
          <a:p>
            <a:r>
              <a:rPr lang="en-US" dirty="0"/>
              <a:t>Each partition has one leader and multiple replicas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If leader goes down, then another broker becomes leader -&gt; determined by Zookeeper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52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2C2F-052B-4905-AA2C-44BAFD1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D528-6F66-413D-8985-77461438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Producers write data to topics</a:t>
            </a:r>
          </a:p>
          <a:p>
            <a:pPr lvl="1"/>
            <a:r>
              <a:rPr lang="en-US" dirty="0"/>
              <a:t>Partition determined by message key</a:t>
            </a:r>
          </a:p>
          <a:p>
            <a:pPr lvl="1"/>
            <a:r>
              <a:rPr lang="en-US" dirty="0"/>
              <a:t>If we send message without key, then data is load balanced using round robin algorithm</a:t>
            </a:r>
          </a:p>
          <a:p>
            <a:pPr lvl="1"/>
            <a:r>
              <a:rPr lang="en-US" dirty="0"/>
              <a:t>We can also specify partition when sending the data</a:t>
            </a:r>
            <a:endParaRPr lang="en-IN" dirty="0"/>
          </a:p>
          <a:p>
            <a:r>
              <a:rPr lang="en-IN" dirty="0"/>
              <a:t>Producers can wait for acknowledgement</a:t>
            </a:r>
          </a:p>
          <a:p>
            <a:pPr lvl="1"/>
            <a:r>
              <a:rPr lang="en-IN" dirty="0"/>
              <a:t>acks=0: Producer won’t wait for acknowledgement</a:t>
            </a:r>
          </a:p>
          <a:p>
            <a:pPr lvl="1"/>
            <a:r>
              <a:rPr lang="en-IN" dirty="0"/>
              <a:t>acks=1: Producer waits for leader acknowledgement</a:t>
            </a:r>
            <a:endParaRPr lang="en-US" dirty="0"/>
          </a:p>
          <a:p>
            <a:pPr lvl="1"/>
            <a:r>
              <a:rPr lang="en-IN" dirty="0"/>
              <a:t>acks=all: Producer waits for acknowledgement from </a:t>
            </a:r>
            <a:r>
              <a:rPr lang="en-IN" dirty="0" err="1"/>
              <a:t>leader+replicas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9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AB11-B1A8-4FFC-8E00-F0801357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754E-717B-4720-8582-5FCEB6CE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Consumers read data from topic</a:t>
            </a:r>
          </a:p>
          <a:p>
            <a:r>
              <a:rPr lang="en-US" dirty="0"/>
              <a:t>Data is read in order within partition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7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4790F-136C-4623-AA80-67A21ED6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Outline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FE5D-FF41-4F9A-A778-FFADD65D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What and Why Kafka?</a:t>
            </a:r>
          </a:p>
          <a:p>
            <a:r>
              <a:rPr lang="en-US" sz="2000"/>
              <a:t>Kafka Internals</a:t>
            </a:r>
          </a:p>
          <a:p>
            <a:r>
              <a:rPr lang="en-US" sz="2000"/>
              <a:t>Kafka Core API’s</a:t>
            </a:r>
          </a:p>
          <a:p>
            <a:pPr lvl="1"/>
            <a:r>
              <a:rPr lang="en-US" sz="2000"/>
              <a:t>Producer</a:t>
            </a:r>
          </a:p>
          <a:p>
            <a:pPr lvl="1"/>
            <a:r>
              <a:rPr lang="en-US" sz="2000"/>
              <a:t>Consumer</a:t>
            </a:r>
          </a:p>
          <a:p>
            <a:pPr lvl="1"/>
            <a:r>
              <a:rPr lang="en-US" sz="2000"/>
              <a:t>Connect</a:t>
            </a:r>
          </a:p>
          <a:p>
            <a:pPr lvl="1"/>
            <a:r>
              <a:rPr lang="en-US" sz="2000"/>
              <a:t>Streams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43C-B5D6-4E14-ACED-ED063640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816B-C660-4994-A75D-AF87A161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have single Consumer reading from a topic and rate at which producers write messages to the topic exceeds the rate at which your application can process them?</a:t>
            </a:r>
          </a:p>
          <a:p>
            <a:r>
              <a:rPr lang="en-US" dirty="0"/>
              <a:t>Just like multiple producers can write to the same topic, we need to allow multiple consumers to read from the same topic, splitting the data between them.</a:t>
            </a:r>
          </a:p>
          <a:p>
            <a:r>
              <a:rPr lang="en-US" dirty="0"/>
              <a:t>Each consumer in a group reads data from an exclusive partition</a:t>
            </a:r>
          </a:p>
          <a:p>
            <a:r>
              <a:rPr lang="en-US" dirty="0"/>
              <a:t>Consumer groups ensure high availability and scalability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12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1DB1D-553F-43DA-9BA3-31E13B28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81" y="2049462"/>
            <a:ext cx="4436220" cy="339028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7B641-A45E-416A-89E8-22E23468E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5" y="2049461"/>
            <a:ext cx="5548312" cy="35955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0465A-128C-4400-9B57-71A899DE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Consumer Groups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5EF1D-9352-4329-A5F5-F9ED2D3CC059}"/>
              </a:ext>
            </a:extLst>
          </p:cNvPr>
          <p:cNvSpPr txBox="1"/>
          <p:nvPr/>
        </p:nvSpPr>
        <p:spPr>
          <a:xfrm>
            <a:off x="3876890" y="5798521"/>
            <a:ext cx="618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Neha </a:t>
            </a:r>
            <a:r>
              <a:rPr lang="en-IN" dirty="0" err="1"/>
              <a:t>Narkhede</a:t>
            </a:r>
            <a:r>
              <a:rPr lang="en-IN" dirty="0"/>
              <a:t>, Gwen Shapira, Todd </a:t>
            </a:r>
            <a:r>
              <a:rPr lang="en-IN" dirty="0" err="1"/>
              <a:t>Palino</a:t>
            </a:r>
            <a:r>
              <a:rPr lang="en-IN" dirty="0"/>
              <a:t> - Kafka_ The Definitive Guide_ Real-Time Data and Stream Processing at Scale-O’Reilly Media (July 2017)</a:t>
            </a:r>
          </a:p>
        </p:txBody>
      </p:sp>
    </p:spTree>
    <p:extLst>
      <p:ext uri="{BB962C8B-B14F-4D97-AF65-F5344CB8AC3E}">
        <p14:creationId xmlns:p14="http://schemas.microsoft.com/office/powerpoint/2010/main" val="350321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8C77-B4D3-4AD6-8E0D-498986D1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offsets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0A5-970E-4D3A-B66C-653221B1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stores offsets at which consumer group has been reading</a:t>
            </a:r>
          </a:p>
          <a:p>
            <a:r>
              <a:rPr lang="en-US" dirty="0"/>
              <a:t>Offsets committed to a topic called __</a:t>
            </a:r>
            <a:r>
              <a:rPr lang="en-US" dirty="0" err="1"/>
              <a:t>consumer_offsets</a:t>
            </a:r>
            <a:endParaRPr lang="en-US" dirty="0"/>
          </a:p>
          <a:p>
            <a:r>
              <a:rPr lang="en-US" dirty="0"/>
              <a:t>When consumer in a group has processed the data, it will commit the offset</a:t>
            </a:r>
          </a:p>
          <a:p>
            <a:r>
              <a:rPr lang="en-US" dirty="0"/>
              <a:t>If a consumer dies it will be to read back from where it left off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02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C3FF-85E4-4C00-AB3F-0A8DC269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8DE9-5CC0-4992-B7C3-94BE3BE7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brokers</a:t>
            </a:r>
          </a:p>
          <a:p>
            <a:r>
              <a:rPr lang="en-US" dirty="0"/>
              <a:t>Leader election for partition</a:t>
            </a:r>
          </a:p>
          <a:p>
            <a:r>
              <a:rPr lang="en-US" dirty="0"/>
              <a:t>Notifies Kafka in case of changes(like new topic added, broker dies, broker comes up,..)</a:t>
            </a:r>
          </a:p>
          <a:p>
            <a:r>
              <a:rPr lang="en-US" b="1" dirty="0"/>
              <a:t>Kafka can’t work without Zookeeper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072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4A3B-AD52-4298-A708-F86563BF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Core API’s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6F71-8734-4764-8654-78F3337E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  <a:p>
            <a:r>
              <a:rPr lang="en-US" dirty="0"/>
              <a:t>Consumer</a:t>
            </a:r>
          </a:p>
          <a:p>
            <a:r>
              <a:rPr lang="en-US" dirty="0"/>
              <a:t>Connect</a:t>
            </a:r>
          </a:p>
          <a:p>
            <a:r>
              <a:rPr lang="en-US" dirty="0"/>
              <a:t>Streams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343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AD3F-DA87-45A0-9AB5-662D7C4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13EF-DC72-487F-9912-43E547D5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Producer, Consumer API’s do not provide abstractions for complex operations like aggregations, time-based windowing</a:t>
            </a:r>
          </a:p>
          <a:p>
            <a:r>
              <a:rPr lang="en-US" dirty="0"/>
              <a:t>Kafka Streams provides abstractions for processing and transformation of real time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1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2CA-957C-4233-91A1-06E699BD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Streams: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D1A3-F304-4BA8-BBC3-3F01B593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/>
              <a:t>A high-level DSL that looks and feels like Java’s streaming API. The DSL provides a fluent and functional approach to processing data streams that is easy to learn </a:t>
            </a:r>
            <a:r>
              <a:rPr lang="en-IN" sz="2400" b="0" i="0" u="none" strike="noStrike" baseline="0" dirty="0"/>
              <a:t>and use.</a:t>
            </a:r>
          </a:p>
          <a:p>
            <a:pPr algn="l"/>
            <a:r>
              <a:rPr lang="en-US" sz="2400" b="0" i="0" u="none" strike="noStrike" baseline="0" dirty="0"/>
              <a:t>A low-level Processor API that gives developers fine-grained control when they </a:t>
            </a:r>
            <a:r>
              <a:rPr lang="en-IN" sz="2400" b="0" i="0" u="none" strike="noStrike" baseline="0" dirty="0"/>
              <a:t>need it.</a:t>
            </a:r>
          </a:p>
          <a:p>
            <a:pPr algn="l"/>
            <a:r>
              <a:rPr lang="en-US" sz="2400" b="0" i="0" u="none" strike="noStrike" baseline="0" dirty="0"/>
              <a:t>Convenient abstractions for modeling data as either streams or tables.</a:t>
            </a:r>
          </a:p>
          <a:p>
            <a:pPr algn="l"/>
            <a:r>
              <a:rPr lang="en-US" sz="2400" b="0" i="0" u="none" strike="noStrike" baseline="0" dirty="0"/>
              <a:t>The ability to join streams and tables, which is useful for data transformation.</a:t>
            </a:r>
            <a:endParaRPr lang="en-IN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Operators and utilities for building both stateless and stateful stream processing </a:t>
            </a:r>
            <a:r>
              <a:rPr lang="en-IN" sz="2400" b="0" i="0" u="none" strike="noStrike" baseline="0" dirty="0"/>
              <a:t>applications.</a:t>
            </a:r>
          </a:p>
          <a:p>
            <a:pPr algn="l"/>
            <a:r>
              <a:rPr lang="en-US" sz="2400" b="0" i="0" u="none" strike="noStrike" baseline="0" dirty="0"/>
              <a:t>Support for time-based operations, including windowing and periodic functions.</a:t>
            </a:r>
          </a:p>
        </p:txBody>
      </p:sp>
    </p:spTree>
    <p:extLst>
      <p:ext uri="{BB962C8B-B14F-4D97-AF65-F5344CB8AC3E}">
        <p14:creationId xmlns:p14="http://schemas.microsoft.com/office/powerpoint/2010/main" val="155138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C9DD-98F5-4490-B5B6-BCD59309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Kafka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80CE-9A0B-404A-9921-9ACC9FC4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application-id: Name of our stream application, the same id is used for generating consumer group id for stream</a:t>
            </a:r>
          </a:p>
          <a:p>
            <a:pPr algn="l"/>
            <a:r>
              <a:rPr lang="en-US" sz="2800" b="0" i="0" u="none" strike="noStrike" baseline="0" dirty="0">
                <a:latin typeface="MinionPro-Regular"/>
              </a:rPr>
              <a:t>So, by leveraging consumer groups, the total amount of work being handled by a Kafka Streams application can be distributed across multiple instances </a:t>
            </a:r>
            <a:r>
              <a:rPr lang="en-IN" sz="2800" b="0" i="0" u="none" strike="noStrike" baseline="0" dirty="0">
                <a:latin typeface="MinionPro-Regular"/>
              </a:rPr>
              <a:t>of your application.</a:t>
            </a:r>
          </a:p>
          <a:p>
            <a:pPr algn="l"/>
            <a:r>
              <a:rPr lang="en-IN" dirty="0">
                <a:latin typeface="MinionPro-Regular"/>
              </a:rPr>
              <a:t>If a streams app dies, then work will be rebalanced among other apps in consumer group(Reliable)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04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5995-570C-18A0-0FFE-1BD8DC21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A21A-6403-3D04-0FD6-A8B9775E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https://www.conduktor.io/kafka/kafka-topics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885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B5EF-083A-4600-BAE4-C3DF7F7C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starts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A9419-8713-4D5E-A1B7-988F2E3EC53D}"/>
              </a:ext>
            </a:extLst>
          </p:cNvPr>
          <p:cNvSpPr/>
          <p:nvPr/>
        </p:nvSpPr>
        <p:spPr>
          <a:xfrm>
            <a:off x="3003259" y="2462168"/>
            <a:ext cx="1652631" cy="96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256948-29AD-428B-8635-522547E61A6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29575" y="3428999"/>
            <a:ext cx="5860" cy="11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3322EC8-676B-46E2-99A7-2D24949A91A9}"/>
              </a:ext>
            </a:extLst>
          </p:cNvPr>
          <p:cNvSpPr/>
          <p:nvPr/>
        </p:nvSpPr>
        <p:spPr>
          <a:xfrm>
            <a:off x="3003259" y="4551924"/>
            <a:ext cx="1709750" cy="90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System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8C927-3451-48E4-994B-D016226A2D20}"/>
              </a:ext>
            </a:extLst>
          </p:cNvPr>
          <p:cNvSpPr txBox="1"/>
          <p:nvPr/>
        </p:nvSpPr>
        <p:spPr>
          <a:xfrm>
            <a:off x="3951214" y="3838619"/>
            <a:ext cx="61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226C8-203C-4642-9697-4904EF6C92EF}"/>
              </a:ext>
            </a:extLst>
          </p:cNvPr>
          <p:cNvSpPr txBox="1"/>
          <p:nvPr/>
        </p:nvSpPr>
        <p:spPr>
          <a:xfrm>
            <a:off x="6627303" y="3330429"/>
            <a:ext cx="273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Simple at first!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521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4187-C92C-403D-9064-AC4E9594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 while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14C8E-720E-48C8-ADAA-D136B276E94F}"/>
              </a:ext>
            </a:extLst>
          </p:cNvPr>
          <p:cNvSpPr/>
          <p:nvPr/>
        </p:nvSpPr>
        <p:spPr>
          <a:xfrm>
            <a:off x="1082180" y="1837189"/>
            <a:ext cx="132546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14A45-7358-420E-8510-26F3FB95A9AC}"/>
              </a:ext>
            </a:extLst>
          </p:cNvPr>
          <p:cNvSpPr/>
          <p:nvPr/>
        </p:nvSpPr>
        <p:spPr>
          <a:xfrm>
            <a:off x="2962712" y="1837189"/>
            <a:ext cx="132546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8E325-723B-49E5-9C47-10497838BA6F}"/>
              </a:ext>
            </a:extLst>
          </p:cNvPr>
          <p:cNvSpPr/>
          <p:nvPr/>
        </p:nvSpPr>
        <p:spPr>
          <a:xfrm>
            <a:off x="6276364" y="1837189"/>
            <a:ext cx="132546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5316B-68E6-4473-A799-A0B5EF834FC0}"/>
              </a:ext>
            </a:extLst>
          </p:cNvPr>
          <p:cNvSpPr/>
          <p:nvPr/>
        </p:nvSpPr>
        <p:spPr>
          <a:xfrm>
            <a:off x="6209252" y="4177719"/>
            <a:ext cx="132546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C0061-B871-4F26-8032-4DC5BDBE5CFF}"/>
              </a:ext>
            </a:extLst>
          </p:cNvPr>
          <p:cNvSpPr/>
          <p:nvPr/>
        </p:nvSpPr>
        <p:spPr>
          <a:xfrm>
            <a:off x="2962712" y="4181912"/>
            <a:ext cx="132546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B7CCD-F02F-460D-A109-9F4B7476C43E}"/>
              </a:ext>
            </a:extLst>
          </p:cNvPr>
          <p:cNvSpPr/>
          <p:nvPr/>
        </p:nvSpPr>
        <p:spPr>
          <a:xfrm>
            <a:off x="1082180" y="4181912"/>
            <a:ext cx="132546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EFD36-9580-4E95-885D-3A65377242B6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744910" y="2667699"/>
            <a:ext cx="0" cy="1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3399F-1272-4014-BCBF-D8EC06A67A6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744910" y="2667699"/>
            <a:ext cx="1880532" cy="1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BA7845-830F-485B-AB74-375E560C15C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44910" y="2667699"/>
            <a:ext cx="5127072" cy="151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901925-05B5-42E1-AA3C-2C7DFFB6145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1744910" y="2667699"/>
            <a:ext cx="1880532" cy="1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E107CB-75C0-45E5-BDDB-EE16DC193AB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625442" y="2667699"/>
            <a:ext cx="0" cy="1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71A64A-EE46-42F6-8903-BB304DA05A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25442" y="2667699"/>
            <a:ext cx="3246540" cy="151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FE7393-1C6B-402A-B0A1-9BFAEEA468AE}"/>
              </a:ext>
            </a:extLst>
          </p:cNvPr>
          <p:cNvSpPr txBox="1"/>
          <p:nvPr/>
        </p:nvSpPr>
        <p:spPr>
          <a:xfrm>
            <a:off x="5754848" y="5712903"/>
            <a:ext cx="406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Very complicated!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321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ED59-6965-4C4E-A443-7856B453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Apache Kafka:</a:t>
            </a:r>
            <a:b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Decoupling of data streams and systems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0BE3581B-468C-FAAF-B3EA-B8D06F77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30" y="1863801"/>
            <a:ext cx="660333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1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824-036E-4645-B65B-2160B6E6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Kafka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AE54-95F9-4674-86D7-F0FB83C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Created by LinkedIn, now Open-Source Project mainly maintained by Confluent</a:t>
            </a:r>
          </a:p>
          <a:p>
            <a:r>
              <a:rPr lang="en-US" dirty="0"/>
              <a:t>Since being created and open sourced by LinkedIn in 2011, Kafka has quickly evolved from messaging queue to a full-fledged </a:t>
            </a:r>
            <a:r>
              <a:rPr lang="en-US" b="1" dirty="0"/>
              <a:t>event streaming platform</a:t>
            </a:r>
            <a:r>
              <a:rPr lang="en-US" dirty="0"/>
              <a:t>.</a:t>
            </a:r>
          </a:p>
          <a:p>
            <a:r>
              <a:rPr lang="en-US" dirty="0"/>
              <a:t>Distributed, resilient architecture(reliable)</a:t>
            </a:r>
          </a:p>
          <a:p>
            <a:r>
              <a:rPr lang="en-US" dirty="0"/>
              <a:t>Horizontal Scalability</a:t>
            </a:r>
          </a:p>
          <a:p>
            <a:r>
              <a:rPr lang="en-US" dirty="0"/>
              <a:t>High Performance(latency is less – real time)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73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AD3F-DA87-45A0-9AB5-662D7C4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13EF-DC72-487F-9912-43E547D5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are unbounded and ever growing</a:t>
            </a:r>
          </a:p>
          <a:p>
            <a:r>
              <a:rPr lang="en-IN" dirty="0"/>
              <a:t>Event streams are ordered</a:t>
            </a:r>
          </a:p>
          <a:p>
            <a:r>
              <a:rPr lang="en-US" dirty="0"/>
              <a:t>Immutable: Events once occurred, can never be modified</a:t>
            </a:r>
          </a:p>
          <a:p>
            <a:r>
              <a:rPr lang="en-IN" dirty="0"/>
              <a:t>Event streams are repayable</a:t>
            </a:r>
          </a:p>
        </p:txBody>
      </p:sp>
    </p:spTree>
    <p:extLst>
      <p:ext uri="{BB962C8B-B14F-4D97-AF65-F5344CB8AC3E}">
        <p14:creationId xmlns:p14="http://schemas.microsoft.com/office/powerpoint/2010/main" val="343848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5645-6254-4F81-A00A-7BF54304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Kafka: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3B00-D4AA-4D83-9BC9-B570B809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system</a:t>
            </a:r>
          </a:p>
          <a:p>
            <a:r>
              <a:rPr lang="en-US" dirty="0"/>
              <a:t>Activity Tracking</a:t>
            </a:r>
          </a:p>
          <a:p>
            <a:r>
              <a:rPr lang="en-US" dirty="0"/>
              <a:t>Stream Processing</a:t>
            </a:r>
          </a:p>
          <a:p>
            <a:r>
              <a:rPr lang="en-US" dirty="0"/>
              <a:t>Integration with Spark, Hadoop and other Big Data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98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6A95-A6C1-44E0-BB7B-523E72FB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Uber’s Analytics Pipeline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5505C73-E526-4457-842D-B0EA13814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43894"/>
            <a:ext cx="7315200" cy="4114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4BF87-A141-4D41-92C9-34DDC28A9A82}"/>
              </a:ext>
            </a:extLst>
          </p:cNvPr>
          <p:cNvSpPr txBox="1"/>
          <p:nvPr/>
        </p:nvSpPr>
        <p:spPr>
          <a:xfrm>
            <a:off x="2869035" y="6367244"/>
            <a:ext cx="57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https://eng.uber.com/ureplicator-apache-kafka-replicator/</a:t>
            </a:r>
          </a:p>
        </p:txBody>
      </p:sp>
    </p:spTree>
    <p:extLst>
      <p:ext uri="{BB962C8B-B14F-4D97-AF65-F5344CB8AC3E}">
        <p14:creationId xmlns:p14="http://schemas.microsoft.com/office/powerpoint/2010/main" val="229504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945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Kafka</vt:lpstr>
      <vt:lpstr>Outline</vt:lpstr>
      <vt:lpstr>How it starts</vt:lpstr>
      <vt:lpstr>After a while</vt:lpstr>
      <vt:lpstr>Why Apache Kafka: Decoupling of data streams and systems</vt:lpstr>
      <vt:lpstr>What is Apache Kafka</vt:lpstr>
      <vt:lpstr>What is an event stream</vt:lpstr>
      <vt:lpstr>Apache Kafka: Use Cases</vt:lpstr>
      <vt:lpstr>For example: Uber’s Analytics Pipeline</vt:lpstr>
      <vt:lpstr>Architecture</vt:lpstr>
      <vt:lpstr>Kafka Internals</vt:lpstr>
      <vt:lpstr>Topics, Partitions and Offsets</vt:lpstr>
      <vt:lpstr>Topics, Partitions and Offsets</vt:lpstr>
      <vt:lpstr>Brokers</vt:lpstr>
      <vt:lpstr>Brokers and topics</vt:lpstr>
      <vt:lpstr>Topic replication factor</vt:lpstr>
      <vt:lpstr>Leader for a partition</vt:lpstr>
      <vt:lpstr>Producer</vt:lpstr>
      <vt:lpstr>Consumer</vt:lpstr>
      <vt:lpstr>Consumer Groups</vt:lpstr>
      <vt:lpstr>Consumer Groups</vt:lpstr>
      <vt:lpstr>Consumer offsets</vt:lpstr>
      <vt:lpstr>Zookeeper</vt:lpstr>
      <vt:lpstr>Kafka Core API’s</vt:lpstr>
      <vt:lpstr>Kafka Streams</vt:lpstr>
      <vt:lpstr>Kafka Streams: Features</vt:lpstr>
      <vt:lpstr>Scaling Kafka Streams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Saurabh Potdar</dc:creator>
  <cp:lastModifiedBy>Saurabh Potdar</cp:lastModifiedBy>
  <cp:revision>66</cp:revision>
  <dcterms:created xsi:type="dcterms:W3CDTF">2021-11-22T06:20:33Z</dcterms:created>
  <dcterms:modified xsi:type="dcterms:W3CDTF">2022-05-13T15:02:04Z</dcterms:modified>
</cp:coreProperties>
</file>