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719" r:id="rId2"/>
  </p:sldMasterIdLst>
  <p:sldIdLst>
    <p:sldId id="256" r:id="rId3"/>
    <p:sldId id="319" r:id="rId4"/>
    <p:sldId id="259" r:id="rId5"/>
    <p:sldId id="261" r:id="rId6"/>
    <p:sldId id="303" r:id="rId7"/>
    <p:sldId id="312" r:id="rId8"/>
    <p:sldId id="290" r:id="rId9"/>
    <p:sldId id="291" r:id="rId10"/>
    <p:sldId id="292" r:id="rId11"/>
    <p:sldId id="293" r:id="rId12"/>
    <p:sldId id="296" r:id="rId13"/>
    <p:sldId id="297" r:id="rId14"/>
    <p:sldId id="298" r:id="rId15"/>
    <p:sldId id="299" r:id="rId16"/>
    <p:sldId id="318" r:id="rId17"/>
    <p:sldId id="304" r:id="rId18"/>
    <p:sldId id="305" r:id="rId19"/>
    <p:sldId id="307" r:id="rId20"/>
    <p:sldId id="308" r:id="rId21"/>
    <p:sldId id="309" r:id="rId22"/>
    <p:sldId id="310" r:id="rId23"/>
    <p:sldId id="317" r:id="rId24"/>
    <p:sldId id="311" r:id="rId25"/>
    <p:sldId id="314" r:id="rId26"/>
    <p:sldId id="315" r:id="rId27"/>
    <p:sldId id="316" r:id="rId28"/>
    <p:sldId id="295" r:id="rId29"/>
    <p:sldId id="32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6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8130D3D-7000-4AC8-BBB6-2148A3B6444D}" type="datetimeFigureOut">
              <a:rPr lang="en-US" smtClean="0"/>
              <a:pPr/>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637441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130D3D-7000-4AC8-BBB6-2148A3B6444D}" type="datetimeFigureOut">
              <a:rPr lang="en-US" smtClean="0"/>
              <a:pPr/>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2245693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130D3D-7000-4AC8-BBB6-2148A3B6444D}" type="datetimeFigureOut">
              <a:rPr lang="en-US" smtClean="0"/>
              <a:pPr/>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68DE8-C9F9-40D0-84B6-D32B017568AB}"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4178840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130D3D-7000-4AC8-BBB6-2148A3B6444D}" type="datetimeFigureOut">
              <a:rPr lang="en-US" smtClean="0"/>
              <a:pPr/>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1301956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130D3D-7000-4AC8-BBB6-2148A3B6444D}" type="datetimeFigureOut">
              <a:rPr lang="en-US" smtClean="0"/>
              <a:pPr/>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68DE8-C9F9-40D0-84B6-D32B017568AB}"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813383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130D3D-7000-4AC8-BBB6-2148A3B6444D}" type="datetimeFigureOut">
              <a:rPr lang="en-US" smtClean="0"/>
              <a:pPr/>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726398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130D3D-7000-4AC8-BBB6-2148A3B6444D}" type="datetimeFigureOut">
              <a:rPr lang="en-US" smtClean="0"/>
              <a:pPr/>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803884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130D3D-7000-4AC8-BBB6-2148A3B6444D}" type="datetimeFigureOut">
              <a:rPr lang="en-US" smtClean="0"/>
              <a:pPr/>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12983998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130D3D-7000-4AC8-BBB6-2148A3B6444D}" type="datetimeFigureOut">
              <a:rPr lang="en-US" smtClean="0"/>
              <a:pPr/>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2085370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130D3D-7000-4AC8-BBB6-2148A3B6444D}" type="datetimeFigureOut">
              <a:rPr lang="en-US" smtClean="0"/>
              <a:pPr/>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12873316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130D3D-7000-4AC8-BBB6-2148A3B6444D}" type="datetimeFigureOut">
              <a:rPr lang="en-US" smtClean="0"/>
              <a:pPr/>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3813431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130D3D-7000-4AC8-BBB6-2148A3B6444D}" type="datetimeFigureOut">
              <a:rPr lang="en-US" smtClean="0"/>
              <a:pPr/>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17258541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130D3D-7000-4AC8-BBB6-2148A3B6444D}" type="datetimeFigureOut">
              <a:rPr lang="en-US" smtClean="0"/>
              <a:pPr/>
              <a:t>6/11/2020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1433128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130D3D-7000-4AC8-BBB6-2148A3B6444D}" type="datetimeFigureOut">
              <a:rPr lang="en-US" smtClean="0"/>
              <a:pPr/>
              <a:t>6/11/2020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40666456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130D3D-7000-4AC8-BBB6-2148A3B6444D}" type="datetimeFigureOut">
              <a:rPr lang="en-US" smtClean="0"/>
              <a:pPr/>
              <a:t>6/11/2020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19319437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130D3D-7000-4AC8-BBB6-2148A3B6444D}" type="datetimeFigureOut">
              <a:rPr lang="en-US" smtClean="0"/>
              <a:pPr/>
              <a:t>6/11/2020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32581328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8130D3D-7000-4AC8-BBB6-2148A3B6444D}" type="datetimeFigureOut">
              <a:rPr lang="en-US" smtClean="0"/>
              <a:pPr/>
              <a:t>6/11/2020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40951870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8130D3D-7000-4AC8-BBB6-2148A3B6444D}" type="datetimeFigureOut">
              <a:rPr lang="en-US" smtClean="0"/>
              <a:pPr/>
              <a:t>6/11/2020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28428654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130D3D-7000-4AC8-BBB6-2148A3B6444D}" type="datetimeFigureOut">
              <a:rPr lang="en-US" smtClean="0"/>
              <a:pPr/>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17454120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130D3D-7000-4AC8-BBB6-2148A3B6444D}" type="datetimeFigureOut">
              <a:rPr lang="en-US" smtClean="0"/>
              <a:pPr/>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3421977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130D3D-7000-4AC8-BBB6-2148A3B6444D}" type="datetimeFigureOut">
              <a:rPr lang="en-US" smtClean="0"/>
              <a:pPr/>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2387410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8130D3D-7000-4AC8-BBB6-2148A3B6444D}" type="datetimeFigureOut">
              <a:rPr lang="en-US" smtClean="0"/>
              <a:pPr/>
              <a:t>6/11/2020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3732197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8130D3D-7000-4AC8-BBB6-2148A3B6444D}" type="datetimeFigureOut">
              <a:rPr lang="en-US" smtClean="0"/>
              <a:pPr/>
              <a:t>6/11/2020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32259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130D3D-7000-4AC8-BBB6-2148A3B6444D}" type="datetimeFigureOut">
              <a:rPr lang="en-US" smtClean="0"/>
              <a:pPr/>
              <a:t>6/11/2020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339908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130D3D-7000-4AC8-BBB6-2148A3B6444D}" type="datetimeFigureOut">
              <a:rPr lang="en-US" smtClean="0"/>
              <a:pPr/>
              <a:t>6/11/2020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1828680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8130D3D-7000-4AC8-BBB6-2148A3B6444D}" type="datetimeFigureOut">
              <a:rPr lang="en-US" smtClean="0"/>
              <a:pPr/>
              <a:t>6/11/2020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1413133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8130D3D-7000-4AC8-BBB6-2148A3B6444D}" type="datetimeFigureOut">
              <a:rPr lang="en-US" smtClean="0"/>
              <a:pPr/>
              <a:t>6/11/2020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1214248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130D3D-7000-4AC8-BBB6-2148A3B6444D}" type="datetimeFigureOut">
              <a:rPr lang="en-US" smtClean="0"/>
              <a:pPr/>
              <a:t>6/11/2020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134443264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130D3D-7000-4AC8-BBB6-2148A3B6444D}" type="datetimeFigureOut">
              <a:rPr lang="en-US" smtClean="0"/>
              <a:pPr/>
              <a:t>6/11/2020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351730629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hyperlink" Target="https://vahan.nic.in/nrservices/faces/user/searchstatus.xhtml" TargetMode="External"/><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hyperlink" Target="https://vahan.nic.in/nrservices/faces/user/searchstatus.xhtml" TargetMode="Externa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18.xml"/><Relationship Id="rId4" Type="http://schemas.openxmlformats.org/officeDocument/2006/relationships/image" Target="../media/image30.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SaurabhRNayak/FasTAG_2.0" TargetMode="Externa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hyperlink" Target="https://vahan.nic.in/nrservices/faces/user/searchstatus.xhtml" TargetMode="Externa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1">
                    <a:lumMod val="75000"/>
                  </a:schemeClr>
                </a:solidFill>
              </a:rPr>
              <a:t>FASTAG 2.0</a:t>
            </a:r>
            <a:endParaRPr lang="en-US" dirty="0">
              <a:solidFill>
                <a:schemeClr val="accent1">
                  <a:lumMod val="75000"/>
                </a:schemeClr>
              </a:solidFill>
            </a:endParaRPr>
          </a:p>
        </p:txBody>
      </p:sp>
      <p:sp>
        <p:nvSpPr>
          <p:cNvPr id="3" name="Subtitle 2"/>
          <p:cNvSpPr>
            <a:spLocks noGrp="1"/>
          </p:cNvSpPr>
          <p:nvPr>
            <p:ph type="subTitle" idx="1"/>
          </p:nvPr>
        </p:nvSpPr>
        <p:spPr/>
        <p:txBody>
          <a:bodyPr>
            <a:normAutofit/>
          </a:bodyPr>
          <a:lstStyle/>
          <a:p>
            <a:r>
              <a:rPr lang="en-US" sz="2000" dirty="0" smtClean="0">
                <a:solidFill>
                  <a:schemeClr val="accent2">
                    <a:lumMod val="50000"/>
                  </a:schemeClr>
                </a:solidFill>
              </a:rPr>
              <a:t>An</a:t>
            </a:r>
            <a:r>
              <a:rPr lang="en-US" sz="2000" dirty="0" smtClean="0"/>
              <a:t> </a:t>
            </a:r>
            <a:r>
              <a:rPr lang="en-US" sz="2000" dirty="0">
                <a:solidFill>
                  <a:schemeClr val="accent2">
                    <a:lumMod val="50000"/>
                  </a:schemeClr>
                </a:solidFill>
              </a:rPr>
              <a:t>improved</a:t>
            </a:r>
            <a:r>
              <a:rPr lang="en-US" sz="2000" dirty="0" smtClean="0"/>
              <a:t> </a:t>
            </a:r>
            <a:r>
              <a:rPr lang="en-US" sz="2000" dirty="0">
                <a:solidFill>
                  <a:schemeClr val="accent2">
                    <a:lumMod val="50000"/>
                  </a:schemeClr>
                </a:solidFill>
              </a:rPr>
              <a:t>Ecosystem</a:t>
            </a:r>
            <a:r>
              <a:rPr lang="en-US" sz="2000" dirty="0" smtClean="0"/>
              <a:t> </a:t>
            </a:r>
            <a:r>
              <a:rPr lang="en-US" sz="2000" dirty="0">
                <a:solidFill>
                  <a:schemeClr val="accent2">
                    <a:lumMod val="50000"/>
                  </a:schemeClr>
                </a:solidFill>
              </a:rPr>
              <a:t>for</a:t>
            </a:r>
            <a:r>
              <a:rPr lang="en-US" sz="2000" dirty="0" smtClean="0"/>
              <a:t> </a:t>
            </a:r>
            <a:r>
              <a:rPr lang="en-US" sz="2000" dirty="0">
                <a:solidFill>
                  <a:schemeClr val="accent2">
                    <a:lumMod val="50000"/>
                  </a:schemeClr>
                </a:solidFill>
              </a:rPr>
              <a:t>smoother</a:t>
            </a:r>
            <a:r>
              <a:rPr lang="en-US" sz="2000" dirty="0" smtClean="0"/>
              <a:t> </a:t>
            </a:r>
            <a:r>
              <a:rPr lang="en-US" sz="2000" dirty="0" smtClean="0">
                <a:solidFill>
                  <a:schemeClr val="accent2">
                    <a:lumMod val="50000"/>
                  </a:schemeClr>
                </a:solidFill>
              </a:rPr>
              <a:t>commute</a:t>
            </a:r>
            <a:endParaRPr lang="en-US" sz="2000" dirty="0">
              <a:solidFill>
                <a:schemeClr val="accent2">
                  <a:lumMod val="50000"/>
                </a:schemeClr>
              </a:solidFill>
            </a:endParaRPr>
          </a:p>
        </p:txBody>
      </p:sp>
      <p:sp>
        <p:nvSpPr>
          <p:cNvPr id="4" name="TextBox 3"/>
          <p:cNvSpPr txBox="1"/>
          <p:nvPr/>
        </p:nvSpPr>
        <p:spPr>
          <a:xfrm>
            <a:off x="417095" y="6130978"/>
            <a:ext cx="2760820" cy="461665"/>
          </a:xfrm>
          <a:prstGeom prst="rect">
            <a:avLst/>
          </a:prstGeom>
          <a:noFill/>
        </p:spPr>
        <p:txBody>
          <a:bodyPr wrap="square" rtlCol="0">
            <a:spAutoFit/>
          </a:bodyPr>
          <a:lstStyle/>
          <a:p>
            <a:r>
              <a:rPr lang="en-US" sz="2400" dirty="0">
                <a:solidFill>
                  <a:schemeClr val="accent2">
                    <a:lumMod val="50000"/>
                  </a:schemeClr>
                </a:solidFill>
              </a:rPr>
              <a:t>Team: </a:t>
            </a:r>
            <a:r>
              <a:rPr lang="en-US" sz="2400" dirty="0" smtClean="0">
                <a:solidFill>
                  <a:schemeClr val="accent2">
                    <a:lumMod val="50000"/>
                  </a:schemeClr>
                </a:solidFill>
              </a:rPr>
              <a:t>JUST_DO_IT</a:t>
            </a:r>
            <a:endParaRPr lang="en-US" sz="2400" dirty="0"/>
          </a:p>
        </p:txBody>
      </p:sp>
    </p:spTree>
    <p:extLst>
      <p:ext uri="{BB962C8B-B14F-4D97-AF65-F5344CB8AC3E}">
        <p14:creationId xmlns:p14="http://schemas.microsoft.com/office/powerpoint/2010/main" xmlns="" val="13158524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434" y="646385"/>
            <a:ext cx="10515600" cy="5943601"/>
          </a:xfrm>
        </p:spPr>
        <p:txBody>
          <a:bodyPr>
            <a:normAutofit/>
          </a:bodyPr>
          <a:lstStyle/>
          <a:p>
            <a:pPr marL="0" indent="0">
              <a:buNone/>
            </a:pPr>
            <a:r>
              <a:rPr lang="en-US" sz="2000" b="1" dirty="0" smtClean="0"/>
              <a:t>The module versioning part:</a:t>
            </a:r>
          </a:p>
          <a:p>
            <a:pPr marL="0" indent="0">
              <a:buNone/>
            </a:pPr>
            <a:r>
              <a:rPr lang="en-US" sz="2000" dirty="0" smtClean="0"/>
              <a:t>The parts </a:t>
            </a:r>
            <a:r>
              <a:rPr lang="en-US" sz="2000" dirty="0" err="1" smtClean="0"/>
              <a:t>colour</a:t>
            </a:r>
            <a:r>
              <a:rPr lang="en-US" sz="2000" dirty="0" smtClean="0"/>
              <a:t> coded with </a:t>
            </a:r>
            <a:r>
              <a:rPr lang="en-US" sz="2000" dirty="0" smtClean="0">
                <a:solidFill>
                  <a:schemeClr val="tx2">
                    <a:lumMod val="60000"/>
                    <a:lumOff val="40000"/>
                  </a:schemeClr>
                </a:solidFill>
              </a:rPr>
              <a:t>gray</a:t>
            </a:r>
            <a:r>
              <a:rPr lang="en-US" sz="2000" dirty="0" smtClean="0"/>
              <a:t> belongs to this batch. This part is to continuously train the model with a base check which gives us full surety that the model is not trained with contaminated data. For achieving this we use the snaps which were giving an accuracy of 70+ percent and store them in the folder to be used as training data set. On the other hand the one with a lower accuracy could also be stored to be used as a testing data set. Our current model gives us an accuracy of about 85+ percent.</a:t>
            </a:r>
          </a:p>
          <a:p>
            <a:pPr marL="0" indent="0">
              <a:buNone/>
            </a:pPr>
            <a:r>
              <a:rPr lang="en-US" sz="2000" dirty="0" smtClean="0"/>
              <a:t>A copy of the active version would be taken and this model would be trained with the training dataset achieved from the previous step. This portion could be scheduled to run on a specific time per week or on a monthly basis. Once the model is trained we would test both the models </a:t>
            </a:r>
            <a:r>
              <a:rPr lang="en-US" sz="2000" dirty="0" err="1" smtClean="0"/>
              <a:t>ie</a:t>
            </a:r>
            <a:r>
              <a:rPr lang="en-US" sz="2000" dirty="0" smtClean="0"/>
              <a:t> the actively used model and the copy version of the model if we find that the newly trained version has a better performance then we make this as the active model.</a:t>
            </a:r>
          </a:p>
          <a:p>
            <a:pPr marL="0" indent="0">
              <a:buNone/>
            </a:pPr>
            <a:r>
              <a:rPr lang="en-US" sz="2000" dirty="0" smtClean="0"/>
              <a:t>By doing so we could get an ever incremental growth in accuracy of our and don’t need to have a panic of accuracy reduction obtained through few unsupervised models.</a:t>
            </a:r>
          </a:p>
        </p:txBody>
      </p:sp>
    </p:spTree>
    <p:extLst>
      <p:ext uri="{BB962C8B-B14F-4D97-AF65-F5344CB8AC3E}">
        <p14:creationId xmlns:p14="http://schemas.microsoft.com/office/powerpoint/2010/main" xmlns="" val="738986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6213"/>
          </a:xfrm>
        </p:spPr>
        <p:txBody>
          <a:bodyPr>
            <a:normAutofit fontScale="90000"/>
          </a:bodyPr>
          <a:lstStyle/>
          <a:p>
            <a:r>
              <a:rPr lang="en-IN" dirty="0" smtClean="0"/>
              <a:t>Screenshots</a:t>
            </a:r>
            <a:endParaRPr lang="en-IN" dirty="0"/>
          </a:p>
        </p:txBody>
      </p:sp>
      <p:pic>
        <p:nvPicPr>
          <p:cNvPr id="4" name="Picture 3" descr="python imge prep1.PNG"/>
          <p:cNvPicPr>
            <a:picLocks noChangeAspect="1"/>
          </p:cNvPicPr>
          <p:nvPr/>
        </p:nvPicPr>
        <p:blipFill>
          <a:blip r:embed="rId2" cstate="print"/>
          <a:stretch>
            <a:fillRect/>
          </a:stretch>
        </p:blipFill>
        <p:spPr>
          <a:xfrm>
            <a:off x="0" y="972372"/>
            <a:ext cx="5849007" cy="3652016"/>
          </a:xfrm>
          <a:prstGeom prst="rect">
            <a:avLst/>
          </a:prstGeom>
        </p:spPr>
      </p:pic>
      <p:pic>
        <p:nvPicPr>
          <p:cNvPr id="5" name="Picture 4" descr="python imge prep2.PNG"/>
          <p:cNvPicPr>
            <a:picLocks noChangeAspect="1"/>
          </p:cNvPicPr>
          <p:nvPr/>
        </p:nvPicPr>
        <p:blipFill>
          <a:blip r:embed="rId3" cstate="print"/>
          <a:stretch>
            <a:fillRect/>
          </a:stretch>
        </p:blipFill>
        <p:spPr>
          <a:xfrm>
            <a:off x="5846971" y="753313"/>
            <a:ext cx="5998189" cy="4134004"/>
          </a:xfrm>
          <a:prstGeom prst="rect">
            <a:avLst/>
          </a:prstGeom>
        </p:spPr>
      </p:pic>
      <p:pic>
        <p:nvPicPr>
          <p:cNvPr id="6" name="Picture 5" descr="python imge prep3.PNG"/>
          <p:cNvPicPr>
            <a:picLocks noChangeAspect="1"/>
          </p:cNvPicPr>
          <p:nvPr/>
        </p:nvPicPr>
        <p:blipFill>
          <a:blip r:embed="rId4" cstate="print"/>
          <a:srcRect b="12181"/>
          <a:stretch>
            <a:fillRect/>
          </a:stretch>
        </p:blipFill>
        <p:spPr>
          <a:xfrm>
            <a:off x="6384361" y="4439284"/>
            <a:ext cx="5408246" cy="2434488"/>
          </a:xfrm>
          <a:prstGeom prst="rect">
            <a:avLst/>
          </a:prstGeom>
        </p:spPr>
      </p:pic>
      <p:sp>
        <p:nvSpPr>
          <p:cNvPr id="7" name="TextBox 6"/>
          <p:cNvSpPr txBox="1"/>
          <p:nvPr/>
        </p:nvSpPr>
        <p:spPr>
          <a:xfrm>
            <a:off x="788276" y="5486400"/>
            <a:ext cx="3247696" cy="461665"/>
          </a:xfrm>
          <a:prstGeom prst="rect">
            <a:avLst/>
          </a:prstGeom>
          <a:solidFill>
            <a:schemeClr val="accent4">
              <a:lumMod val="60000"/>
              <a:lumOff val="40000"/>
            </a:schemeClr>
          </a:solidFill>
        </p:spPr>
        <p:txBody>
          <a:bodyPr wrap="square" rtlCol="0">
            <a:spAutoFit/>
          </a:bodyPr>
          <a:lstStyle/>
          <a:p>
            <a:r>
              <a:rPr lang="en-IN" sz="2400" dirty="0" smtClean="0"/>
              <a:t>Dataset cleansing</a:t>
            </a:r>
            <a:endParaRPr lang="en-IN"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rain1.PNG"/>
          <p:cNvPicPr>
            <a:picLocks noChangeAspect="1"/>
          </p:cNvPicPr>
          <p:nvPr/>
        </p:nvPicPr>
        <p:blipFill>
          <a:blip r:embed="rId2" cstate="print"/>
          <a:srcRect r="8864" b="2610"/>
          <a:stretch>
            <a:fillRect/>
          </a:stretch>
        </p:blipFill>
        <p:spPr>
          <a:xfrm>
            <a:off x="0" y="0"/>
            <a:ext cx="6936828" cy="4508938"/>
          </a:xfrm>
          <a:prstGeom prst="rect">
            <a:avLst/>
          </a:prstGeom>
        </p:spPr>
      </p:pic>
      <p:pic>
        <p:nvPicPr>
          <p:cNvPr id="6" name="Picture 5" descr="train2.PNG"/>
          <p:cNvPicPr>
            <a:picLocks noChangeAspect="1"/>
          </p:cNvPicPr>
          <p:nvPr/>
        </p:nvPicPr>
        <p:blipFill>
          <a:blip r:embed="rId3" cstate="print"/>
          <a:srcRect t="7881"/>
          <a:stretch>
            <a:fillRect/>
          </a:stretch>
        </p:blipFill>
        <p:spPr>
          <a:xfrm>
            <a:off x="5071672" y="1075309"/>
            <a:ext cx="7120328" cy="4273681"/>
          </a:xfrm>
          <a:prstGeom prst="rect">
            <a:avLst/>
          </a:prstGeom>
        </p:spPr>
      </p:pic>
      <p:sp>
        <p:nvSpPr>
          <p:cNvPr id="7" name="TextBox 6"/>
          <p:cNvSpPr txBox="1"/>
          <p:nvPr/>
        </p:nvSpPr>
        <p:spPr>
          <a:xfrm>
            <a:off x="788276" y="5486400"/>
            <a:ext cx="3247696" cy="461665"/>
          </a:xfrm>
          <a:prstGeom prst="rect">
            <a:avLst/>
          </a:prstGeom>
          <a:solidFill>
            <a:schemeClr val="accent6">
              <a:lumMod val="60000"/>
              <a:lumOff val="40000"/>
            </a:schemeClr>
          </a:solidFill>
        </p:spPr>
        <p:txBody>
          <a:bodyPr wrap="square" rtlCol="0">
            <a:spAutoFit/>
          </a:bodyPr>
          <a:lstStyle/>
          <a:p>
            <a:r>
              <a:rPr lang="en-IN" sz="2400" dirty="0" smtClean="0"/>
              <a:t>Training</a:t>
            </a:r>
            <a:endParaRPr lang="en-IN"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ain3.PNG"/>
          <p:cNvPicPr>
            <a:picLocks noChangeAspect="1"/>
          </p:cNvPicPr>
          <p:nvPr/>
        </p:nvPicPr>
        <p:blipFill>
          <a:blip r:embed="rId2" cstate="print"/>
          <a:stretch>
            <a:fillRect/>
          </a:stretch>
        </p:blipFill>
        <p:spPr>
          <a:xfrm>
            <a:off x="513204" y="1277649"/>
            <a:ext cx="6861958" cy="3369302"/>
          </a:xfrm>
          <a:prstGeom prst="rect">
            <a:avLst/>
          </a:prstGeom>
        </p:spPr>
      </p:pic>
      <p:sp>
        <p:nvSpPr>
          <p:cNvPr id="5" name="TextBox 4"/>
          <p:cNvSpPr txBox="1"/>
          <p:nvPr/>
        </p:nvSpPr>
        <p:spPr>
          <a:xfrm>
            <a:off x="548433" y="659567"/>
            <a:ext cx="3247696" cy="461665"/>
          </a:xfrm>
          <a:prstGeom prst="rect">
            <a:avLst/>
          </a:prstGeom>
          <a:solidFill>
            <a:schemeClr val="accent6">
              <a:lumMod val="60000"/>
              <a:lumOff val="40000"/>
            </a:schemeClr>
          </a:solidFill>
        </p:spPr>
        <p:txBody>
          <a:bodyPr wrap="square" rtlCol="0">
            <a:spAutoFit/>
          </a:bodyPr>
          <a:lstStyle/>
          <a:p>
            <a:r>
              <a:rPr lang="en-IN" sz="2400" dirty="0" smtClean="0"/>
              <a:t>Training  (</a:t>
            </a:r>
            <a:r>
              <a:rPr lang="en-IN" sz="2400" dirty="0" err="1" smtClean="0"/>
              <a:t>contd</a:t>
            </a:r>
            <a:r>
              <a:rPr lang="en-IN" sz="2400" dirty="0" smtClean="0"/>
              <a:t>)</a:t>
            </a:r>
            <a:endParaRPr lang="en-IN" sz="2400" dirty="0"/>
          </a:p>
        </p:txBody>
      </p:sp>
      <p:pic>
        <p:nvPicPr>
          <p:cNvPr id="6" name="Picture 5" descr="accuracy_truck.PNG"/>
          <p:cNvPicPr>
            <a:picLocks noChangeAspect="1"/>
          </p:cNvPicPr>
          <p:nvPr/>
        </p:nvPicPr>
        <p:blipFill>
          <a:blip r:embed="rId3" cstate="print"/>
          <a:stretch>
            <a:fillRect/>
          </a:stretch>
        </p:blipFill>
        <p:spPr>
          <a:xfrm>
            <a:off x="6104792" y="2786977"/>
            <a:ext cx="5671448" cy="358384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944304" y="5886671"/>
            <a:ext cx="3247696" cy="461665"/>
          </a:xfrm>
          <a:prstGeom prst="rect">
            <a:avLst/>
          </a:prstGeom>
          <a:solidFill>
            <a:schemeClr val="tx2">
              <a:lumMod val="60000"/>
              <a:lumOff val="40000"/>
            </a:schemeClr>
          </a:solidFill>
        </p:spPr>
        <p:txBody>
          <a:bodyPr wrap="square" rtlCol="0">
            <a:spAutoFit/>
          </a:bodyPr>
          <a:lstStyle/>
          <a:p>
            <a:r>
              <a:rPr lang="en-IN" sz="2400" dirty="0" smtClean="0"/>
              <a:t>Testing</a:t>
            </a:r>
            <a:endParaRPr lang="en-IN" sz="2400" dirty="0"/>
          </a:p>
        </p:txBody>
      </p:sp>
      <p:pic>
        <p:nvPicPr>
          <p:cNvPr id="7" name="Picture 6" descr="test_1.PNG"/>
          <p:cNvPicPr>
            <a:picLocks noChangeAspect="1"/>
          </p:cNvPicPr>
          <p:nvPr/>
        </p:nvPicPr>
        <p:blipFill>
          <a:blip r:embed="rId2" cstate="print"/>
          <a:stretch>
            <a:fillRect/>
          </a:stretch>
        </p:blipFill>
        <p:spPr>
          <a:xfrm>
            <a:off x="1" y="254832"/>
            <a:ext cx="5426438" cy="6325849"/>
          </a:xfrm>
          <a:prstGeom prst="rect">
            <a:avLst/>
          </a:prstGeom>
        </p:spPr>
      </p:pic>
      <p:pic>
        <p:nvPicPr>
          <p:cNvPr id="13" name="Picture 12" descr="tst2_new.PNG"/>
          <p:cNvPicPr>
            <a:picLocks noChangeAspect="1"/>
          </p:cNvPicPr>
          <p:nvPr/>
        </p:nvPicPr>
        <p:blipFill>
          <a:blip r:embed="rId3" cstate="print"/>
          <a:stretch>
            <a:fillRect/>
          </a:stretch>
        </p:blipFill>
        <p:spPr>
          <a:xfrm>
            <a:off x="5392898" y="269823"/>
            <a:ext cx="5153745" cy="5074449"/>
          </a:xfrm>
          <a:prstGeom prst="rect">
            <a:avLst/>
          </a:prstGeom>
        </p:spPr>
      </p:pic>
      <p:pic>
        <p:nvPicPr>
          <p:cNvPr id="14" name="Picture 13" descr="tst3_new.PNG"/>
          <p:cNvPicPr>
            <a:picLocks noChangeAspect="1"/>
          </p:cNvPicPr>
          <p:nvPr/>
        </p:nvPicPr>
        <p:blipFill>
          <a:blip r:embed="rId4" cstate="print"/>
          <a:stretch>
            <a:fillRect/>
          </a:stretch>
        </p:blipFill>
        <p:spPr>
          <a:xfrm>
            <a:off x="5379437" y="5043890"/>
            <a:ext cx="3381847" cy="161174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4840" y="1794356"/>
            <a:ext cx="3247696" cy="461665"/>
          </a:xfrm>
          <a:prstGeom prst="rect">
            <a:avLst/>
          </a:prstGeom>
          <a:solidFill>
            <a:schemeClr val="tx2">
              <a:lumMod val="60000"/>
              <a:lumOff val="40000"/>
            </a:schemeClr>
          </a:solidFill>
        </p:spPr>
        <p:txBody>
          <a:bodyPr wrap="square" rtlCol="0">
            <a:spAutoFit/>
          </a:bodyPr>
          <a:lstStyle/>
          <a:p>
            <a:r>
              <a:rPr lang="en-IN" sz="2400" dirty="0" smtClean="0"/>
              <a:t>Output</a:t>
            </a:r>
            <a:endParaRPr lang="en-IN" sz="2400" dirty="0"/>
          </a:p>
        </p:txBody>
      </p:sp>
      <p:pic>
        <p:nvPicPr>
          <p:cNvPr id="14" name="Picture 13" descr="tst3_new.PNG"/>
          <p:cNvPicPr>
            <a:picLocks noChangeAspect="1"/>
          </p:cNvPicPr>
          <p:nvPr/>
        </p:nvPicPr>
        <p:blipFill>
          <a:blip r:embed="rId2" cstate="print"/>
          <a:stretch>
            <a:fillRect/>
          </a:stretch>
        </p:blipFill>
        <p:spPr>
          <a:xfrm>
            <a:off x="477653" y="2943530"/>
            <a:ext cx="9899503" cy="2183106"/>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629587"/>
            <a:ext cx="10058400" cy="5239507"/>
          </a:xfrm>
        </p:spPr>
        <p:txBody>
          <a:bodyPr>
            <a:normAutofit/>
          </a:bodyPr>
          <a:lstStyle/>
          <a:p>
            <a:pPr marL="0" indent="0">
              <a:buNone/>
            </a:pPr>
            <a:r>
              <a:rPr lang="en-US" b="1" dirty="0" smtClean="0"/>
              <a:t>Retrieving vehicle class by using its Numberplate :</a:t>
            </a:r>
          </a:p>
          <a:p>
            <a:pPr marL="0" indent="0">
              <a:buNone/>
            </a:pPr>
            <a:endParaRPr lang="en-US" sz="2400" dirty="0" smtClean="0"/>
          </a:p>
          <a:p>
            <a:pPr marL="0" indent="0">
              <a:buNone/>
            </a:pPr>
            <a:r>
              <a:rPr lang="en-US" sz="2400" dirty="0" smtClean="0"/>
              <a:t>We could make use of the government’s </a:t>
            </a:r>
            <a:r>
              <a:rPr lang="en-IN" sz="2400" b="1" dirty="0" smtClean="0"/>
              <a:t>VAHAN </a:t>
            </a:r>
            <a:r>
              <a:rPr lang="en-IN" sz="2400" dirty="0" smtClean="0"/>
              <a:t>Services. A set of services involving vehicle registration, getting permit details, vehicle fitness certificate and much more.</a:t>
            </a:r>
            <a:br>
              <a:rPr lang="en-IN" sz="2400" dirty="0" smtClean="0"/>
            </a:br>
            <a:r>
              <a:rPr lang="en-IN" sz="2400" dirty="0" smtClean="0"/>
              <a:t>Among these services they are also offering a service to get the vehicle registration status. While exploring the same we found that it also gives the vehicle class information of any vehicle once we provide the Number plate value input.</a:t>
            </a:r>
            <a:br>
              <a:rPr lang="en-IN" sz="2400" dirty="0" smtClean="0"/>
            </a:br>
            <a:r>
              <a:rPr lang="en-IN" sz="2400" dirty="0" smtClean="0"/>
              <a:t>We could make use of our number plate value extraction module we created to extract the number from the vehicles entering the toll and use that as an input to the goverment’s already available service. </a:t>
            </a:r>
            <a:endParaRPr lang="en-US" sz="2400" dirty="0" smtClean="0"/>
          </a:p>
        </p:txBody>
      </p:sp>
    </p:spTree>
    <p:extLst>
      <p:ext uri="{BB962C8B-B14F-4D97-AF65-F5344CB8AC3E}">
        <p14:creationId xmlns:p14="http://schemas.microsoft.com/office/powerpoint/2010/main" xmlns="" val="11320269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23151"/>
          </a:xfrm>
        </p:spPr>
        <p:txBody>
          <a:bodyPr>
            <a:normAutofit fontScale="90000"/>
          </a:bodyPr>
          <a:lstStyle/>
          <a:p>
            <a:r>
              <a:rPr lang="en-IN" dirty="0" smtClean="0"/>
              <a:t>The website snapshot</a:t>
            </a:r>
            <a:endParaRPr lang="en-IN" dirty="0"/>
          </a:p>
        </p:txBody>
      </p:sp>
      <p:pic>
        <p:nvPicPr>
          <p:cNvPr id="4" name="Content Placeholder 3" descr="sample VAHAN.PNG"/>
          <p:cNvPicPr>
            <a:picLocks noGrp="1" noChangeAspect="1"/>
          </p:cNvPicPr>
          <p:nvPr>
            <p:ph idx="1"/>
          </p:nvPr>
        </p:nvPicPr>
        <p:blipFill>
          <a:blip r:embed="rId2" cstate="print"/>
          <a:stretch>
            <a:fillRect/>
          </a:stretch>
        </p:blipFill>
        <p:spPr>
          <a:xfrm>
            <a:off x="742689" y="813808"/>
            <a:ext cx="10072456" cy="5363155"/>
          </a:xfrm>
        </p:spPr>
      </p:pic>
      <p:sp>
        <p:nvSpPr>
          <p:cNvPr id="5" name="Rectangle 4"/>
          <p:cNvSpPr/>
          <p:nvPr/>
        </p:nvSpPr>
        <p:spPr>
          <a:xfrm>
            <a:off x="2002221" y="4288220"/>
            <a:ext cx="3452648" cy="2364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996965" y="4535213"/>
            <a:ext cx="4561489" cy="2259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4582585" y="1807698"/>
            <a:ext cx="1329484" cy="24181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8797159" y="1103587"/>
            <a:ext cx="2159876" cy="369332"/>
          </a:xfrm>
          <a:prstGeom prst="rect">
            <a:avLst/>
          </a:prstGeom>
          <a:noFill/>
          <a:ln w="28575">
            <a:solidFill>
              <a:schemeClr val="accent5">
                <a:lumMod val="50000"/>
              </a:schemeClr>
            </a:solidFill>
          </a:ln>
        </p:spPr>
        <p:txBody>
          <a:bodyPr wrap="square" rtlCol="0">
            <a:spAutoFit/>
          </a:bodyPr>
          <a:lstStyle/>
          <a:p>
            <a:r>
              <a:rPr lang="en-IN" dirty="0" smtClean="0">
                <a:solidFill>
                  <a:schemeClr val="accent5">
                    <a:lumMod val="50000"/>
                  </a:schemeClr>
                </a:solidFill>
              </a:rPr>
              <a:t>Number plate value</a:t>
            </a:r>
            <a:endParaRPr lang="en-IN" dirty="0">
              <a:solidFill>
                <a:schemeClr val="accent5">
                  <a:lumMod val="50000"/>
                </a:schemeClr>
              </a:solidFill>
            </a:endParaRPr>
          </a:p>
        </p:txBody>
      </p:sp>
      <p:cxnSp>
        <p:nvCxnSpPr>
          <p:cNvPr id="10" name="Straight Arrow Connector 9"/>
          <p:cNvCxnSpPr>
            <a:stCxn id="8" idx="1"/>
            <a:endCxn id="7" idx="3"/>
          </p:cNvCxnSpPr>
          <p:nvPr/>
        </p:nvCxnSpPr>
        <p:spPr>
          <a:xfrm flipH="1">
            <a:off x="5912069" y="1288253"/>
            <a:ext cx="2885090" cy="640355"/>
          </a:xfrm>
          <a:prstGeom prst="straightConnector1">
            <a:avLst/>
          </a:prstGeom>
          <a:ln w="285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04952" y="2727434"/>
            <a:ext cx="1545021" cy="379844"/>
          </a:xfrm>
          <a:prstGeom prst="rect">
            <a:avLst/>
          </a:prstGeom>
          <a:noFill/>
          <a:ln w="28575">
            <a:solidFill>
              <a:schemeClr val="accent5">
                <a:lumMod val="50000"/>
              </a:schemeClr>
            </a:solidFill>
          </a:ln>
        </p:spPr>
        <p:txBody>
          <a:bodyPr wrap="square" rtlCol="0">
            <a:spAutoFit/>
          </a:bodyPr>
          <a:lstStyle/>
          <a:p>
            <a:r>
              <a:rPr lang="en-IN" dirty="0" smtClean="0">
                <a:solidFill>
                  <a:schemeClr val="accent5">
                    <a:lumMod val="50000"/>
                  </a:schemeClr>
                </a:solidFill>
              </a:rPr>
              <a:t>Vehicle Class</a:t>
            </a:r>
          </a:p>
        </p:txBody>
      </p:sp>
      <p:cxnSp>
        <p:nvCxnSpPr>
          <p:cNvPr id="13" name="Straight Arrow Connector 12"/>
          <p:cNvCxnSpPr>
            <a:stCxn id="11" idx="2"/>
            <a:endCxn id="5" idx="1"/>
          </p:cNvCxnSpPr>
          <p:nvPr/>
        </p:nvCxnSpPr>
        <p:spPr>
          <a:xfrm>
            <a:off x="977463" y="3107278"/>
            <a:ext cx="1024758" cy="1299184"/>
          </a:xfrm>
          <a:prstGeom prst="straightConnector1">
            <a:avLst/>
          </a:prstGeom>
          <a:ln w="285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7651" y="4892569"/>
            <a:ext cx="1555531" cy="646331"/>
          </a:xfrm>
          <a:prstGeom prst="rect">
            <a:avLst/>
          </a:prstGeom>
          <a:noFill/>
          <a:ln w="28575">
            <a:solidFill>
              <a:schemeClr val="accent5">
                <a:lumMod val="50000"/>
              </a:schemeClr>
            </a:solidFill>
          </a:ln>
        </p:spPr>
        <p:txBody>
          <a:bodyPr wrap="square" rtlCol="0">
            <a:spAutoFit/>
          </a:bodyPr>
          <a:lstStyle/>
          <a:p>
            <a:r>
              <a:rPr lang="en-IN" dirty="0" smtClean="0">
                <a:solidFill>
                  <a:schemeClr val="accent5">
                    <a:lumMod val="50000"/>
                  </a:schemeClr>
                </a:solidFill>
              </a:rPr>
              <a:t>Vehicle model details</a:t>
            </a:r>
            <a:endParaRPr lang="en-IN" dirty="0">
              <a:solidFill>
                <a:schemeClr val="accent5">
                  <a:lumMod val="50000"/>
                </a:schemeClr>
              </a:solidFill>
            </a:endParaRPr>
          </a:p>
        </p:txBody>
      </p:sp>
      <p:cxnSp>
        <p:nvCxnSpPr>
          <p:cNvPr id="15" name="Straight Arrow Connector 14"/>
          <p:cNvCxnSpPr>
            <a:stCxn id="14" idx="0"/>
            <a:endCxn id="6" idx="1"/>
          </p:cNvCxnSpPr>
          <p:nvPr/>
        </p:nvCxnSpPr>
        <p:spPr>
          <a:xfrm flipV="1">
            <a:off x="935417" y="4648200"/>
            <a:ext cx="1061548" cy="244369"/>
          </a:xfrm>
          <a:prstGeom prst="straightConnector1">
            <a:avLst/>
          </a:prstGeom>
          <a:ln w="285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418078" y="6240097"/>
            <a:ext cx="5933094" cy="646331"/>
          </a:xfrm>
          <a:prstGeom prst="rect">
            <a:avLst/>
          </a:prstGeom>
          <a:noFill/>
          <a:ln w="28575">
            <a:solidFill>
              <a:schemeClr val="accent5">
                <a:lumMod val="50000"/>
              </a:schemeClr>
            </a:solidFill>
          </a:ln>
        </p:spPr>
        <p:txBody>
          <a:bodyPr wrap="square" rtlCol="0">
            <a:spAutoFit/>
          </a:bodyPr>
          <a:lstStyle/>
          <a:p>
            <a:r>
              <a:rPr lang="en-IN" dirty="0" smtClean="0">
                <a:solidFill>
                  <a:schemeClr val="accent5">
                    <a:lumMod val="50000"/>
                  </a:schemeClr>
                </a:solidFill>
              </a:rPr>
              <a:t>Link: </a:t>
            </a:r>
            <a:r>
              <a:rPr lang="en-IN" dirty="0" smtClean="0">
                <a:hlinkClick r:id="rId3"/>
              </a:rPr>
              <a:t>https://vahan.nic.in/nrservices/faces/user/searchstatus.xhtml</a:t>
            </a:r>
            <a:endParaRPr lang="en-IN" dirty="0">
              <a:solidFill>
                <a:schemeClr val="accent5">
                  <a:lumMod val="50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rot="16200000">
            <a:off x="661707" y="4255032"/>
            <a:ext cx="1509077" cy="584775"/>
          </a:xfrm>
          <a:prstGeom prst="rect">
            <a:avLst/>
          </a:prstGeom>
          <a:noFill/>
        </p:spPr>
        <p:txBody>
          <a:bodyPr wrap="square" rtlCol="0">
            <a:spAutoFit/>
          </a:bodyPr>
          <a:lstStyle/>
          <a:p>
            <a:pPr algn="ctr"/>
            <a:r>
              <a:rPr lang="en-IN" sz="1600" dirty="0" smtClean="0"/>
              <a:t>API call/response</a:t>
            </a:r>
            <a:endParaRPr lang="en-IN" sz="1600" dirty="0"/>
          </a:p>
        </p:txBody>
      </p:sp>
      <p:sp>
        <p:nvSpPr>
          <p:cNvPr id="32" name="Rectangle 31"/>
          <p:cNvSpPr/>
          <p:nvPr/>
        </p:nvSpPr>
        <p:spPr>
          <a:xfrm>
            <a:off x="8088288" y="1177766"/>
            <a:ext cx="1219200" cy="609600"/>
          </a:xfrm>
          <a:prstGeom prst="rect">
            <a:avLst/>
          </a:prstGeom>
          <a:solidFill>
            <a:schemeClr val="accent2">
              <a:lumMod val="40000"/>
              <a:lumOff val="60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lumMod val="50000"/>
                  </a:schemeClr>
                </a:solidFill>
              </a:rPr>
              <a:t>RFID Scanner</a:t>
            </a:r>
            <a:endParaRPr lang="en-IN" dirty="0">
              <a:solidFill>
                <a:schemeClr val="accent2">
                  <a:lumMod val="50000"/>
                </a:schemeClr>
              </a:solidFill>
            </a:endParaRPr>
          </a:p>
        </p:txBody>
      </p:sp>
      <p:sp>
        <p:nvSpPr>
          <p:cNvPr id="33" name="Snip Single Corner Rectangle 32"/>
          <p:cNvSpPr/>
          <p:nvPr/>
        </p:nvSpPr>
        <p:spPr>
          <a:xfrm flipH="1">
            <a:off x="5337145" y="219158"/>
            <a:ext cx="1508191" cy="772519"/>
          </a:xfrm>
          <a:prstGeom prst="snip1Rect">
            <a:avLst>
              <a:gd name="adj" fmla="val 50000"/>
            </a:avLst>
          </a:prstGeom>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vehicle</a:t>
            </a:r>
            <a:endParaRPr lang="en-IN" sz="2000" dirty="0"/>
          </a:p>
        </p:txBody>
      </p:sp>
      <p:cxnSp>
        <p:nvCxnSpPr>
          <p:cNvPr id="34" name="Straight Arrow Connector 33"/>
          <p:cNvCxnSpPr>
            <a:stCxn id="33" idx="2"/>
            <a:endCxn id="32" idx="1"/>
          </p:cNvCxnSpPr>
          <p:nvPr/>
        </p:nvCxnSpPr>
        <p:spPr>
          <a:xfrm>
            <a:off x="6845336" y="605418"/>
            <a:ext cx="1242952" cy="87714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753336" y="1027707"/>
            <a:ext cx="1828800" cy="990600"/>
          </a:xfrm>
          <a:prstGeom prst="rect">
            <a:avLst/>
          </a:prstGeom>
          <a:solidFill>
            <a:schemeClr val="accent6">
              <a:lumMod val="60000"/>
              <a:lumOff val="4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6">
                    <a:lumMod val="50000"/>
                  </a:schemeClr>
                </a:solidFill>
              </a:rPr>
              <a:t>Number Plate Recognition Module</a:t>
            </a:r>
            <a:endParaRPr lang="en-IN" dirty="0">
              <a:solidFill>
                <a:schemeClr val="accent6">
                  <a:lumMod val="50000"/>
                </a:schemeClr>
              </a:solidFill>
            </a:endParaRPr>
          </a:p>
        </p:txBody>
      </p:sp>
      <p:sp>
        <p:nvSpPr>
          <p:cNvPr id="37" name="Rectangle 36"/>
          <p:cNvSpPr/>
          <p:nvPr/>
        </p:nvSpPr>
        <p:spPr>
          <a:xfrm>
            <a:off x="1677134" y="2247856"/>
            <a:ext cx="1981200" cy="762000"/>
          </a:xfrm>
          <a:prstGeom prst="rect">
            <a:avLst/>
          </a:prstGeom>
          <a:solidFill>
            <a:schemeClr val="accent6">
              <a:lumMod val="60000"/>
              <a:lumOff val="4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6">
                    <a:lumMod val="50000"/>
                  </a:schemeClr>
                </a:solidFill>
              </a:rPr>
              <a:t>Extract number</a:t>
            </a:r>
            <a:endParaRPr lang="en-IN" dirty="0">
              <a:solidFill>
                <a:schemeClr val="accent6">
                  <a:lumMod val="50000"/>
                </a:schemeClr>
              </a:solidFill>
            </a:endParaRPr>
          </a:p>
        </p:txBody>
      </p:sp>
      <p:cxnSp>
        <p:nvCxnSpPr>
          <p:cNvPr id="38" name="Straight Arrow Connector 37"/>
          <p:cNvCxnSpPr>
            <a:stCxn id="35" idx="2"/>
            <a:endCxn id="37" idx="0"/>
          </p:cNvCxnSpPr>
          <p:nvPr/>
        </p:nvCxnSpPr>
        <p:spPr>
          <a:xfrm flipH="1">
            <a:off x="2667734" y="2018307"/>
            <a:ext cx="2" cy="229549"/>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20717" y="5503433"/>
            <a:ext cx="2435769" cy="838200"/>
          </a:xfrm>
          <a:prstGeom prst="rect">
            <a:avLst/>
          </a:prstGeom>
          <a:solidFill>
            <a:schemeClr val="accent6">
              <a:lumMod val="60000"/>
              <a:lumOff val="4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6">
                    <a:lumMod val="50000"/>
                  </a:schemeClr>
                </a:solidFill>
              </a:rPr>
              <a:t>Vahan.nic.in</a:t>
            </a:r>
          </a:p>
          <a:p>
            <a:pPr algn="ctr"/>
            <a:r>
              <a:rPr lang="en-IN" dirty="0" smtClean="0">
                <a:solidFill>
                  <a:schemeClr val="accent6">
                    <a:lumMod val="50000"/>
                  </a:schemeClr>
                </a:solidFill>
              </a:rPr>
              <a:t>(</a:t>
            </a:r>
            <a:r>
              <a:rPr lang="en-IN" sz="1050" dirty="0" smtClean="0">
                <a:solidFill>
                  <a:schemeClr val="accent6">
                    <a:lumMod val="50000"/>
                  </a:schemeClr>
                </a:solidFill>
                <a:hlinkClick r:id="rId2"/>
              </a:rPr>
              <a:t>https://vahan.nic.in/nrservices/faces/user/searchstatus.xhtml</a:t>
            </a:r>
            <a:r>
              <a:rPr lang="en-IN" dirty="0" smtClean="0">
                <a:solidFill>
                  <a:schemeClr val="accent6">
                    <a:lumMod val="50000"/>
                  </a:schemeClr>
                </a:solidFill>
              </a:rPr>
              <a:t>)</a:t>
            </a:r>
            <a:endParaRPr lang="en-IN" dirty="0">
              <a:solidFill>
                <a:schemeClr val="accent6">
                  <a:lumMod val="50000"/>
                </a:schemeClr>
              </a:solidFill>
            </a:endParaRPr>
          </a:p>
        </p:txBody>
      </p:sp>
      <p:cxnSp>
        <p:nvCxnSpPr>
          <p:cNvPr id="41" name="Straight Arrow Connector 40"/>
          <p:cNvCxnSpPr>
            <a:stCxn id="37" idx="2"/>
            <a:endCxn id="42" idx="0"/>
          </p:cNvCxnSpPr>
          <p:nvPr/>
        </p:nvCxnSpPr>
        <p:spPr>
          <a:xfrm>
            <a:off x="2667734" y="3009856"/>
            <a:ext cx="6568" cy="606970"/>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2026602" y="3616826"/>
            <a:ext cx="1295400" cy="533400"/>
          </a:xfrm>
          <a:prstGeom prst="rect">
            <a:avLst/>
          </a:prstGeom>
          <a:solidFill>
            <a:schemeClr val="accent6">
              <a:lumMod val="60000"/>
              <a:lumOff val="4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6">
                    <a:lumMod val="50000"/>
                  </a:schemeClr>
                </a:solidFill>
              </a:rPr>
              <a:t>API handler</a:t>
            </a:r>
            <a:endParaRPr lang="en-IN" dirty="0">
              <a:solidFill>
                <a:schemeClr val="accent6">
                  <a:lumMod val="50000"/>
                </a:schemeClr>
              </a:solidFill>
            </a:endParaRPr>
          </a:p>
        </p:txBody>
      </p:sp>
      <p:cxnSp>
        <p:nvCxnSpPr>
          <p:cNvPr id="43" name="Shape 42"/>
          <p:cNvCxnSpPr>
            <a:stCxn id="42" idx="1"/>
            <a:endCxn id="39" idx="0"/>
          </p:cNvCxnSpPr>
          <p:nvPr/>
        </p:nvCxnSpPr>
        <p:spPr>
          <a:xfrm rot="10800000" flipV="1">
            <a:off x="1438602" y="3883525"/>
            <a:ext cx="588000" cy="1619907"/>
          </a:xfrm>
          <a:prstGeom prst="bentConnector2">
            <a:avLst/>
          </a:prstGeom>
          <a:ln w="28575">
            <a:solidFill>
              <a:schemeClr val="accent6">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483802" y="4531226"/>
            <a:ext cx="1447800" cy="609600"/>
          </a:xfrm>
          <a:prstGeom prst="rect">
            <a:avLst/>
          </a:prstGeom>
          <a:solidFill>
            <a:schemeClr val="accent6">
              <a:lumMod val="60000"/>
              <a:lumOff val="4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6">
                    <a:lumMod val="50000"/>
                  </a:schemeClr>
                </a:solidFill>
              </a:rPr>
              <a:t>Get vehicle category</a:t>
            </a:r>
            <a:endParaRPr lang="en-IN" dirty="0">
              <a:solidFill>
                <a:schemeClr val="accent6">
                  <a:lumMod val="50000"/>
                </a:schemeClr>
              </a:solidFill>
            </a:endParaRPr>
          </a:p>
        </p:txBody>
      </p:sp>
      <p:cxnSp>
        <p:nvCxnSpPr>
          <p:cNvPr id="45" name="Elbow Connector 44"/>
          <p:cNvCxnSpPr>
            <a:stCxn id="42" idx="2"/>
            <a:endCxn id="44" idx="0"/>
          </p:cNvCxnSpPr>
          <p:nvPr/>
        </p:nvCxnSpPr>
        <p:spPr>
          <a:xfrm rot="16200000" flipH="1">
            <a:off x="2750502" y="4074026"/>
            <a:ext cx="381000" cy="533400"/>
          </a:xfrm>
          <a:prstGeom prst="bentConnector3">
            <a:avLst>
              <a:gd name="adj1" fmla="val 50000"/>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9616971" y="2347430"/>
            <a:ext cx="2128405" cy="1124605"/>
          </a:xfrm>
          <a:prstGeom prst="rect">
            <a:avLst/>
          </a:prstGeom>
          <a:solidFill>
            <a:schemeClr val="accent2">
              <a:lumMod val="40000"/>
              <a:lumOff val="60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lumMod val="50000"/>
                  </a:schemeClr>
                </a:solidFill>
              </a:rPr>
              <a:t>Get vehicle category based on the type of tag  scanned.</a:t>
            </a:r>
            <a:endParaRPr lang="en-IN" dirty="0">
              <a:solidFill>
                <a:schemeClr val="accent2">
                  <a:lumMod val="50000"/>
                </a:schemeClr>
              </a:solidFill>
            </a:endParaRPr>
          </a:p>
        </p:txBody>
      </p:sp>
      <p:sp>
        <p:nvSpPr>
          <p:cNvPr id="47" name="Diamond 46"/>
          <p:cNvSpPr/>
          <p:nvPr/>
        </p:nvSpPr>
        <p:spPr>
          <a:xfrm>
            <a:off x="5092324" y="2807514"/>
            <a:ext cx="1600200" cy="1371600"/>
          </a:xfrm>
          <a:prstGeom prst="diamond">
            <a:avLst/>
          </a:prstGeom>
          <a:solidFill>
            <a:schemeClr val="accent4">
              <a:lumMod val="40000"/>
              <a:lumOff val="60000"/>
            </a:schemeClr>
          </a:solid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4">
                    <a:lumMod val="50000"/>
                  </a:schemeClr>
                </a:solidFill>
              </a:rPr>
              <a:t>Match?</a:t>
            </a:r>
            <a:endParaRPr lang="en-IN" dirty="0">
              <a:solidFill>
                <a:schemeClr val="accent4">
                  <a:lumMod val="50000"/>
                </a:schemeClr>
              </a:solidFill>
            </a:endParaRPr>
          </a:p>
        </p:txBody>
      </p:sp>
      <p:cxnSp>
        <p:nvCxnSpPr>
          <p:cNvPr id="48" name="Elbow Connector 47"/>
          <p:cNvCxnSpPr>
            <a:stCxn id="44" idx="3"/>
            <a:endCxn id="47" idx="1"/>
          </p:cNvCxnSpPr>
          <p:nvPr/>
        </p:nvCxnSpPr>
        <p:spPr>
          <a:xfrm flipV="1">
            <a:off x="3931602" y="3493314"/>
            <a:ext cx="1160722" cy="1342712"/>
          </a:xfrm>
          <a:prstGeom prst="bentConnector3">
            <a:avLst>
              <a:gd name="adj1" fmla="val 50000"/>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Shape 48"/>
          <p:cNvCxnSpPr>
            <a:stCxn id="46" idx="1"/>
            <a:endCxn id="47" idx="0"/>
          </p:cNvCxnSpPr>
          <p:nvPr/>
        </p:nvCxnSpPr>
        <p:spPr>
          <a:xfrm rot="10800000">
            <a:off x="5892425" y="2807515"/>
            <a:ext cx="3724547" cy="102219"/>
          </a:xfrm>
          <a:prstGeom prst="bentConnector4">
            <a:avLst>
              <a:gd name="adj1" fmla="val 39259"/>
              <a:gd name="adj2" fmla="val 323637"/>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2" idx="2"/>
            <a:endCxn id="46" idx="0"/>
          </p:cNvCxnSpPr>
          <p:nvPr/>
        </p:nvCxnSpPr>
        <p:spPr>
          <a:xfrm rot="16200000" flipH="1">
            <a:off x="9409499" y="1075755"/>
            <a:ext cx="560064" cy="1983286"/>
          </a:xfrm>
          <a:prstGeom prst="bentConnector3">
            <a:avLst>
              <a:gd name="adj1" fmla="val 50000"/>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9248044" y="4339225"/>
            <a:ext cx="1460878" cy="1035266"/>
          </a:xfrm>
          <a:prstGeom prst="ellipse">
            <a:avLst/>
          </a:prstGeom>
          <a:solidFill>
            <a:schemeClr val="accent4">
              <a:lumMod val="40000"/>
              <a:lumOff val="60000"/>
            </a:schemeClr>
          </a:solid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4">
                    <a:lumMod val="50000"/>
                  </a:schemeClr>
                </a:solidFill>
              </a:rPr>
              <a:t>Acquirer </a:t>
            </a:r>
          </a:p>
          <a:p>
            <a:pPr algn="ctr"/>
            <a:r>
              <a:rPr lang="en-IN" dirty="0" smtClean="0">
                <a:solidFill>
                  <a:schemeClr val="accent4">
                    <a:lumMod val="50000"/>
                  </a:schemeClr>
                </a:solidFill>
              </a:rPr>
              <a:t>Bank</a:t>
            </a:r>
            <a:endParaRPr lang="en-IN" dirty="0">
              <a:solidFill>
                <a:schemeClr val="accent4">
                  <a:lumMod val="50000"/>
                </a:schemeClr>
              </a:solidFill>
            </a:endParaRPr>
          </a:p>
        </p:txBody>
      </p:sp>
      <p:cxnSp>
        <p:nvCxnSpPr>
          <p:cNvPr id="52" name="Straight Arrow Connector 51"/>
          <p:cNvCxnSpPr>
            <a:stCxn id="47" idx="3"/>
            <a:endCxn id="51" idx="1"/>
          </p:cNvCxnSpPr>
          <p:nvPr/>
        </p:nvCxnSpPr>
        <p:spPr>
          <a:xfrm>
            <a:off x="6692524" y="3493314"/>
            <a:ext cx="2769461" cy="997522"/>
          </a:xfrm>
          <a:prstGeom prst="bentConnector2">
            <a:avLst/>
          </a:prstGeom>
          <a:ln w="28575">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804398" y="4747191"/>
            <a:ext cx="1676400" cy="853966"/>
          </a:xfrm>
          <a:prstGeom prst="rect">
            <a:avLst/>
          </a:prstGeom>
          <a:solidFill>
            <a:schemeClr val="accent4">
              <a:lumMod val="40000"/>
              <a:lumOff val="60000"/>
            </a:schemeClr>
          </a:solid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4">
                    <a:lumMod val="50000"/>
                  </a:schemeClr>
                </a:solidFill>
              </a:rPr>
              <a:t>Charge for the higher vehicular  class</a:t>
            </a:r>
            <a:endParaRPr lang="en-IN" dirty="0">
              <a:solidFill>
                <a:schemeClr val="accent4">
                  <a:lumMod val="50000"/>
                </a:schemeClr>
              </a:solidFill>
            </a:endParaRPr>
          </a:p>
        </p:txBody>
      </p:sp>
      <p:cxnSp>
        <p:nvCxnSpPr>
          <p:cNvPr id="54" name="Straight Arrow Connector 53"/>
          <p:cNvCxnSpPr>
            <a:stCxn id="47" idx="2"/>
            <a:endCxn id="53" idx="0"/>
          </p:cNvCxnSpPr>
          <p:nvPr/>
        </p:nvCxnSpPr>
        <p:spPr>
          <a:xfrm rot="16200000" flipH="1">
            <a:off x="5983473" y="4088065"/>
            <a:ext cx="568077" cy="750174"/>
          </a:xfrm>
          <a:prstGeom prst="bentConnector3">
            <a:avLst>
              <a:gd name="adj1" fmla="val 50000"/>
            </a:avLst>
          </a:prstGeom>
          <a:ln w="28575">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5" name="Flowchart: Magnetic Disk 54"/>
          <p:cNvSpPr/>
          <p:nvPr/>
        </p:nvSpPr>
        <p:spPr>
          <a:xfrm>
            <a:off x="4332950" y="5684718"/>
            <a:ext cx="1066800" cy="1066800"/>
          </a:xfrm>
          <a:prstGeom prst="flowChartMagneticDisk">
            <a:avLst/>
          </a:prstGeom>
          <a:solidFill>
            <a:schemeClr val="accent4">
              <a:lumMod val="40000"/>
              <a:lumOff val="60000"/>
            </a:schemeClr>
          </a:solid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4">
                    <a:lumMod val="50000"/>
                  </a:schemeClr>
                </a:solidFill>
              </a:rPr>
              <a:t>Store for enquiry</a:t>
            </a:r>
            <a:endParaRPr lang="en-IN" dirty="0">
              <a:solidFill>
                <a:schemeClr val="accent4">
                  <a:lumMod val="50000"/>
                </a:schemeClr>
              </a:solidFill>
            </a:endParaRPr>
          </a:p>
        </p:txBody>
      </p:sp>
      <p:cxnSp>
        <p:nvCxnSpPr>
          <p:cNvPr id="56" name="Shape 55"/>
          <p:cNvCxnSpPr>
            <a:stCxn id="53" idx="1"/>
            <a:endCxn id="55" idx="1"/>
          </p:cNvCxnSpPr>
          <p:nvPr/>
        </p:nvCxnSpPr>
        <p:spPr>
          <a:xfrm rot="10800000" flipV="1">
            <a:off x="4866350" y="5174174"/>
            <a:ext cx="938048" cy="510544"/>
          </a:xfrm>
          <a:prstGeom prst="bentConnector2">
            <a:avLst/>
          </a:prstGeom>
          <a:ln w="28575">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3" idx="3"/>
            <a:endCxn id="51" idx="2"/>
          </p:cNvCxnSpPr>
          <p:nvPr/>
        </p:nvCxnSpPr>
        <p:spPr>
          <a:xfrm flipV="1">
            <a:off x="7480798" y="4856858"/>
            <a:ext cx="1767246" cy="317316"/>
          </a:xfrm>
          <a:prstGeom prst="bentConnector3">
            <a:avLst>
              <a:gd name="adj1" fmla="val 50000"/>
            </a:avLst>
          </a:prstGeom>
          <a:ln w="28575">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6842235" y="3188513"/>
            <a:ext cx="756745" cy="369332"/>
          </a:xfrm>
          <a:prstGeom prst="rect">
            <a:avLst/>
          </a:prstGeom>
          <a:noFill/>
        </p:spPr>
        <p:txBody>
          <a:bodyPr wrap="square" rtlCol="0">
            <a:spAutoFit/>
          </a:bodyPr>
          <a:lstStyle/>
          <a:p>
            <a:r>
              <a:rPr lang="en-IN" dirty="0" smtClean="0"/>
              <a:t>YES</a:t>
            </a:r>
          </a:p>
        </p:txBody>
      </p:sp>
      <p:sp>
        <p:nvSpPr>
          <p:cNvPr id="131" name="TextBox 130"/>
          <p:cNvSpPr txBox="1"/>
          <p:nvPr/>
        </p:nvSpPr>
        <p:spPr>
          <a:xfrm>
            <a:off x="5982540" y="4147281"/>
            <a:ext cx="756745" cy="369332"/>
          </a:xfrm>
          <a:prstGeom prst="rect">
            <a:avLst/>
          </a:prstGeom>
          <a:noFill/>
        </p:spPr>
        <p:txBody>
          <a:bodyPr wrap="square" rtlCol="0">
            <a:spAutoFit/>
          </a:bodyPr>
          <a:lstStyle/>
          <a:p>
            <a:r>
              <a:rPr lang="en-IN" dirty="0" smtClean="0"/>
              <a:t>NO</a:t>
            </a:r>
          </a:p>
        </p:txBody>
      </p:sp>
      <p:cxnSp>
        <p:nvCxnSpPr>
          <p:cNvPr id="64" name="Straight Arrow Connector 63"/>
          <p:cNvCxnSpPr>
            <a:stCxn id="51" idx="6"/>
          </p:cNvCxnSpPr>
          <p:nvPr/>
        </p:nvCxnSpPr>
        <p:spPr>
          <a:xfrm flipV="1">
            <a:off x="10708922" y="4822698"/>
            <a:ext cx="772510" cy="34160"/>
          </a:xfrm>
          <a:prstGeom prst="straightConnector1">
            <a:avLst/>
          </a:prstGeom>
          <a:ln w="28575">
            <a:solidFill>
              <a:schemeClr val="accent4">
                <a:lumMod val="5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53" idx="2"/>
            <a:endCxn id="72" idx="0"/>
          </p:cNvCxnSpPr>
          <p:nvPr/>
        </p:nvCxnSpPr>
        <p:spPr>
          <a:xfrm rot="5400000">
            <a:off x="6334242" y="5725185"/>
            <a:ext cx="432385" cy="184328"/>
          </a:xfrm>
          <a:prstGeom prst="bentConnector3">
            <a:avLst>
              <a:gd name="adj1" fmla="val 50000"/>
            </a:avLst>
          </a:prstGeom>
          <a:ln w="28575">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5618821" y="6033542"/>
            <a:ext cx="1678898" cy="719528"/>
          </a:xfrm>
          <a:prstGeom prst="rect">
            <a:avLst/>
          </a:prstGeom>
          <a:solidFill>
            <a:schemeClr val="accent4">
              <a:lumMod val="40000"/>
              <a:lumOff val="60000"/>
            </a:schemeClr>
          </a:solid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accent4">
                    <a:lumMod val="50000"/>
                  </a:schemeClr>
                </a:solidFill>
              </a:rPr>
              <a:t>Enable SOS option for toll operator</a:t>
            </a:r>
          </a:p>
        </p:txBody>
      </p:sp>
      <p:sp>
        <p:nvSpPr>
          <p:cNvPr id="73" name="Rectangle 72"/>
          <p:cNvSpPr/>
          <p:nvPr/>
        </p:nvSpPr>
        <p:spPr>
          <a:xfrm>
            <a:off x="9366354" y="5943602"/>
            <a:ext cx="1214204" cy="479685"/>
          </a:xfrm>
          <a:prstGeom prst="rect">
            <a:avLst/>
          </a:prstGeom>
          <a:solidFill>
            <a:schemeClr val="accent4">
              <a:lumMod val="40000"/>
              <a:lumOff val="60000"/>
            </a:schemeClr>
          </a:solid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accent4">
                    <a:lumMod val="50000"/>
                  </a:schemeClr>
                </a:solidFill>
              </a:rPr>
              <a:t>Notify NHAI</a:t>
            </a:r>
          </a:p>
        </p:txBody>
      </p:sp>
      <p:cxnSp>
        <p:nvCxnSpPr>
          <p:cNvPr id="74" name="Elbow Connector 73"/>
          <p:cNvCxnSpPr>
            <a:stCxn id="53" idx="2"/>
            <a:endCxn id="73" idx="0"/>
          </p:cNvCxnSpPr>
          <p:nvPr/>
        </p:nvCxnSpPr>
        <p:spPr>
          <a:xfrm rot="16200000" flipH="1">
            <a:off x="8136805" y="4106950"/>
            <a:ext cx="342445" cy="3330858"/>
          </a:xfrm>
          <a:prstGeom prst="bentConnector3">
            <a:avLst>
              <a:gd name="adj1" fmla="val 50000"/>
            </a:avLst>
          </a:prstGeom>
          <a:ln w="28575">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3"/>
          <p:cNvCxnSpPr>
            <a:stCxn id="33" idx="0"/>
            <a:endCxn id="35" idx="0"/>
          </p:cNvCxnSpPr>
          <p:nvPr/>
        </p:nvCxnSpPr>
        <p:spPr>
          <a:xfrm rot="10800000" flipV="1">
            <a:off x="2667737" y="605417"/>
            <a:ext cx="2669409" cy="42228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72055"/>
            <a:ext cx="10515600" cy="5104908"/>
          </a:xfrm>
        </p:spPr>
        <p:txBody>
          <a:bodyPr>
            <a:normAutofit/>
          </a:bodyPr>
          <a:lstStyle/>
          <a:p>
            <a:pPr marL="0" indent="0">
              <a:buNone/>
            </a:pPr>
            <a:r>
              <a:rPr lang="en-US" sz="2000" dirty="0" smtClean="0"/>
              <a:t>The above slide shows the flow of execution. When the vehicle enters the toll gate the ML based class detection would be done, simultaneously it would be calling the numberplate reading module and passing the frontal snap of the vehicle as input, the content of numberplate is extracted and passed  to the next action. </a:t>
            </a:r>
          </a:p>
          <a:p>
            <a:pPr marL="0" indent="0">
              <a:buNone/>
            </a:pPr>
            <a:r>
              <a:rPr lang="en-US" sz="2000" dirty="0" smtClean="0"/>
              <a:t>Now we would pass the number plate value to the VAHAN services portal via an API call, the response we receive would contain all the details of the vehicle. From these information we could parse the vehicle-class and its make.</a:t>
            </a:r>
          </a:p>
          <a:p>
            <a:pPr marL="0" indent="0">
              <a:buNone/>
            </a:pPr>
            <a:r>
              <a:rPr lang="en-US" sz="2000" dirty="0" smtClean="0"/>
              <a:t>Finally we can compare the vehicle class value from both the methods, if they both are matched then the user would be charged as per the tag class price band. On the contrary if the vehicle class values don’t match then we would store that entry in a DB for enquiry of the user and for the toll charge collection we would charge with the higher vehicle class among the two detected.</a:t>
            </a:r>
          </a:p>
          <a:p>
            <a:pPr marL="0" indent="0">
              <a:buNone/>
            </a:pPr>
            <a:r>
              <a:rPr lang="en-US" sz="2000" dirty="0" smtClean="0"/>
              <a:t>By using this method we could use the existing government’s service and build our module extending its functionalities.</a:t>
            </a:r>
          </a:p>
          <a:p>
            <a:pPr marL="0" indent="0">
              <a:buNone/>
            </a:pPr>
            <a:endParaRPr lang="en-US" sz="2000" dirty="0" smtClean="0"/>
          </a:p>
        </p:txBody>
      </p:sp>
    </p:spTree>
    <p:extLst>
      <p:ext uri="{BB962C8B-B14F-4D97-AF65-F5344CB8AC3E}">
        <p14:creationId xmlns:p14="http://schemas.microsoft.com/office/powerpoint/2010/main" xmlns="" val="738986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31995" y="334730"/>
            <a:ext cx="9036071" cy="474740"/>
          </a:xfrm>
        </p:spPr>
        <p:txBody>
          <a:bodyPr>
            <a:noAutofit/>
          </a:bodyPr>
          <a:lstStyle/>
          <a:p>
            <a:pPr algn="ctr"/>
            <a:r>
              <a:rPr lang="en-US" sz="3600" b="1" dirty="0" smtClean="0"/>
              <a:t>Team</a:t>
            </a:r>
            <a:endParaRPr lang="en-US" sz="3600" b="1" dirty="0"/>
          </a:p>
        </p:txBody>
      </p:sp>
      <p:pic>
        <p:nvPicPr>
          <p:cNvPr id="6" name="Picture 5" descr="WhatsApp Image 2020-05-20 at 7.49.29 PM.jpeg"/>
          <p:cNvPicPr>
            <a:picLocks noChangeAspect="1"/>
          </p:cNvPicPr>
          <p:nvPr/>
        </p:nvPicPr>
        <p:blipFill>
          <a:blip r:embed="rId2" cstate="print"/>
          <a:stretch>
            <a:fillRect/>
          </a:stretch>
        </p:blipFill>
        <p:spPr>
          <a:xfrm>
            <a:off x="9638177" y="1433557"/>
            <a:ext cx="2164080" cy="21640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descr="WhatsApp Image 2020-06-11 at 3.00.20 PM.jpeg"/>
          <p:cNvPicPr>
            <a:picLocks noChangeAspect="1"/>
          </p:cNvPicPr>
          <p:nvPr/>
        </p:nvPicPr>
        <p:blipFill>
          <a:blip r:embed="rId3" cstate="print"/>
          <a:stretch>
            <a:fillRect/>
          </a:stretch>
        </p:blipFill>
        <p:spPr>
          <a:xfrm>
            <a:off x="7211712" y="3547106"/>
            <a:ext cx="2184115" cy="23252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Picture 7" descr="WhatsApp Image 2020-06-11 at 3.00.49 PM.jpeg"/>
          <p:cNvPicPr>
            <a:picLocks noChangeAspect="1"/>
          </p:cNvPicPr>
          <p:nvPr/>
        </p:nvPicPr>
        <p:blipFill>
          <a:blip r:embed="rId4" cstate="print"/>
          <a:stretch>
            <a:fillRect/>
          </a:stretch>
        </p:blipFill>
        <p:spPr>
          <a:xfrm>
            <a:off x="2576196" y="3544561"/>
            <a:ext cx="2233650" cy="21591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descr="WhatsApp Image 2020-06-11 at 3.02.34 PM.jpeg"/>
          <p:cNvPicPr>
            <a:picLocks noChangeAspect="1"/>
          </p:cNvPicPr>
          <p:nvPr/>
        </p:nvPicPr>
        <p:blipFill>
          <a:blip r:embed="rId5" cstate="print"/>
          <a:stretch>
            <a:fillRect/>
          </a:stretch>
        </p:blipFill>
        <p:spPr>
          <a:xfrm>
            <a:off x="5037695" y="1468128"/>
            <a:ext cx="2145000" cy="2145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 name="Picture 9" descr="WhatsApp Image 2020-06-11 at 3.21.38 PM.jpeg"/>
          <p:cNvPicPr>
            <a:picLocks noChangeAspect="1"/>
          </p:cNvPicPr>
          <p:nvPr/>
        </p:nvPicPr>
        <p:blipFill>
          <a:blip r:embed="rId6" cstate="print"/>
          <a:stretch>
            <a:fillRect/>
          </a:stretch>
        </p:blipFill>
        <p:spPr>
          <a:xfrm rot="20532898">
            <a:off x="420947" y="1353610"/>
            <a:ext cx="2064673" cy="221371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Rectangle 10"/>
          <p:cNvSpPr/>
          <p:nvPr/>
        </p:nvSpPr>
        <p:spPr>
          <a:xfrm>
            <a:off x="194872" y="3642610"/>
            <a:ext cx="2308485" cy="6445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lumMod val="95000"/>
                    <a:lumOff val="5000"/>
                  </a:schemeClr>
                </a:solidFill>
              </a:rPr>
              <a:t>Akshata</a:t>
            </a:r>
            <a:r>
              <a:rPr lang="en-US" sz="1400" dirty="0" smtClean="0">
                <a:solidFill>
                  <a:schemeClr val="tx1">
                    <a:lumMod val="95000"/>
                    <a:lumOff val="5000"/>
                  </a:schemeClr>
                </a:solidFill>
              </a:rPr>
              <a:t> </a:t>
            </a:r>
            <a:r>
              <a:rPr lang="en-US" sz="1400" dirty="0" err="1" smtClean="0">
                <a:solidFill>
                  <a:schemeClr val="tx1">
                    <a:lumMod val="95000"/>
                    <a:lumOff val="5000"/>
                  </a:schemeClr>
                </a:solidFill>
              </a:rPr>
              <a:t>Kulkarni</a:t>
            </a:r>
            <a:r>
              <a:rPr lang="en-US" sz="1400" dirty="0" smtClean="0">
                <a:solidFill>
                  <a:schemeClr val="tx1">
                    <a:lumMod val="95000"/>
                    <a:lumOff val="5000"/>
                  </a:schemeClr>
                </a:solidFill>
              </a:rPr>
              <a:t> </a:t>
            </a:r>
          </a:p>
          <a:p>
            <a:pPr algn="ctr"/>
            <a:r>
              <a:rPr lang="en-US" sz="1400" dirty="0" smtClean="0">
                <a:solidFill>
                  <a:schemeClr val="tx1">
                    <a:lumMod val="95000"/>
                    <a:lumOff val="5000"/>
                  </a:schemeClr>
                </a:solidFill>
              </a:rPr>
              <a:t>[back-end, data-architecture]</a:t>
            </a:r>
            <a:endParaRPr lang="en-US" sz="1400" dirty="0">
              <a:solidFill>
                <a:schemeClr val="tx1">
                  <a:lumMod val="95000"/>
                  <a:lumOff val="5000"/>
                </a:schemeClr>
              </a:solidFill>
            </a:endParaRPr>
          </a:p>
        </p:txBody>
      </p:sp>
      <p:sp>
        <p:nvSpPr>
          <p:cNvPr id="12" name="Rectangle 11"/>
          <p:cNvSpPr/>
          <p:nvPr/>
        </p:nvSpPr>
        <p:spPr>
          <a:xfrm>
            <a:off x="2475876" y="5908624"/>
            <a:ext cx="2308485" cy="6445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lumMod val="95000"/>
                    <a:lumOff val="5000"/>
                  </a:schemeClr>
                </a:solidFill>
              </a:rPr>
              <a:t>Gaurav</a:t>
            </a:r>
            <a:r>
              <a:rPr lang="en-US" sz="1400" dirty="0" smtClean="0">
                <a:solidFill>
                  <a:schemeClr val="tx1">
                    <a:lumMod val="95000"/>
                    <a:lumOff val="5000"/>
                  </a:schemeClr>
                </a:solidFill>
              </a:rPr>
              <a:t> Kumar </a:t>
            </a:r>
          </a:p>
          <a:p>
            <a:pPr algn="ctr"/>
            <a:r>
              <a:rPr lang="en-US" sz="1400" dirty="0" smtClean="0">
                <a:solidFill>
                  <a:schemeClr val="tx1">
                    <a:lumMod val="95000"/>
                    <a:lumOff val="5000"/>
                  </a:schemeClr>
                </a:solidFill>
              </a:rPr>
              <a:t>[back-end, data-architecture]</a:t>
            </a:r>
          </a:p>
        </p:txBody>
      </p:sp>
      <p:sp>
        <p:nvSpPr>
          <p:cNvPr id="13" name="Rectangle 12"/>
          <p:cNvSpPr/>
          <p:nvPr/>
        </p:nvSpPr>
        <p:spPr>
          <a:xfrm>
            <a:off x="4906780" y="3782518"/>
            <a:ext cx="2308485" cy="6445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lumMod val="95000"/>
                    <a:lumOff val="5000"/>
                  </a:schemeClr>
                </a:solidFill>
              </a:rPr>
              <a:t>Kanchan</a:t>
            </a:r>
            <a:r>
              <a:rPr lang="en-US" sz="1400" dirty="0" smtClean="0">
                <a:solidFill>
                  <a:schemeClr val="tx1">
                    <a:lumMod val="95000"/>
                    <a:lumOff val="5000"/>
                  </a:schemeClr>
                </a:solidFill>
              </a:rPr>
              <a:t> Pal </a:t>
            </a:r>
          </a:p>
          <a:p>
            <a:pPr algn="ctr"/>
            <a:r>
              <a:rPr lang="en-US" sz="1400" dirty="0" smtClean="0">
                <a:solidFill>
                  <a:schemeClr val="tx1">
                    <a:lumMod val="95000"/>
                    <a:lumOff val="5000"/>
                  </a:schemeClr>
                </a:solidFill>
              </a:rPr>
              <a:t>[back-end, data-architecture]</a:t>
            </a:r>
            <a:endParaRPr lang="en-US" sz="1400" dirty="0">
              <a:solidFill>
                <a:schemeClr val="tx1">
                  <a:lumMod val="95000"/>
                  <a:lumOff val="5000"/>
                </a:schemeClr>
              </a:solidFill>
            </a:endParaRPr>
          </a:p>
        </p:txBody>
      </p:sp>
      <p:sp>
        <p:nvSpPr>
          <p:cNvPr id="14" name="Rectangle 13"/>
          <p:cNvSpPr/>
          <p:nvPr/>
        </p:nvSpPr>
        <p:spPr>
          <a:xfrm>
            <a:off x="7187783" y="6003561"/>
            <a:ext cx="2308485" cy="6445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95000"/>
                    <a:lumOff val="5000"/>
                  </a:schemeClr>
                </a:solidFill>
              </a:rPr>
              <a:t>Nikhil </a:t>
            </a:r>
            <a:r>
              <a:rPr lang="en-US" sz="1400" dirty="0" err="1" smtClean="0">
                <a:solidFill>
                  <a:schemeClr val="tx1">
                    <a:lumMod val="95000"/>
                    <a:lumOff val="5000"/>
                  </a:schemeClr>
                </a:solidFill>
              </a:rPr>
              <a:t>Ranjan</a:t>
            </a:r>
            <a:r>
              <a:rPr lang="en-US" sz="1400" dirty="0" smtClean="0">
                <a:solidFill>
                  <a:schemeClr val="tx1">
                    <a:lumMod val="95000"/>
                    <a:lumOff val="5000"/>
                  </a:schemeClr>
                </a:solidFill>
              </a:rPr>
              <a:t> </a:t>
            </a:r>
            <a:r>
              <a:rPr lang="en-US" sz="1400" dirty="0" err="1" smtClean="0">
                <a:solidFill>
                  <a:schemeClr val="tx1">
                    <a:lumMod val="95000"/>
                    <a:lumOff val="5000"/>
                  </a:schemeClr>
                </a:solidFill>
              </a:rPr>
              <a:t>Sinha</a:t>
            </a:r>
            <a:r>
              <a:rPr lang="en-US" sz="1400" dirty="0" smtClean="0">
                <a:solidFill>
                  <a:schemeClr val="tx1">
                    <a:lumMod val="95000"/>
                    <a:lumOff val="5000"/>
                  </a:schemeClr>
                </a:solidFill>
              </a:rPr>
              <a:t> </a:t>
            </a:r>
          </a:p>
          <a:p>
            <a:pPr algn="ctr"/>
            <a:r>
              <a:rPr lang="en-US" sz="1400" dirty="0" smtClean="0">
                <a:solidFill>
                  <a:schemeClr val="tx1">
                    <a:lumMod val="95000"/>
                    <a:lumOff val="5000"/>
                  </a:schemeClr>
                </a:solidFill>
              </a:rPr>
              <a:t>[back-end, data-architecture]</a:t>
            </a:r>
            <a:endParaRPr lang="en-US" sz="1400" dirty="0">
              <a:solidFill>
                <a:schemeClr val="tx1">
                  <a:lumMod val="95000"/>
                  <a:lumOff val="5000"/>
                </a:schemeClr>
              </a:solidFill>
            </a:endParaRPr>
          </a:p>
        </p:txBody>
      </p:sp>
      <p:sp>
        <p:nvSpPr>
          <p:cNvPr id="15" name="Rectangle 14"/>
          <p:cNvSpPr/>
          <p:nvPr/>
        </p:nvSpPr>
        <p:spPr>
          <a:xfrm>
            <a:off x="9583715" y="3757535"/>
            <a:ext cx="2308485" cy="6445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lumMod val="95000"/>
                    <a:lumOff val="5000"/>
                  </a:schemeClr>
                </a:solidFill>
              </a:rPr>
              <a:t>Saurabh</a:t>
            </a:r>
            <a:r>
              <a:rPr lang="en-US" sz="1400" dirty="0" smtClean="0">
                <a:solidFill>
                  <a:schemeClr val="tx1">
                    <a:lumMod val="95000"/>
                    <a:lumOff val="5000"/>
                  </a:schemeClr>
                </a:solidFill>
              </a:rPr>
              <a:t> R </a:t>
            </a:r>
            <a:r>
              <a:rPr lang="en-US" sz="1400" dirty="0" err="1" smtClean="0">
                <a:solidFill>
                  <a:schemeClr val="tx1">
                    <a:lumMod val="95000"/>
                    <a:lumOff val="5000"/>
                  </a:schemeClr>
                </a:solidFill>
              </a:rPr>
              <a:t>Nayak</a:t>
            </a:r>
            <a:r>
              <a:rPr lang="en-US" sz="1400" dirty="0" smtClean="0">
                <a:solidFill>
                  <a:schemeClr val="tx1">
                    <a:lumMod val="95000"/>
                    <a:lumOff val="5000"/>
                  </a:schemeClr>
                </a:solidFill>
              </a:rPr>
              <a:t> </a:t>
            </a:r>
          </a:p>
          <a:p>
            <a:pPr algn="ctr"/>
            <a:r>
              <a:rPr lang="en-US" sz="1400" dirty="0" smtClean="0">
                <a:solidFill>
                  <a:schemeClr val="tx1">
                    <a:lumMod val="95000"/>
                    <a:lumOff val="5000"/>
                  </a:schemeClr>
                </a:solidFill>
              </a:rPr>
              <a:t>[back-end, data-architecture]</a:t>
            </a:r>
            <a:endParaRPr lang="en-US" sz="1400" dirty="0">
              <a:solidFill>
                <a:schemeClr val="tx1">
                  <a:lumMod val="95000"/>
                  <a:lumOff val="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459334"/>
          </a:xfrm>
        </p:spPr>
        <p:txBody>
          <a:bodyPr>
            <a:normAutofit fontScale="90000"/>
          </a:bodyPr>
          <a:lstStyle/>
          <a:p>
            <a:r>
              <a:rPr lang="en-IN" dirty="0" smtClean="0"/>
              <a:t>Snapshots</a:t>
            </a:r>
            <a:endParaRPr lang="en-IN" dirty="0"/>
          </a:p>
        </p:txBody>
      </p:sp>
      <p:pic>
        <p:nvPicPr>
          <p:cNvPr id="4" name="Picture 3" descr="image (1).png"/>
          <p:cNvPicPr>
            <a:picLocks noChangeAspect="1"/>
          </p:cNvPicPr>
          <p:nvPr/>
        </p:nvPicPr>
        <p:blipFill>
          <a:blip r:embed="rId2" cstate="print"/>
          <a:stretch>
            <a:fillRect/>
          </a:stretch>
        </p:blipFill>
        <p:spPr>
          <a:xfrm>
            <a:off x="0" y="501155"/>
            <a:ext cx="5829300" cy="5495925"/>
          </a:xfrm>
          <a:prstGeom prst="rect">
            <a:avLst/>
          </a:prstGeom>
          <a:ln>
            <a:solidFill>
              <a:schemeClr val="accent1"/>
            </a:solidFill>
          </a:ln>
        </p:spPr>
      </p:pic>
      <p:pic>
        <p:nvPicPr>
          <p:cNvPr id="5" name="Picture 4" descr="image (2).png"/>
          <p:cNvPicPr>
            <a:picLocks noChangeAspect="1"/>
          </p:cNvPicPr>
          <p:nvPr/>
        </p:nvPicPr>
        <p:blipFill>
          <a:blip r:embed="rId3" cstate="print"/>
          <a:stretch>
            <a:fillRect/>
          </a:stretch>
        </p:blipFill>
        <p:spPr>
          <a:xfrm>
            <a:off x="5778806" y="502507"/>
            <a:ext cx="6413194" cy="5343525"/>
          </a:xfrm>
          <a:prstGeom prst="rect">
            <a:avLst/>
          </a:prstGeom>
          <a:ln>
            <a:solidFill>
              <a:schemeClr val="accent1"/>
            </a:solidFill>
          </a:ln>
        </p:spPr>
      </p:pic>
      <p:sp>
        <p:nvSpPr>
          <p:cNvPr id="6" name="TextBox 5"/>
          <p:cNvSpPr txBox="1"/>
          <p:nvPr/>
        </p:nvSpPr>
        <p:spPr>
          <a:xfrm>
            <a:off x="9413813" y="6041038"/>
            <a:ext cx="1783830" cy="382249"/>
          </a:xfrm>
          <a:prstGeom prst="rect">
            <a:avLst/>
          </a:prstGeom>
          <a:solidFill>
            <a:schemeClr val="accent1">
              <a:lumMod val="60000"/>
              <a:lumOff val="40000"/>
            </a:schemeClr>
          </a:solidFill>
        </p:spPr>
        <p:txBody>
          <a:bodyPr wrap="square" rtlCol="0">
            <a:spAutoFit/>
          </a:bodyPr>
          <a:lstStyle/>
          <a:p>
            <a:r>
              <a:rPr lang="en-IN" dirty="0" smtClean="0"/>
              <a:t>Code Snips</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age (4).png"/>
          <p:cNvPicPr>
            <a:picLocks noChangeAspect="1"/>
          </p:cNvPicPr>
          <p:nvPr/>
        </p:nvPicPr>
        <p:blipFill>
          <a:blip r:embed="rId2" cstate="print"/>
          <a:srcRect l="9092"/>
          <a:stretch>
            <a:fillRect/>
          </a:stretch>
        </p:blipFill>
        <p:spPr>
          <a:xfrm>
            <a:off x="5636305" y="0"/>
            <a:ext cx="6555695" cy="4572000"/>
          </a:xfrm>
          <a:prstGeom prst="rect">
            <a:avLst/>
          </a:prstGeom>
          <a:ln w="3175">
            <a:solidFill>
              <a:schemeClr val="accent1"/>
            </a:solidFill>
          </a:ln>
        </p:spPr>
      </p:pic>
      <p:pic>
        <p:nvPicPr>
          <p:cNvPr id="6" name="Picture 5" descr="image (5).png"/>
          <p:cNvPicPr>
            <a:picLocks noChangeAspect="1"/>
          </p:cNvPicPr>
          <p:nvPr/>
        </p:nvPicPr>
        <p:blipFill>
          <a:blip r:embed="rId3" cstate="print"/>
          <a:srcRect l="10750" b="18083"/>
          <a:stretch>
            <a:fillRect/>
          </a:stretch>
        </p:blipFill>
        <p:spPr>
          <a:xfrm>
            <a:off x="4961745" y="4579630"/>
            <a:ext cx="6375816" cy="2278370"/>
          </a:xfrm>
          <a:prstGeom prst="rect">
            <a:avLst/>
          </a:prstGeom>
          <a:ln>
            <a:solidFill>
              <a:schemeClr val="accent1"/>
            </a:solidFill>
          </a:ln>
        </p:spPr>
      </p:pic>
      <p:pic>
        <p:nvPicPr>
          <p:cNvPr id="4" name="Picture 3" descr="image (3).png"/>
          <p:cNvPicPr>
            <a:picLocks noChangeAspect="1"/>
          </p:cNvPicPr>
          <p:nvPr/>
        </p:nvPicPr>
        <p:blipFill>
          <a:blip r:embed="rId4" cstate="print"/>
          <a:srcRect r="10831"/>
          <a:stretch>
            <a:fillRect/>
          </a:stretch>
        </p:blipFill>
        <p:spPr>
          <a:xfrm>
            <a:off x="1" y="1"/>
            <a:ext cx="5684520" cy="5516880"/>
          </a:xfrm>
          <a:prstGeom prst="rect">
            <a:avLst/>
          </a:prstGeom>
          <a:ln w="3175">
            <a:solidFill>
              <a:schemeClr val="accent1"/>
            </a:solidFill>
          </a:ln>
        </p:spPr>
      </p:pic>
      <p:sp>
        <p:nvSpPr>
          <p:cNvPr id="7" name="TextBox 6"/>
          <p:cNvSpPr txBox="1"/>
          <p:nvPr/>
        </p:nvSpPr>
        <p:spPr>
          <a:xfrm>
            <a:off x="-1" y="6475751"/>
            <a:ext cx="2323475" cy="369332"/>
          </a:xfrm>
          <a:prstGeom prst="rect">
            <a:avLst/>
          </a:prstGeom>
          <a:solidFill>
            <a:schemeClr val="accent1">
              <a:lumMod val="60000"/>
              <a:lumOff val="40000"/>
            </a:schemeClr>
          </a:solidFill>
        </p:spPr>
        <p:txBody>
          <a:bodyPr wrap="square" rtlCol="0">
            <a:spAutoFit/>
          </a:bodyPr>
          <a:lstStyle/>
          <a:p>
            <a:r>
              <a:rPr lang="en-IN" dirty="0" smtClean="0"/>
              <a:t>Code Snips (</a:t>
            </a:r>
            <a:r>
              <a:rPr lang="en-IN" dirty="0" err="1" smtClean="0"/>
              <a:t>contd</a:t>
            </a:r>
            <a:r>
              <a:rPr lang="en-IN" dirty="0" smtClean="0"/>
              <a:t>)</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793230" y="742271"/>
            <a:ext cx="10515600" cy="5104908"/>
          </a:xfrm>
        </p:spPr>
        <p:txBody>
          <a:bodyPr>
            <a:normAutofit/>
          </a:bodyPr>
          <a:lstStyle/>
          <a:p>
            <a:pPr marL="0" indent="0">
              <a:buNone/>
            </a:pPr>
            <a:r>
              <a:rPr lang="en-US" sz="2000" dirty="0" smtClean="0"/>
              <a:t>The scraping of the vehicular details are done using java and the complete program handling it is converted into a java archive file so that it could be used as a module. We use a small python wrapper to convert it as a utility that can be easily accessed in any part of a </a:t>
            </a:r>
            <a:r>
              <a:rPr lang="en-US" sz="2000" dirty="0" err="1" smtClean="0"/>
              <a:t>py</a:t>
            </a:r>
            <a:r>
              <a:rPr lang="en-US" sz="2000" dirty="0" smtClean="0"/>
              <a:t> file just by making a function call.</a:t>
            </a:r>
          </a:p>
          <a:p>
            <a:pPr marL="0" indent="0">
              <a:buNone/>
            </a:pPr>
            <a:r>
              <a:rPr lang="en-US" sz="2000" dirty="0" smtClean="0"/>
              <a:t>Currently we are taking a web scrapping kind of approach  where we take the response from the website and extract the tabular data representing the vehicular information using its page tags and ids. So sometimes due to improper connectivity or some other issues we get a server error. To tackle this we have kept a check to retrigger the function call if an error occurs.</a:t>
            </a:r>
          </a:p>
          <a:p>
            <a:pPr marL="0" indent="0">
              <a:buNone/>
            </a:pPr>
            <a:r>
              <a:rPr lang="en-US" sz="2000" dirty="0" smtClean="0"/>
              <a:t>However while this feature gets implemented by NETC we could create a bridge between the module and NIC’s repository through direct API calls since both are governmental organizations.</a:t>
            </a:r>
          </a:p>
        </p:txBody>
      </p:sp>
      <p:pic>
        <p:nvPicPr>
          <p:cNvPr id="5" name="Picture 4" descr="javabridge.PNG"/>
          <p:cNvPicPr>
            <a:picLocks noChangeAspect="1"/>
          </p:cNvPicPr>
          <p:nvPr/>
        </p:nvPicPr>
        <p:blipFill>
          <a:blip r:embed="rId2" cstate="print"/>
          <a:stretch>
            <a:fillRect/>
          </a:stretch>
        </p:blipFill>
        <p:spPr>
          <a:xfrm>
            <a:off x="4260378" y="4023076"/>
            <a:ext cx="7059011" cy="271500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 (6).png"/>
          <p:cNvPicPr>
            <a:picLocks noChangeAspect="1"/>
          </p:cNvPicPr>
          <p:nvPr/>
        </p:nvPicPr>
        <p:blipFill>
          <a:blip r:embed="rId2" cstate="print"/>
          <a:stretch>
            <a:fillRect/>
          </a:stretch>
        </p:blipFill>
        <p:spPr>
          <a:xfrm>
            <a:off x="254832" y="1871662"/>
            <a:ext cx="11692329" cy="3114675"/>
          </a:xfrm>
          <a:prstGeom prst="rect">
            <a:avLst/>
          </a:prstGeom>
          <a:ln>
            <a:solidFill>
              <a:schemeClr val="accent4">
                <a:lumMod val="75000"/>
              </a:schemeClr>
            </a:solidFill>
          </a:ln>
        </p:spPr>
      </p:pic>
      <p:sp>
        <p:nvSpPr>
          <p:cNvPr id="5" name="TextBox 4"/>
          <p:cNvSpPr txBox="1"/>
          <p:nvPr/>
        </p:nvSpPr>
        <p:spPr>
          <a:xfrm>
            <a:off x="6655633" y="584616"/>
            <a:ext cx="2833141" cy="400110"/>
          </a:xfrm>
          <a:prstGeom prst="rect">
            <a:avLst/>
          </a:prstGeom>
          <a:solidFill>
            <a:schemeClr val="accent4">
              <a:lumMod val="40000"/>
              <a:lumOff val="60000"/>
            </a:schemeClr>
          </a:solidFill>
        </p:spPr>
        <p:txBody>
          <a:bodyPr wrap="square" rtlCol="0">
            <a:spAutoFit/>
          </a:bodyPr>
          <a:lstStyle/>
          <a:p>
            <a:r>
              <a:rPr lang="en-IN" sz="2000" dirty="0" smtClean="0"/>
              <a:t>Output sample</a:t>
            </a:r>
            <a:endParaRPr lang="en-IN"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434" y="646385"/>
            <a:ext cx="10515600" cy="5943601"/>
          </a:xfrm>
        </p:spPr>
        <p:txBody>
          <a:bodyPr>
            <a:normAutofit/>
          </a:bodyPr>
          <a:lstStyle/>
          <a:p>
            <a:pPr marL="0" indent="0">
              <a:buNone/>
            </a:pPr>
            <a:r>
              <a:rPr lang="en-US" b="1" dirty="0" smtClean="0"/>
              <a:t>Notification Module:</a:t>
            </a:r>
          </a:p>
          <a:p>
            <a:pPr marL="0" indent="0">
              <a:buNone/>
            </a:pPr>
            <a:r>
              <a:rPr lang="en-US" sz="2400" dirty="0" smtClean="0"/>
              <a:t>Once we find that the classes of vehicle detected as per the </a:t>
            </a:r>
            <a:r>
              <a:rPr lang="en-US" sz="2400" dirty="0" err="1" smtClean="0"/>
              <a:t>Fastag</a:t>
            </a:r>
            <a:r>
              <a:rPr lang="en-US" sz="2400" dirty="0" smtClean="0"/>
              <a:t> and our method are different then we may need to pass on this notification to NHAI or to the highway police patrol.  Also if any chaos occurs at the toll plaza caused by the civilian rider due to misbehavior or for any other reason toll operator would be wanting to send an SOS. So for these situations we have created a module that can notify both on mail and via SMS to NHAI or police with just a click of button.</a:t>
            </a:r>
          </a:p>
          <a:p>
            <a:pPr marL="0" indent="0">
              <a:buNone/>
            </a:pPr>
            <a:r>
              <a:rPr lang="en-US" sz="2400" dirty="0" smtClean="0"/>
              <a:t>In addition to it we have used the </a:t>
            </a:r>
            <a:r>
              <a:rPr lang="en-US" sz="2400" dirty="0" err="1" smtClean="0"/>
              <a:t>sms</a:t>
            </a:r>
            <a:r>
              <a:rPr lang="en-US" sz="2400" dirty="0" smtClean="0"/>
              <a:t> utility to send the passenger an invoice after he passes through the toll plaza to get amount charged and other information.</a:t>
            </a:r>
          </a:p>
          <a:p>
            <a:pPr marL="0" indent="0">
              <a:buNone/>
            </a:pPr>
            <a:r>
              <a:rPr lang="en-US" sz="2400" dirty="0" smtClean="0"/>
              <a:t>We have created a python module for it which would be sending mail notifications using open-source modules and also </a:t>
            </a:r>
            <a:r>
              <a:rPr lang="en-US" sz="2400" dirty="0" err="1" smtClean="0"/>
              <a:t>sms</a:t>
            </a:r>
            <a:r>
              <a:rPr lang="en-US" sz="2400" dirty="0" smtClean="0"/>
              <a:t> notification by means of third party module.</a:t>
            </a:r>
          </a:p>
          <a:p>
            <a:pPr marL="0" indent="0">
              <a:buNone/>
            </a:pPr>
            <a:endParaRPr lang="en-US" sz="2400" dirty="0" smtClean="0"/>
          </a:p>
        </p:txBody>
      </p:sp>
    </p:spTree>
    <p:extLst>
      <p:ext uri="{BB962C8B-B14F-4D97-AF65-F5344CB8AC3E}">
        <p14:creationId xmlns:p14="http://schemas.microsoft.com/office/powerpoint/2010/main" xmlns="" val="738986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os_1.PNG"/>
          <p:cNvPicPr>
            <a:picLocks noChangeAspect="1"/>
          </p:cNvPicPr>
          <p:nvPr/>
        </p:nvPicPr>
        <p:blipFill>
          <a:blip r:embed="rId2" cstate="print"/>
          <a:stretch>
            <a:fillRect/>
          </a:stretch>
        </p:blipFill>
        <p:spPr>
          <a:xfrm>
            <a:off x="0" y="224852"/>
            <a:ext cx="6398411" cy="5651292"/>
          </a:xfrm>
          <a:prstGeom prst="rect">
            <a:avLst/>
          </a:prstGeom>
        </p:spPr>
      </p:pic>
      <p:sp>
        <p:nvSpPr>
          <p:cNvPr id="7" name="TextBox 6"/>
          <p:cNvSpPr txBox="1"/>
          <p:nvPr/>
        </p:nvSpPr>
        <p:spPr>
          <a:xfrm>
            <a:off x="7914807" y="5936104"/>
            <a:ext cx="2758190" cy="461665"/>
          </a:xfrm>
          <a:prstGeom prst="rect">
            <a:avLst/>
          </a:prstGeom>
          <a:solidFill>
            <a:schemeClr val="accent2">
              <a:lumMod val="40000"/>
              <a:lumOff val="60000"/>
            </a:schemeClr>
          </a:solidFill>
          <a:ln w="12700">
            <a:noFill/>
          </a:ln>
        </p:spPr>
        <p:txBody>
          <a:bodyPr wrap="square" rtlCol="0">
            <a:spAutoFit/>
          </a:bodyPr>
          <a:lstStyle/>
          <a:p>
            <a:pPr algn="ctr"/>
            <a:r>
              <a:rPr lang="en-IN" sz="2400" dirty="0" smtClean="0">
                <a:solidFill>
                  <a:schemeClr val="accent2">
                    <a:lumMod val="50000"/>
                  </a:schemeClr>
                </a:solidFill>
              </a:rPr>
              <a:t>S.O.S Code Snips</a:t>
            </a:r>
            <a:endParaRPr lang="en-IN" sz="2400" dirty="0">
              <a:solidFill>
                <a:schemeClr val="accent2">
                  <a:lumMod val="50000"/>
                </a:schemeClr>
              </a:solidFill>
            </a:endParaRPr>
          </a:p>
        </p:txBody>
      </p:sp>
      <p:pic>
        <p:nvPicPr>
          <p:cNvPr id="8" name="Picture 7" descr="SOS2.PNG"/>
          <p:cNvPicPr>
            <a:picLocks noChangeAspect="1"/>
          </p:cNvPicPr>
          <p:nvPr/>
        </p:nvPicPr>
        <p:blipFill>
          <a:blip r:embed="rId3" cstate="print"/>
          <a:stretch>
            <a:fillRect/>
          </a:stretch>
        </p:blipFill>
        <p:spPr>
          <a:xfrm>
            <a:off x="6408416" y="374755"/>
            <a:ext cx="5783584" cy="533649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il.PNG"/>
          <p:cNvPicPr>
            <a:picLocks noChangeAspect="1"/>
          </p:cNvPicPr>
          <p:nvPr/>
        </p:nvPicPr>
        <p:blipFill>
          <a:blip r:embed="rId2" cstate="print"/>
          <a:stretch>
            <a:fillRect/>
          </a:stretch>
        </p:blipFill>
        <p:spPr>
          <a:xfrm>
            <a:off x="194870" y="1134122"/>
            <a:ext cx="6066660" cy="4127425"/>
          </a:xfrm>
          <a:prstGeom prst="rect">
            <a:avLst/>
          </a:prstGeom>
          <a:ln>
            <a:solidFill>
              <a:schemeClr val="accent4">
                <a:lumMod val="75000"/>
              </a:schemeClr>
            </a:solidFill>
          </a:ln>
        </p:spPr>
      </p:pic>
      <p:pic>
        <p:nvPicPr>
          <p:cNvPr id="5" name="Picture 4" descr="sms.jpeg"/>
          <p:cNvPicPr>
            <a:picLocks noChangeAspect="1"/>
          </p:cNvPicPr>
          <p:nvPr/>
        </p:nvPicPr>
        <p:blipFill>
          <a:blip r:embed="rId3" cstate="print"/>
          <a:srcRect t="38687" b="46450"/>
          <a:stretch>
            <a:fillRect/>
          </a:stretch>
        </p:blipFill>
        <p:spPr>
          <a:xfrm>
            <a:off x="6522163" y="1304164"/>
            <a:ext cx="5352962" cy="1723868"/>
          </a:xfrm>
          <a:prstGeom prst="rect">
            <a:avLst/>
          </a:prstGeom>
          <a:ln>
            <a:solidFill>
              <a:schemeClr val="accent4">
                <a:lumMod val="75000"/>
              </a:schemeClr>
            </a:solidFill>
          </a:ln>
        </p:spPr>
      </p:pic>
      <p:sp>
        <p:nvSpPr>
          <p:cNvPr id="6" name="TextBox 5"/>
          <p:cNvSpPr txBox="1"/>
          <p:nvPr/>
        </p:nvSpPr>
        <p:spPr>
          <a:xfrm>
            <a:off x="2143594" y="659567"/>
            <a:ext cx="1843790" cy="400110"/>
          </a:xfrm>
          <a:prstGeom prst="rect">
            <a:avLst/>
          </a:prstGeom>
          <a:solidFill>
            <a:schemeClr val="accent4">
              <a:lumMod val="40000"/>
              <a:lumOff val="60000"/>
            </a:schemeClr>
          </a:solidFill>
        </p:spPr>
        <p:txBody>
          <a:bodyPr wrap="square" rtlCol="0">
            <a:spAutoFit/>
          </a:bodyPr>
          <a:lstStyle/>
          <a:p>
            <a:pPr algn="ctr"/>
            <a:r>
              <a:rPr lang="en-IN" sz="2000" dirty="0" smtClean="0"/>
              <a:t>Mail Output</a:t>
            </a:r>
            <a:endParaRPr lang="en-IN" sz="2000" dirty="0"/>
          </a:p>
        </p:txBody>
      </p:sp>
      <p:sp>
        <p:nvSpPr>
          <p:cNvPr id="7" name="TextBox 6"/>
          <p:cNvSpPr txBox="1"/>
          <p:nvPr/>
        </p:nvSpPr>
        <p:spPr>
          <a:xfrm>
            <a:off x="8127169" y="826975"/>
            <a:ext cx="1751350" cy="400110"/>
          </a:xfrm>
          <a:prstGeom prst="rect">
            <a:avLst/>
          </a:prstGeom>
          <a:solidFill>
            <a:schemeClr val="accent4">
              <a:lumMod val="40000"/>
              <a:lumOff val="60000"/>
            </a:schemeClr>
          </a:solidFill>
        </p:spPr>
        <p:txBody>
          <a:bodyPr wrap="square" rtlCol="0">
            <a:spAutoFit/>
          </a:bodyPr>
          <a:lstStyle/>
          <a:p>
            <a:pPr algn="ctr"/>
            <a:r>
              <a:rPr lang="en-IN" sz="2000" dirty="0" smtClean="0"/>
              <a:t>SMS output</a:t>
            </a:r>
            <a:endParaRPr lang="en-IN" sz="2000" dirty="0"/>
          </a:p>
        </p:txBody>
      </p:sp>
      <p:pic>
        <p:nvPicPr>
          <p:cNvPr id="9" name="Picture 8" descr="sms.jpeg"/>
          <p:cNvPicPr>
            <a:picLocks noChangeAspect="1"/>
          </p:cNvPicPr>
          <p:nvPr/>
        </p:nvPicPr>
        <p:blipFill>
          <a:blip r:embed="rId4" cstate="print"/>
          <a:srcRect r="19619" b="19251"/>
          <a:stretch>
            <a:fillRect/>
          </a:stretch>
        </p:blipFill>
        <p:spPr>
          <a:xfrm>
            <a:off x="6535711" y="3884970"/>
            <a:ext cx="5321509" cy="2269886"/>
          </a:xfrm>
          <a:prstGeom prst="rect">
            <a:avLst/>
          </a:prstGeom>
          <a:ln>
            <a:solidFill>
              <a:schemeClr val="accent4">
                <a:lumMod val="75000"/>
              </a:schemeClr>
            </a:solidFill>
          </a:ln>
        </p:spPr>
      </p:pic>
      <p:sp>
        <p:nvSpPr>
          <p:cNvPr id="10" name="TextBox 9"/>
          <p:cNvSpPr txBox="1"/>
          <p:nvPr/>
        </p:nvSpPr>
        <p:spPr>
          <a:xfrm>
            <a:off x="8234599" y="3392791"/>
            <a:ext cx="1751350" cy="400110"/>
          </a:xfrm>
          <a:prstGeom prst="rect">
            <a:avLst/>
          </a:prstGeom>
          <a:solidFill>
            <a:schemeClr val="accent4">
              <a:lumMod val="40000"/>
              <a:lumOff val="60000"/>
            </a:schemeClr>
          </a:solidFill>
        </p:spPr>
        <p:txBody>
          <a:bodyPr wrap="square" rtlCol="0">
            <a:spAutoFit/>
          </a:bodyPr>
          <a:lstStyle/>
          <a:p>
            <a:pPr algn="ctr"/>
            <a:r>
              <a:rPr lang="en-IN" sz="2000" dirty="0" smtClean="0"/>
              <a:t>SMS invoice</a:t>
            </a:r>
            <a:endParaRPr lang="en-IN"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434" y="646385"/>
            <a:ext cx="10515600" cy="5943601"/>
          </a:xfrm>
        </p:spPr>
        <p:txBody>
          <a:bodyPr>
            <a:normAutofit/>
          </a:bodyPr>
          <a:lstStyle/>
          <a:p>
            <a:pPr marL="0" indent="0">
              <a:buNone/>
            </a:pPr>
            <a:r>
              <a:rPr lang="en-US" b="1" dirty="0" smtClean="0"/>
              <a:t>Initial Implementation Phase:</a:t>
            </a:r>
          </a:p>
          <a:p>
            <a:pPr marL="0" indent="0">
              <a:buNone/>
            </a:pPr>
            <a:r>
              <a:rPr lang="en-US" sz="2000" dirty="0" smtClean="0"/>
              <a:t>While beginning the data collection phase we faced the challenge of finding the training data. We have few websites to get the training sets, but they are not in a ready to use format and also we don’t have data sets for few vehicle classes.</a:t>
            </a:r>
          </a:p>
          <a:p>
            <a:pPr marL="0" indent="0">
              <a:buNone/>
            </a:pPr>
            <a:r>
              <a:rPr lang="en-US" sz="2000" dirty="0" smtClean="0"/>
              <a:t>So we figured out that when we are in a real time implementation phase we could tackle this by using the current </a:t>
            </a:r>
            <a:r>
              <a:rPr lang="en-US" sz="2000" dirty="0" err="1" smtClean="0"/>
              <a:t>fastag</a:t>
            </a:r>
            <a:r>
              <a:rPr lang="en-US" sz="2000" dirty="0" smtClean="0"/>
              <a:t> functionality to create our own data set. Currently we use RFID scanners to get the class of the vehicles, we map these classes with their image as entries for dataset. Yes, these may contain the rides involving proxy tags but the valid data ratio will be higher than the invalid data and we would later bring our previous flow chart in action to increase the efficiency. </a:t>
            </a:r>
          </a:p>
        </p:txBody>
      </p:sp>
      <p:sp>
        <p:nvSpPr>
          <p:cNvPr id="4" name="Snip Single Corner Rectangle 3"/>
          <p:cNvSpPr/>
          <p:nvPr/>
        </p:nvSpPr>
        <p:spPr>
          <a:xfrm flipH="1">
            <a:off x="5349844" y="3815252"/>
            <a:ext cx="1035249" cy="583311"/>
          </a:xfrm>
          <a:prstGeom prst="snip1Rect">
            <a:avLst>
              <a:gd name="adj" fmla="val 50000"/>
            </a:avLst>
          </a:prstGeom>
          <a:solidFill>
            <a:schemeClr val="accent2">
              <a:lumMod val="40000"/>
              <a:lumOff val="60000"/>
            </a:schemeClr>
          </a:solidFill>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1600" dirty="0" smtClean="0">
                <a:solidFill>
                  <a:schemeClr val="accent2">
                    <a:lumMod val="50000"/>
                  </a:schemeClr>
                </a:solidFill>
              </a:rPr>
              <a:t>Vehicle</a:t>
            </a:r>
            <a:endParaRPr lang="en-IN" sz="1200" dirty="0">
              <a:solidFill>
                <a:schemeClr val="accent2">
                  <a:lumMod val="50000"/>
                </a:schemeClr>
              </a:solidFill>
            </a:endParaRPr>
          </a:p>
        </p:txBody>
      </p:sp>
      <p:sp>
        <p:nvSpPr>
          <p:cNvPr id="5" name="Rectangle 4"/>
          <p:cNvSpPr/>
          <p:nvPr/>
        </p:nvSpPr>
        <p:spPr>
          <a:xfrm>
            <a:off x="7725223" y="4077326"/>
            <a:ext cx="930107" cy="489444"/>
          </a:xfrm>
          <a:prstGeom prst="rect">
            <a:avLst/>
          </a:prstGeom>
          <a:solidFill>
            <a:schemeClr val="accent2">
              <a:lumMod val="40000"/>
              <a:lumOff val="60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accent2">
                    <a:lumMod val="50000"/>
                  </a:schemeClr>
                </a:solidFill>
              </a:rPr>
              <a:t>RFID Scanner</a:t>
            </a:r>
            <a:endParaRPr lang="en-IN" sz="1400" dirty="0">
              <a:solidFill>
                <a:schemeClr val="accent2">
                  <a:lumMod val="50000"/>
                </a:schemeClr>
              </a:solidFill>
            </a:endParaRPr>
          </a:p>
        </p:txBody>
      </p:sp>
      <p:sp>
        <p:nvSpPr>
          <p:cNvPr id="6" name="Rectangle 5"/>
          <p:cNvSpPr/>
          <p:nvPr/>
        </p:nvSpPr>
        <p:spPr>
          <a:xfrm>
            <a:off x="7126081" y="5257713"/>
            <a:ext cx="1213939" cy="528229"/>
          </a:xfrm>
          <a:prstGeom prst="rect">
            <a:avLst/>
          </a:prstGeom>
          <a:solidFill>
            <a:schemeClr val="accent2">
              <a:lumMod val="40000"/>
              <a:lumOff val="60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solidFill>
                  <a:schemeClr val="accent2">
                    <a:lumMod val="50000"/>
                  </a:schemeClr>
                </a:solidFill>
              </a:rPr>
              <a:t>Get vehicle class</a:t>
            </a:r>
            <a:endParaRPr lang="en-IN" sz="1200" dirty="0">
              <a:solidFill>
                <a:schemeClr val="accent2">
                  <a:lumMod val="50000"/>
                </a:schemeClr>
              </a:solidFill>
            </a:endParaRPr>
          </a:p>
        </p:txBody>
      </p:sp>
      <p:cxnSp>
        <p:nvCxnSpPr>
          <p:cNvPr id="7" name="Straight Arrow Connector 49"/>
          <p:cNvCxnSpPr>
            <a:stCxn id="5" idx="2"/>
            <a:endCxn id="6" idx="0"/>
          </p:cNvCxnSpPr>
          <p:nvPr/>
        </p:nvCxnSpPr>
        <p:spPr>
          <a:xfrm rot="5400000">
            <a:off x="7616193" y="4683628"/>
            <a:ext cx="690943" cy="457226"/>
          </a:xfrm>
          <a:prstGeom prst="bentConnector3">
            <a:avLst>
              <a:gd name="adj1" fmla="val 50000"/>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26"/>
          <p:cNvCxnSpPr>
            <a:stCxn id="4" idx="2"/>
            <a:endCxn id="5" idx="1"/>
          </p:cNvCxnSpPr>
          <p:nvPr/>
        </p:nvCxnSpPr>
        <p:spPr>
          <a:xfrm>
            <a:off x="6385093" y="4106908"/>
            <a:ext cx="1340130" cy="215140"/>
          </a:xfrm>
          <a:prstGeom prst="bentConnector3">
            <a:avLst>
              <a:gd name="adj1" fmla="val 50000"/>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Flowchart: Manual Input 14"/>
          <p:cNvSpPr/>
          <p:nvPr/>
        </p:nvSpPr>
        <p:spPr>
          <a:xfrm>
            <a:off x="3247759" y="4698121"/>
            <a:ext cx="677917" cy="551793"/>
          </a:xfrm>
          <a:prstGeom prst="flowChartManualInput">
            <a:avLst/>
          </a:prstGeom>
          <a:solidFill>
            <a:schemeClr val="accent2">
              <a:lumMod val="40000"/>
              <a:lumOff val="60000"/>
            </a:schemeClr>
          </a:solidFill>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IN" dirty="0" smtClean="0">
                <a:solidFill>
                  <a:schemeClr val="accent2">
                    <a:lumMod val="50000"/>
                  </a:schemeClr>
                </a:solidFill>
              </a:rPr>
              <a:t>Cam</a:t>
            </a:r>
            <a:endParaRPr lang="en-IN" dirty="0">
              <a:solidFill>
                <a:schemeClr val="accent2">
                  <a:lumMod val="50000"/>
                </a:schemeClr>
              </a:solidFill>
            </a:endParaRPr>
          </a:p>
        </p:txBody>
      </p:sp>
      <p:cxnSp>
        <p:nvCxnSpPr>
          <p:cNvPr id="17" name="Elbow Connector 16"/>
          <p:cNvCxnSpPr>
            <a:stCxn id="4" idx="0"/>
            <a:endCxn id="15" idx="3"/>
          </p:cNvCxnSpPr>
          <p:nvPr/>
        </p:nvCxnSpPr>
        <p:spPr>
          <a:xfrm rot="10800000" flipV="1">
            <a:off x="3925676" y="4106908"/>
            <a:ext cx="1424168" cy="867110"/>
          </a:xfrm>
          <a:prstGeom prst="bentConnector3">
            <a:avLst>
              <a:gd name="adj1" fmla="val 50000"/>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4918904" y="5927831"/>
            <a:ext cx="867103" cy="835573"/>
          </a:xfrm>
          <a:prstGeom prst="flowChartMagneticDisk">
            <a:avLst/>
          </a:prstGeom>
          <a:solidFill>
            <a:schemeClr val="accent2">
              <a:lumMod val="40000"/>
              <a:lumOff val="60000"/>
            </a:schemeClr>
          </a:solidFill>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IN" dirty="0" smtClean="0">
                <a:solidFill>
                  <a:schemeClr val="accent2">
                    <a:lumMod val="50000"/>
                  </a:schemeClr>
                </a:solidFill>
              </a:rPr>
              <a:t>Data set</a:t>
            </a:r>
            <a:endParaRPr lang="en-IN" dirty="0">
              <a:solidFill>
                <a:schemeClr val="accent2">
                  <a:lumMod val="50000"/>
                </a:schemeClr>
              </a:solidFill>
            </a:endParaRPr>
          </a:p>
        </p:txBody>
      </p:sp>
      <p:cxnSp>
        <p:nvCxnSpPr>
          <p:cNvPr id="20" name="Shape 19"/>
          <p:cNvCxnSpPr>
            <a:stCxn id="15" idx="2"/>
            <a:endCxn id="18" idx="2"/>
          </p:cNvCxnSpPr>
          <p:nvPr/>
        </p:nvCxnSpPr>
        <p:spPr>
          <a:xfrm rot="16200000" flipH="1">
            <a:off x="3704959" y="5131673"/>
            <a:ext cx="1095704" cy="1332186"/>
          </a:xfrm>
          <a:prstGeom prst="bentConnector2">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6" idx="1"/>
            <a:endCxn id="18" idx="4"/>
          </p:cNvCxnSpPr>
          <p:nvPr/>
        </p:nvCxnSpPr>
        <p:spPr>
          <a:xfrm rot="10800000" flipV="1">
            <a:off x="5786007" y="5521828"/>
            <a:ext cx="1340074" cy="823790"/>
          </a:xfrm>
          <a:prstGeom prst="bentConnector3">
            <a:avLst>
              <a:gd name="adj1" fmla="val 50000"/>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7389866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err="1" smtClean="0"/>
              <a:t>GitHub</a:t>
            </a:r>
            <a:r>
              <a:rPr lang="en-IN" dirty="0" smtClean="0"/>
              <a:t> link: </a:t>
            </a:r>
            <a:r>
              <a:rPr lang="en-IN" dirty="0" smtClean="0">
                <a:hlinkClick r:id="rId2"/>
              </a:rPr>
              <a:t>https://</a:t>
            </a:r>
            <a:r>
              <a:rPr lang="en-IN" dirty="0" smtClean="0">
                <a:hlinkClick r:id="rId2"/>
              </a:rPr>
              <a:t>github.com/SaurabhRNayak/FasTAG_2.0</a:t>
            </a:r>
            <a:endParaRPr lang="en-IN" dirty="0" smtClean="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16555"/>
          </a:xfrm>
        </p:spPr>
        <p:txBody>
          <a:bodyPr/>
          <a:lstStyle/>
          <a:p>
            <a:r>
              <a:rPr lang="en-US" dirty="0" smtClean="0"/>
              <a:t>Use Cases:</a:t>
            </a:r>
            <a:endParaRPr lang="en-US" dirty="0"/>
          </a:p>
        </p:txBody>
      </p:sp>
      <p:sp>
        <p:nvSpPr>
          <p:cNvPr id="3" name="Content Placeholder 2"/>
          <p:cNvSpPr>
            <a:spLocks noGrp="1"/>
          </p:cNvSpPr>
          <p:nvPr>
            <p:ph idx="1"/>
          </p:nvPr>
        </p:nvSpPr>
        <p:spPr>
          <a:xfrm>
            <a:off x="1097280" y="1203158"/>
            <a:ext cx="10058400" cy="4665936"/>
          </a:xfrm>
        </p:spPr>
        <p:txBody>
          <a:bodyPr>
            <a:normAutofit/>
          </a:bodyPr>
          <a:lstStyle/>
          <a:p>
            <a:pPr marL="0" indent="0">
              <a:buNone/>
            </a:pPr>
            <a:r>
              <a:rPr lang="en-US" sz="3200" b="1" dirty="0" smtClean="0">
                <a:latin typeface="+mj-lt"/>
                <a:ea typeface="+mj-ea"/>
                <a:cs typeface="+mj-cs"/>
              </a:rPr>
              <a:t>Vehicle Class Verification at the Scanning point.</a:t>
            </a:r>
            <a:r>
              <a:rPr lang="en-US" sz="3200" dirty="0" smtClean="0">
                <a:latin typeface="+mj-lt"/>
                <a:ea typeface="+mj-ea"/>
                <a:cs typeface="+mj-cs"/>
              </a:rPr>
              <a:t/>
            </a:r>
            <a:br>
              <a:rPr lang="en-US" sz="3200" dirty="0" smtClean="0">
                <a:latin typeface="+mj-lt"/>
                <a:ea typeface="+mj-ea"/>
                <a:cs typeface="+mj-cs"/>
              </a:rPr>
            </a:br>
            <a:r>
              <a:rPr lang="en-US" dirty="0" smtClean="0">
                <a:latin typeface="+mj-lt"/>
                <a:ea typeface="+mj-ea"/>
                <a:cs typeface="+mj-cs"/>
              </a:rPr>
              <a:t>The problem we are tackling in our project is to eradicate the possibility of the vehicle owner using a Fastag Sticker belonging to a lower vehicular class instead of the vehicle’s actual class to get a deduction in the toll charge.</a:t>
            </a:r>
            <a:br>
              <a:rPr lang="en-US" dirty="0" smtClean="0">
                <a:latin typeface="+mj-lt"/>
                <a:ea typeface="+mj-ea"/>
                <a:cs typeface="+mj-cs"/>
              </a:rPr>
            </a:br>
            <a:endParaRPr lang="en-US" sz="3200" dirty="0">
              <a:latin typeface="+mj-lt"/>
              <a:ea typeface="+mj-ea"/>
              <a:cs typeface="+mj-cs"/>
            </a:endParaRPr>
          </a:p>
        </p:txBody>
      </p:sp>
    </p:spTree>
    <p:extLst>
      <p:ext uri="{BB962C8B-B14F-4D97-AF65-F5344CB8AC3E}">
        <p14:creationId xmlns:p14="http://schemas.microsoft.com/office/powerpoint/2010/main" xmlns="" val="40811984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16555"/>
          </a:xfrm>
        </p:spPr>
        <p:txBody>
          <a:bodyPr/>
          <a:lstStyle/>
          <a:p>
            <a:r>
              <a:rPr lang="en-US" dirty="0" smtClean="0"/>
              <a:t>Solutioning</a:t>
            </a:r>
            <a:endParaRPr lang="en-US" dirty="0"/>
          </a:p>
        </p:txBody>
      </p:sp>
      <p:sp>
        <p:nvSpPr>
          <p:cNvPr id="3" name="Content Placeholder 2"/>
          <p:cNvSpPr>
            <a:spLocks noGrp="1"/>
          </p:cNvSpPr>
          <p:nvPr>
            <p:ph idx="1"/>
          </p:nvPr>
        </p:nvSpPr>
        <p:spPr>
          <a:xfrm>
            <a:off x="1097280" y="1203158"/>
            <a:ext cx="10058400" cy="4908082"/>
          </a:xfrm>
        </p:spPr>
        <p:txBody>
          <a:bodyPr>
            <a:normAutofit/>
          </a:bodyPr>
          <a:lstStyle/>
          <a:p>
            <a:pPr marL="0" indent="0">
              <a:buNone/>
            </a:pPr>
            <a:r>
              <a:rPr lang="en-US" sz="3200" dirty="0" smtClean="0"/>
              <a:t>We have thought of merging two methods to create a solution with high efficiency.</a:t>
            </a:r>
          </a:p>
          <a:p>
            <a:pPr marL="0" indent="0"/>
            <a:endParaRPr lang="en-US" sz="3200" dirty="0" smtClean="0"/>
          </a:p>
          <a:p>
            <a:pPr marL="0" indent="0"/>
            <a:r>
              <a:rPr lang="en-US" sz="3200" dirty="0" smtClean="0"/>
              <a:t>Building an ML based Image classifier module to detect the vehicular class.</a:t>
            </a:r>
          </a:p>
          <a:p>
            <a:pPr marL="0" indent="0">
              <a:lnSpc>
                <a:spcPct val="150000"/>
              </a:lnSpc>
            </a:pPr>
            <a:r>
              <a:rPr lang="en-US" dirty="0" smtClean="0"/>
              <a:t>Retrieving vehicle class by using its Numberplate.</a:t>
            </a:r>
          </a:p>
          <a:p>
            <a:pPr marL="0" indent="0">
              <a:lnSpc>
                <a:spcPct val="150000"/>
              </a:lnSpc>
              <a:buNone/>
            </a:pPr>
            <a:endParaRPr lang="en-US" dirty="0" smtClean="0"/>
          </a:p>
          <a:p>
            <a:pPr marL="0" indent="0">
              <a:lnSpc>
                <a:spcPct val="150000"/>
              </a:lnSpc>
            </a:pPr>
            <a:endParaRPr lang="en-US" dirty="0" smtClean="0"/>
          </a:p>
        </p:txBody>
      </p:sp>
    </p:spTree>
    <p:extLst>
      <p:ext uri="{BB962C8B-B14F-4D97-AF65-F5344CB8AC3E}">
        <p14:creationId xmlns:p14="http://schemas.microsoft.com/office/powerpoint/2010/main" xmlns="" val="15442562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179" y="0"/>
            <a:ext cx="4468319" cy="459334"/>
          </a:xfrm>
        </p:spPr>
        <p:txBody>
          <a:bodyPr>
            <a:noAutofit/>
          </a:bodyPr>
          <a:lstStyle/>
          <a:p>
            <a:r>
              <a:rPr lang="en-IN" sz="3600" b="1" dirty="0" smtClean="0"/>
              <a:t>Total Block Diagram</a:t>
            </a:r>
            <a:endParaRPr lang="en-IN" sz="3600" b="1" dirty="0"/>
          </a:p>
        </p:txBody>
      </p:sp>
      <p:sp>
        <p:nvSpPr>
          <p:cNvPr id="4" name="Rectangle 3"/>
          <p:cNvSpPr/>
          <p:nvPr/>
        </p:nvSpPr>
        <p:spPr>
          <a:xfrm>
            <a:off x="4679777" y="1655379"/>
            <a:ext cx="1797269" cy="1576552"/>
          </a:xfrm>
          <a:prstGeom prst="rect">
            <a:avLst/>
          </a:prstGeom>
          <a:noFill/>
          <a:ln w="28575">
            <a:solidFill>
              <a:schemeClr val="accent6">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6">
                  <a:lumMod val="50000"/>
                </a:schemeClr>
              </a:solidFill>
            </a:endParaRPr>
          </a:p>
        </p:txBody>
      </p:sp>
      <p:sp>
        <p:nvSpPr>
          <p:cNvPr id="10" name="Rectangle 9"/>
          <p:cNvSpPr/>
          <p:nvPr/>
        </p:nvSpPr>
        <p:spPr>
          <a:xfrm>
            <a:off x="4862975" y="1965454"/>
            <a:ext cx="1434662" cy="961697"/>
          </a:xfrm>
          <a:prstGeom prst="rect">
            <a:avLst/>
          </a:prstGeom>
          <a:solidFill>
            <a:schemeClr val="accent6">
              <a:lumMod val="40000"/>
              <a:lumOff val="6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6">
                    <a:lumMod val="50000"/>
                  </a:schemeClr>
                </a:solidFill>
              </a:rPr>
              <a:t>Image Classifier Module</a:t>
            </a:r>
            <a:endParaRPr lang="en-IN" dirty="0">
              <a:solidFill>
                <a:schemeClr val="accent6">
                  <a:lumMod val="50000"/>
                </a:schemeClr>
              </a:solidFill>
            </a:endParaRPr>
          </a:p>
        </p:txBody>
      </p:sp>
      <p:cxnSp>
        <p:nvCxnSpPr>
          <p:cNvPr id="12" name="Straight Arrow Connector 11"/>
          <p:cNvCxnSpPr>
            <a:stCxn id="14" idx="1"/>
            <a:endCxn id="10" idx="0"/>
          </p:cNvCxnSpPr>
          <p:nvPr/>
        </p:nvCxnSpPr>
        <p:spPr>
          <a:xfrm>
            <a:off x="5580262" y="1245464"/>
            <a:ext cx="44" cy="7199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Snip Single Corner Rectangle 13"/>
          <p:cNvSpPr/>
          <p:nvPr/>
        </p:nvSpPr>
        <p:spPr>
          <a:xfrm flipH="1">
            <a:off x="4826167" y="472945"/>
            <a:ext cx="1508191" cy="772519"/>
          </a:xfrm>
          <a:prstGeom prst="snip1Rect">
            <a:avLst>
              <a:gd name="adj" fmla="val 50000"/>
            </a:avLst>
          </a:prstGeom>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vehicle</a:t>
            </a:r>
            <a:endParaRPr lang="en-IN" sz="2000" dirty="0"/>
          </a:p>
        </p:txBody>
      </p:sp>
      <p:sp>
        <p:nvSpPr>
          <p:cNvPr id="15" name="Diamond 14"/>
          <p:cNvSpPr/>
          <p:nvPr/>
        </p:nvSpPr>
        <p:spPr>
          <a:xfrm>
            <a:off x="7220594" y="2648609"/>
            <a:ext cx="1923393" cy="1150882"/>
          </a:xfrm>
          <a:prstGeom prst="diamond">
            <a:avLst/>
          </a:prstGeom>
          <a:solidFill>
            <a:schemeClr val="accent4">
              <a:lumMod val="40000"/>
              <a:lumOff val="60000"/>
            </a:schemeClr>
          </a:solid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700" dirty="0" smtClean="0">
                <a:solidFill>
                  <a:schemeClr val="accent4">
                    <a:lumMod val="50000"/>
                  </a:schemeClr>
                </a:solidFill>
              </a:rPr>
              <a:t>Class matched</a:t>
            </a:r>
          </a:p>
          <a:p>
            <a:pPr algn="ctr"/>
            <a:r>
              <a:rPr lang="en-IN" sz="1700" dirty="0" smtClean="0">
                <a:solidFill>
                  <a:schemeClr val="accent4">
                    <a:lumMod val="50000"/>
                  </a:schemeClr>
                </a:solidFill>
              </a:rPr>
              <a:t>?</a:t>
            </a:r>
            <a:endParaRPr lang="en-IN" sz="1700" dirty="0">
              <a:solidFill>
                <a:schemeClr val="accent4">
                  <a:lumMod val="50000"/>
                </a:schemeClr>
              </a:solidFill>
            </a:endParaRPr>
          </a:p>
        </p:txBody>
      </p:sp>
      <p:sp>
        <p:nvSpPr>
          <p:cNvPr id="17" name="Rectangle 16"/>
          <p:cNvSpPr/>
          <p:nvPr/>
        </p:nvSpPr>
        <p:spPr>
          <a:xfrm>
            <a:off x="9490901" y="898635"/>
            <a:ext cx="1219200" cy="609600"/>
          </a:xfrm>
          <a:prstGeom prst="rect">
            <a:avLst/>
          </a:prstGeom>
          <a:solidFill>
            <a:schemeClr val="accent2">
              <a:lumMod val="40000"/>
              <a:lumOff val="60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lumMod val="50000"/>
                  </a:schemeClr>
                </a:solidFill>
              </a:rPr>
              <a:t>RFID Scanner</a:t>
            </a:r>
            <a:endParaRPr lang="en-IN" dirty="0">
              <a:solidFill>
                <a:schemeClr val="accent2">
                  <a:lumMod val="50000"/>
                </a:schemeClr>
              </a:solidFill>
            </a:endParaRPr>
          </a:p>
        </p:txBody>
      </p:sp>
      <p:sp>
        <p:nvSpPr>
          <p:cNvPr id="18" name="Rectangle 17"/>
          <p:cNvSpPr/>
          <p:nvPr/>
        </p:nvSpPr>
        <p:spPr>
          <a:xfrm>
            <a:off x="9086630" y="1886587"/>
            <a:ext cx="1991102" cy="1051486"/>
          </a:xfrm>
          <a:prstGeom prst="rect">
            <a:avLst/>
          </a:prstGeom>
          <a:solidFill>
            <a:schemeClr val="accent2">
              <a:lumMod val="40000"/>
              <a:lumOff val="60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accent2">
                    <a:lumMod val="50000"/>
                  </a:schemeClr>
                </a:solidFill>
              </a:rPr>
              <a:t>Get vehicle category based on the type of tag  scanned.</a:t>
            </a:r>
            <a:endParaRPr lang="en-IN" sz="1600" dirty="0">
              <a:solidFill>
                <a:schemeClr val="accent2">
                  <a:lumMod val="50000"/>
                </a:schemeClr>
              </a:solidFill>
            </a:endParaRPr>
          </a:p>
        </p:txBody>
      </p:sp>
      <p:cxnSp>
        <p:nvCxnSpPr>
          <p:cNvPr id="19" name="Straight Arrow Connector 49"/>
          <p:cNvCxnSpPr>
            <a:stCxn id="17" idx="2"/>
            <a:endCxn id="18" idx="0"/>
          </p:cNvCxnSpPr>
          <p:nvPr/>
        </p:nvCxnSpPr>
        <p:spPr>
          <a:xfrm rot="5400000">
            <a:off x="9902165" y="1688251"/>
            <a:ext cx="378352" cy="18320"/>
          </a:xfrm>
          <a:prstGeom prst="bentConnector3">
            <a:avLst>
              <a:gd name="adj1" fmla="val 50000"/>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26"/>
          <p:cNvCxnSpPr>
            <a:stCxn id="14" idx="2"/>
            <a:endCxn id="17" idx="1"/>
          </p:cNvCxnSpPr>
          <p:nvPr/>
        </p:nvCxnSpPr>
        <p:spPr>
          <a:xfrm>
            <a:off x="6334358" y="859205"/>
            <a:ext cx="3156543" cy="3442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8"/>
          <p:cNvCxnSpPr>
            <a:stCxn id="18" idx="1"/>
            <a:endCxn id="15" idx="0"/>
          </p:cNvCxnSpPr>
          <p:nvPr/>
        </p:nvCxnSpPr>
        <p:spPr>
          <a:xfrm rot="10800000" flipV="1">
            <a:off x="8182292" y="2412329"/>
            <a:ext cx="904339" cy="236279"/>
          </a:xfrm>
          <a:prstGeom prst="bentConnector2">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0188263" y="3956971"/>
            <a:ext cx="1460878" cy="1035266"/>
          </a:xfrm>
          <a:prstGeom prst="ellipse">
            <a:avLst/>
          </a:prstGeom>
          <a:solidFill>
            <a:schemeClr val="accent4">
              <a:lumMod val="40000"/>
              <a:lumOff val="60000"/>
            </a:schemeClr>
          </a:solid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accent4">
                    <a:lumMod val="50000"/>
                  </a:schemeClr>
                </a:solidFill>
              </a:rPr>
              <a:t>Acquirer </a:t>
            </a:r>
          </a:p>
          <a:p>
            <a:pPr algn="ctr"/>
            <a:r>
              <a:rPr lang="en-IN" sz="1600" dirty="0" smtClean="0">
                <a:solidFill>
                  <a:schemeClr val="accent4">
                    <a:lumMod val="50000"/>
                  </a:schemeClr>
                </a:solidFill>
              </a:rPr>
              <a:t>Bank</a:t>
            </a:r>
            <a:endParaRPr lang="en-IN" sz="1600" dirty="0">
              <a:solidFill>
                <a:schemeClr val="accent4">
                  <a:lumMod val="50000"/>
                </a:schemeClr>
              </a:solidFill>
            </a:endParaRPr>
          </a:p>
        </p:txBody>
      </p:sp>
      <p:cxnSp>
        <p:nvCxnSpPr>
          <p:cNvPr id="23" name="Straight Arrow Connector 51"/>
          <p:cNvCxnSpPr>
            <a:stCxn id="15" idx="3"/>
            <a:endCxn id="22" idx="0"/>
          </p:cNvCxnSpPr>
          <p:nvPr/>
        </p:nvCxnSpPr>
        <p:spPr>
          <a:xfrm>
            <a:off x="9143987" y="3224050"/>
            <a:ext cx="1774715" cy="732921"/>
          </a:xfrm>
          <a:prstGeom prst="bentConnector2">
            <a:avLst/>
          </a:prstGeom>
          <a:ln w="28575">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027404" y="4465200"/>
            <a:ext cx="1676400" cy="853966"/>
          </a:xfrm>
          <a:prstGeom prst="rect">
            <a:avLst/>
          </a:prstGeom>
          <a:solidFill>
            <a:schemeClr val="accent4">
              <a:lumMod val="40000"/>
              <a:lumOff val="60000"/>
            </a:schemeClr>
          </a:solid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accent4">
                    <a:lumMod val="50000"/>
                  </a:schemeClr>
                </a:solidFill>
              </a:rPr>
              <a:t>Charge for the higher vehicular  class</a:t>
            </a:r>
            <a:endParaRPr lang="en-IN" sz="1600" dirty="0">
              <a:solidFill>
                <a:schemeClr val="accent4">
                  <a:lumMod val="50000"/>
                </a:schemeClr>
              </a:solidFill>
            </a:endParaRPr>
          </a:p>
        </p:txBody>
      </p:sp>
      <p:sp>
        <p:nvSpPr>
          <p:cNvPr id="25" name="Flowchart: Magnetic Disk 24"/>
          <p:cNvSpPr/>
          <p:nvPr/>
        </p:nvSpPr>
        <p:spPr>
          <a:xfrm>
            <a:off x="6585687" y="5339943"/>
            <a:ext cx="1066800" cy="1066800"/>
          </a:xfrm>
          <a:prstGeom prst="flowChartMagneticDisk">
            <a:avLst/>
          </a:prstGeom>
          <a:solidFill>
            <a:schemeClr val="accent4">
              <a:lumMod val="40000"/>
              <a:lumOff val="60000"/>
            </a:schemeClr>
          </a:solid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accent4">
                    <a:lumMod val="50000"/>
                  </a:schemeClr>
                </a:solidFill>
              </a:rPr>
              <a:t>Store for enquiry</a:t>
            </a:r>
            <a:endParaRPr lang="en-IN" sz="1600" dirty="0">
              <a:solidFill>
                <a:schemeClr val="accent4">
                  <a:lumMod val="50000"/>
                </a:schemeClr>
              </a:solidFill>
            </a:endParaRPr>
          </a:p>
        </p:txBody>
      </p:sp>
      <p:cxnSp>
        <p:nvCxnSpPr>
          <p:cNvPr id="26" name="Shape 25"/>
          <p:cNvCxnSpPr>
            <a:stCxn id="24" idx="1"/>
            <a:endCxn id="25" idx="1"/>
          </p:cNvCxnSpPr>
          <p:nvPr/>
        </p:nvCxnSpPr>
        <p:spPr>
          <a:xfrm rot="10800000" flipV="1">
            <a:off x="7119088" y="4892183"/>
            <a:ext cx="908317" cy="447760"/>
          </a:xfrm>
          <a:prstGeom prst="bentConnector2">
            <a:avLst/>
          </a:prstGeom>
          <a:ln w="28575">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56"/>
          <p:cNvCxnSpPr>
            <a:stCxn id="24" idx="3"/>
            <a:endCxn id="22" idx="2"/>
          </p:cNvCxnSpPr>
          <p:nvPr/>
        </p:nvCxnSpPr>
        <p:spPr>
          <a:xfrm flipV="1">
            <a:off x="9703804" y="4474604"/>
            <a:ext cx="484459" cy="417579"/>
          </a:xfrm>
          <a:prstGeom prst="bentConnector3">
            <a:avLst>
              <a:gd name="adj1" fmla="val 50000"/>
            </a:avLst>
          </a:prstGeom>
          <a:ln w="28575">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2" idx="6"/>
          </p:cNvCxnSpPr>
          <p:nvPr/>
        </p:nvCxnSpPr>
        <p:spPr>
          <a:xfrm flipV="1">
            <a:off x="11649141" y="4456214"/>
            <a:ext cx="362632" cy="18390"/>
          </a:xfrm>
          <a:prstGeom prst="straightConnector1">
            <a:avLst/>
          </a:prstGeom>
          <a:ln w="28575">
            <a:solidFill>
              <a:schemeClr val="accent4">
                <a:lumMod val="5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53"/>
          <p:cNvCxnSpPr>
            <a:stCxn id="15" idx="2"/>
            <a:endCxn id="24" idx="0"/>
          </p:cNvCxnSpPr>
          <p:nvPr/>
        </p:nvCxnSpPr>
        <p:spPr>
          <a:xfrm rot="16200000" flipH="1">
            <a:off x="8191093" y="3790688"/>
            <a:ext cx="665709" cy="683313"/>
          </a:xfrm>
          <a:prstGeom prst="bentConnector3">
            <a:avLst>
              <a:gd name="adj1" fmla="val 50000"/>
            </a:avLst>
          </a:prstGeom>
          <a:ln w="28575">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065241" y="3153101"/>
            <a:ext cx="756745" cy="369332"/>
          </a:xfrm>
          <a:prstGeom prst="rect">
            <a:avLst/>
          </a:prstGeom>
          <a:noFill/>
        </p:spPr>
        <p:txBody>
          <a:bodyPr wrap="square" rtlCol="0">
            <a:spAutoFit/>
          </a:bodyPr>
          <a:lstStyle/>
          <a:p>
            <a:r>
              <a:rPr lang="en-IN" dirty="0" smtClean="0"/>
              <a:t>YES</a:t>
            </a:r>
          </a:p>
        </p:txBody>
      </p:sp>
      <p:sp>
        <p:nvSpPr>
          <p:cNvPr id="31" name="TextBox 30"/>
          <p:cNvSpPr txBox="1"/>
          <p:nvPr/>
        </p:nvSpPr>
        <p:spPr>
          <a:xfrm>
            <a:off x="4862739" y="4443454"/>
            <a:ext cx="756745" cy="369332"/>
          </a:xfrm>
          <a:prstGeom prst="rect">
            <a:avLst/>
          </a:prstGeom>
          <a:noFill/>
        </p:spPr>
        <p:txBody>
          <a:bodyPr wrap="square" rtlCol="0">
            <a:spAutoFit/>
          </a:bodyPr>
          <a:lstStyle/>
          <a:p>
            <a:r>
              <a:rPr lang="en-IN" dirty="0" smtClean="0"/>
              <a:t>YES</a:t>
            </a:r>
          </a:p>
        </p:txBody>
      </p:sp>
      <p:sp>
        <p:nvSpPr>
          <p:cNvPr id="32" name="Diamond 31"/>
          <p:cNvSpPr/>
          <p:nvPr/>
        </p:nvSpPr>
        <p:spPr>
          <a:xfrm>
            <a:off x="3733841" y="3789669"/>
            <a:ext cx="2033753" cy="740978"/>
          </a:xfrm>
          <a:prstGeom prst="diamond">
            <a:avLst/>
          </a:prstGeom>
          <a:solidFill>
            <a:schemeClr val="accent6">
              <a:lumMod val="40000"/>
              <a:lumOff val="6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accent6">
                    <a:lumMod val="50000"/>
                  </a:schemeClr>
                </a:solidFill>
              </a:rPr>
              <a:t>Confidence value&gt;70%</a:t>
            </a:r>
            <a:endParaRPr lang="en-IN" sz="1400" dirty="0">
              <a:solidFill>
                <a:schemeClr val="accent6">
                  <a:lumMod val="50000"/>
                </a:schemeClr>
              </a:solidFill>
            </a:endParaRPr>
          </a:p>
        </p:txBody>
      </p:sp>
      <p:cxnSp>
        <p:nvCxnSpPr>
          <p:cNvPr id="33" name="Shape 32"/>
          <p:cNvCxnSpPr>
            <a:stCxn id="4" idx="2"/>
            <a:endCxn id="32" idx="0"/>
          </p:cNvCxnSpPr>
          <p:nvPr/>
        </p:nvCxnSpPr>
        <p:spPr>
          <a:xfrm rot="5400000">
            <a:off x="4885696" y="3096953"/>
            <a:ext cx="557738" cy="827694"/>
          </a:xfrm>
          <a:prstGeom prst="bentConnector3">
            <a:avLst>
              <a:gd name="adj1" fmla="val 50000"/>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4" idx="0"/>
            <a:endCxn id="53" idx="3"/>
          </p:cNvCxnSpPr>
          <p:nvPr/>
        </p:nvCxnSpPr>
        <p:spPr>
          <a:xfrm rot="10800000" flipV="1">
            <a:off x="2833409" y="859205"/>
            <a:ext cx="1992758" cy="591790"/>
          </a:xfrm>
          <a:prstGeom prst="bentConnector3">
            <a:avLst>
              <a:gd name="adj1" fmla="val 50000"/>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Flowchart: Magnetic Disk 35"/>
          <p:cNvSpPr/>
          <p:nvPr/>
        </p:nvSpPr>
        <p:spPr>
          <a:xfrm>
            <a:off x="3608504" y="2482679"/>
            <a:ext cx="906380" cy="551794"/>
          </a:xfrm>
          <a:prstGeom prst="flowChartMagneticDisk">
            <a:avLst/>
          </a:prstGeom>
          <a:solidFill>
            <a:schemeClr val="accent6">
              <a:lumMod val="40000"/>
              <a:lumOff val="6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accent6">
                    <a:lumMod val="50000"/>
                  </a:schemeClr>
                </a:solidFill>
              </a:rPr>
              <a:t>store</a:t>
            </a:r>
            <a:endParaRPr lang="en-IN" sz="1600" dirty="0">
              <a:solidFill>
                <a:schemeClr val="accent6">
                  <a:lumMod val="50000"/>
                </a:schemeClr>
              </a:solidFill>
            </a:endParaRPr>
          </a:p>
        </p:txBody>
      </p:sp>
      <p:cxnSp>
        <p:nvCxnSpPr>
          <p:cNvPr id="37" name="Elbow Connector 36"/>
          <p:cNvCxnSpPr>
            <a:stCxn id="32" idx="2"/>
            <a:endCxn id="15" idx="1"/>
          </p:cNvCxnSpPr>
          <p:nvPr/>
        </p:nvCxnSpPr>
        <p:spPr>
          <a:xfrm rot="5400000" flipH="1" flipV="1">
            <a:off x="5332357" y="2642411"/>
            <a:ext cx="1306597" cy="2469876"/>
          </a:xfrm>
          <a:prstGeom prst="bentConnector4">
            <a:avLst>
              <a:gd name="adj1" fmla="val -17496"/>
              <a:gd name="adj2" fmla="val 76656"/>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431437" y="3785186"/>
            <a:ext cx="756745" cy="369332"/>
          </a:xfrm>
          <a:prstGeom prst="rect">
            <a:avLst/>
          </a:prstGeom>
          <a:noFill/>
        </p:spPr>
        <p:txBody>
          <a:bodyPr wrap="square" rtlCol="0">
            <a:spAutoFit/>
          </a:bodyPr>
          <a:lstStyle/>
          <a:p>
            <a:r>
              <a:rPr lang="en-IN" dirty="0" smtClean="0"/>
              <a:t>NO</a:t>
            </a:r>
          </a:p>
        </p:txBody>
      </p:sp>
      <p:sp>
        <p:nvSpPr>
          <p:cNvPr id="43" name="TextBox 42"/>
          <p:cNvSpPr txBox="1"/>
          <p:nvPr/>
        </p:nvSpPr>
        <p:spPr>
          <a:xfrm>
            <a:off x="8297986" y="4101177"/>
            <a:ext cx="756745" cy="369332"/>
          </a:xfrm>
          <a:prstGeom prst="rect">
            <a:avLst/>
          </a:prstGeom>
          <a:noFill/>
        </p:spPr>
        <p:txBody>
          <a:bodyPr wrap="square" rtlCol="0">
            <a:spAutoFit/>
          </a:bodyPr>
          <a:lstStyle/>
          <a:p>
            <a:r>
              <a:rPr lang="en-IN" dirty="0" smtClean="0"/>
              <a:t>NO</a:t>
            </a:r>
          </a:p>
        </p:txBody>
      </p:sp>
      <p:cxnSp>
        <p:nvCxnSpPr>
          <p:cNvPr id="49" name="Shape 48"/>
          <p:cNvCxnSpPr>
            <a:stCxn id="32" idx="1"/>
            <a:endCxn id="36" idx="1"/>
          </p:cNvCxnSpPr>
          <p:nvPr/>
        </p:nvCxnSpPr>
        <p:spPr>
          <a:xfrm rot="10800000" flipH="1">
            <a:off x="3733840" y="2482680"/>
            <a:ext cx="327853" cy="1677479"/>
          </a:xfrm>
          <a:prstGeom prst="bentConnector4">
            <a:avLst>
              <a:gd name="adj1" fmla="val -107956"/>
              <a:gd name="adj2" fmla="val 113628"/>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rot="16200000">
            <a:off x="531603" y="4573597"/>
            <a:ext cx="1426686" cy="584775"/>
          </a:xfrm>
          <a:prstGeom prst="rect">
            <a:avLst/>
          </a:prstGeom>
          <a:noFill/>
        </p:spPr>
        <p:txBody>
          <a:bodyPr wrap="square" rtlCol="0">
            <a:spAutoFit/>
          </a:bodyPr>
          <a:lstStyle/>
          <a:p>
            <a:pPr algn="ctr"/>
            <a:r>
              <a:rPr lang="en-IN" sz="1600" dirty="0" smtClean="0"/>
              <a:t>API call/response</a:t>
            </a:r>
            <a:endParaRPr lang="en-IN" sz="1600" dirty="0"/>
          </a:p>
        </p:txBody>
      </p:sp>
      <p:sp>
        <p:nvSpPr>
          <p:cNvPr id="53" name="Rectangle 52"/>
          <p:cNvSpPr/>
          <p:nvPr/>
        </p:nvSpPr>
        <p:spPr>
          <a:xfrm>
            <a:off x="1513496" y="982737"/>
            <a:ext cx="1319913" cy="936516"/>
          </a:xfrm>
          <a:prstGeom prst="rect">
            <a:avLst/>
          </a:prstGeom>
          <a:solidFill>
            <a:schemeClr val="accent6">
              <a:lumMod val="60000"/>
              <a:lumOff val="4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accent6">
                    <a:lumMod val="50000"/>
                  </a:schemeClr>
                </a:solidFill>
              </a:rPr>
              <a:t>Number Plate Recognition Module</a:t>
            </a:r>
            <a:endParaRPr lang="en-IN" sz="1400" dirty="0">
              <a:solidFill>
                <a:schemeClr val="accent6">
                  <a:lumMod val="50000"/>
                </a:schemeClr>
              </a:solidFill>
            </a:endParaRPr>
          </a:p>
        </p:txBody>
      </p:sp>
      <p:sp>
        <p:nvSpPr>
          <p:cNvPr id="54" name="Rectangle 53"/>
          <p:cNvSpPr/>
          <p:nvPr/>
        </p:nvSpPr>
        <p:spPr>
          <a:xfrm>
            <a:off x="432953" y="2622609"/>
            <a:ext cx="1429906" cy="720397"/>
          </a:xfrm>
          <a:prstGeom prst="rect">
            <a:avLst/>
          </a:prstGeom>
          <a:solidFill>
            <a:schemeClr val="accent6">
              <a:lumMod val="60000"/>
              <a:lumOff val="4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accent6">
                    <a:lumMod val="50000"/>
                  </a:schemeClr>
                </a:solidFill>
              </a:rPr>
              <a:t>Extract number</a:t>
            </a:r>
            <a:endParaRPr lang="en-IN" sz="1600" dirty="0">
              <a:solidFill>
                <a:schemeClr val="accent6">
                  <a:lumMod val="50000"/>
                </a:schemeClr>
              </a:solidFill>
            </a:endParaRPr>
          </a:p>
        </p:txBody>
      </p:sp>
      <p:cxnSp>
        <p:nvCxnSpPr>
          <p:cNvPr id="55" name="Straight Arrow Connector 54"/>
          <p:cNvCxnSpPr>
            <a:stCxn id="53" idx="2"/>
            <a:endCxn id="54" idx="0"/>
          </p:cNvCxnSpPr>
          <p:nvPr/>
        </p:nvCxnSpPr>
        <p:spPr>
          <a:xfrm rot="5400000">
            <a:off x="1309002" y="1758158"/>
            <a:ext cx="703356" cy="1025547"/>
          </a:xfrm>
          <a:prstGeom prst="bentConnector3">
            <a:avLst>
              <a:gd name="adj1" fmla="val 50000"/>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130777" y="5863193"/>
            <a:ext cx="1757985" cy="792437"/>
          </a:xfrm>
          <a:prstGeom prst="rect">
            <a:avLst/>
          </a:prstGeom>
          <a:solidFill>
            <a:schemeClr val="accent6">
              <a:lumMod val="60000"/>
              <a:lumOff val="4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accent6">
                    <a:lumMod val="50000"/>
                  </a:schemeClr>
                </a:solidFill>
              </a:rPr>
              <a:t>Vahan.nic.in</a:t>
            </a:r>
          </a:p>
          <a:p>
            <a:pPr algn="ctr"/>
            <a:r>
              <a:rPr lang="en-IN" sz="1400" dirty="0" smtClean="0">
                <a:solidFill>
                  <a:schemeClr val="accent6">
                    <a:lumMod val="50000"/>
                  </a:schemeClr>
                </a:solidFill>
              </a:rPr>
              <a:t>(</a:t>
            </a:r>
            <a:r>
              <a:rPr lang="en-IN" sz="900" dirty="0" smtClean="0">
                <a:solidFill>
                  <a:schemeClr val="accent6">
                    <a:lumMod val="50000"/>
                  </a:schemeClr>
                </a:solidFill>
                <a:hlinkClick r:id="rId2"/>
              </a:rPr>
              <a:t>https://vahan.nic.in/nrservices/faces/user/searchstatus.xhtml</a:t>
            </a:r>
            <a:r>
              <a:rPr lang="en-IN" sz="1400" dirty="0" smtClean="0">
                <a:solidFill>
                  <a:schemeClr val="accent6">
                    <a:lumMod val="50000"/>
                  </a:schemeClr>
                </a:solidFill>
              </a:rPr>
              <a:t>)</a:t>
            </a:r>
            <a:endParaRPr lang="en-IN" sz="1400" dirty="0">
              <a:solidFill>
                <a:schemeClr val="accent6">
                  <a:lumMod val="50000"/>
                </a:schemeClr>
              </a:solidFill>
            </a:endParaRPr>
          </a:p>
        </p:txBody>
      </p:sp>
      <p:cxnSp>
        <p:nvCxnSpPr>
          <p:cNvPr id="57" name="Straight Arrow Connector 56"/>
          <p:cNvCxnSpPr>
            <a:stCxn id="54" idx="2"/>
            <a:endCxn id="58" idx="0"/>
          </p:cNvCxnSpPr>
          <p:nvPr/>
        </p:nvCxnSpPr>
        <p:spPr>
          <a:xfrm rot="16200000" flipH="1">
            <a:off x="1339308" y="3151603"/>
            <a:ext cx="633580" cy="1016385"/>
          </a:xfrm>
          <a:prstGeom prst="bentConnector3">
            <a:avLst>
              <a:gd name="adj1" fmla="val 50000"/>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1696822" y="3976586"/>
            <a:ext cx="934938" cy="504278"/>
          </a:xfrm>
          <a:prstGeom prst="rect">
            <a:avLst/>
          </a:prstGeom>
          <a:solidFill>
            <a:schemeClr val="accent6">
              <a:lumMod val="60000"/>
              <a:lumOff val="4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accent6">
                    <a:lumMod val="50000"/>
                  </a:schemeClr>
                </a:solidFill>
              </a:rPr>
              <a:t>API handler</a:t>
            </a:r>
            <a:endParaRPr lang="en-IN" sz="1400" dirty="0">
              <a:solidFill>
                <a:schemeClr val="accent6">
                  <a:lumMod val="50000"/>
                </a:schemeClr>
              </a:solidFill>
            </a:endParaRPr>
          </a:p>
        </p:txBody>
      </p:sp>
      <p:cxnSp>
        <p:nvCxnSpPr>
          <p:cNvPr id="59" name="Shape 58"/>
          <p:cNvCxnSpPr>
            <a:stCxn id="58" idx="1"/>
            <a:endCxn id="56" idx="0"/>
          </p:cNvCxnSpPr>
          <p:nvPr/>
        </p:nvCxnSpPr>
        <p:spPr>
          <a:xfrm rot="10800000" flipV="1">
            <a:off x="1009770" y="4228725"/>
            <a:ext cx="687052" cy="1634468"/>
          </a:xfrm>
          <a:prstGeom prst="bentConnector2">
            <a:avLst/>
          </a:prstGeom>
          <a:ln w="28575">
            <a:solidFill>
              <a:schemeClr val="accent6">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2154022" y="4890986"/>
            <a:ext cx="1044931" cy="576318"/>
          </a:xfrm>
          <a:prstGeom prst="rect">
            <a:avLst/>
          </a:prstGeom>
          <a:solidFill>
            <a:schemeClr val="accent6">
              <a:lumMod val="60000"/>
              <a:lumOff val="4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accent6">
                    <a:lumMod val="50000"/>
                  </a:schemeClr>
                </a:solidFill>
              </a:rPr>
              <a:t>Get vehicle category</a:t>
            </a:r>
            <a:endParaRPr lang="en-IN" sz="1400" dirty="0">
              <a:solidFill>
                <a:schemeClr val="accent6">
                  <a:lumMod val="50000"/>
                </a:schemeClr>
              </a:solidFill>
            </a:endParaRPr>
          </a:p>
        </p:txBody>
      </p:sp>
      <p:cxnSp>
        <p:nvCxnSpPr>
          <p:cNvPr id="61" name="Elbow Connector 60"/>
          <p:cNvCxnSpPr>
            <a:stCxn id="58" idx="2"/>
            <a:endCxn id="60" idx="0"/>
          </p:cNvCxnSpPr>
          <p:nvPr/>
        </p:nvCxnSpPr>
        <p:spPr>
          <a:xfrm rot="16200000" flipH="1">
            <a:off x="2215328" y="4429826"/>
            <a:ext cx="410122" cy="512197"/>
          </a:xfrm>
          <a:prstGeom prst="bentConnector3">
            <a:avLst>
              <a:gd name="adj1" fmla="val 50000"/>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8" name="Shape 67"/>
          <p:cNvCxnSpPr>
            <a:stCxn id="60" idx="3"/>
            <a:endCxn id="15" idx="1"/>
          </p:cNvCxnSpPr>
          <p:nvPr/>
        </p:nvCxnSpPr>
        <p:spPr>
          <a:xfrm flipV="1">
            <a:off x="3198953" y="3224050"/>
            <a:ext cx="4021641" cy="1955095"/>
          </a:xfrm>
          <a:prstGeom prst="bentConnector3">
            <a:avLst>
              <a:gd name="adj1" fmla="val 92865"/>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24" idx="2"/>
            <a:endCxn id="84" idx="0"/>
          </p:cNvCxnSpPr>
          <p:nvPr/>
        </p:nvCxnSpPr>
        <p:spPr>
          <a:xfrm rot="5400000">
            <a:off x="8471481" y="5526991"/>
            <a:ext cx="601949" cy="186299"/>
          </a:xfrm>
          <a:prstGeom prst="bentConnector3">
            <a:avLst>
              <a:gd name="adj1" fmla="val 50000"/>
            </a:avLst>
          </a:prstGeom>
          <a:ln w="28575">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7839856" y="5921115"/>
            <a:ext cx="1678898" cy="719528"/>
          </a:xfrm>
          <a:prstGeom prst="rect">
            <a:avLst/>
          </a:prstGeom>
          <a:solidFill>
            <a:schemeClr val="accent4">
              <a:lumMod val="40000"/>
              <a:lumOff val="60000"/>
            </a:schemeClr>
          </a:solid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accent4">
                    <a:lumMod val="50000"/>
                  </a:schemeClr>
                </a:solidFill>
              </a:rPr>
              <a:t>Enable SOS option for toll operator</a:t>
            </a:r>
          </a:p>
        </p:txBody>
      </p:sp>
      <p:sp>
        <p:nvSpPr>
          <p:cNvPr id="90" name="Rectangle 89"/>
          <p:cNvSpPr/>
          <p:nvPr/>
        </p:nvSpPr>
        <p:spPr>
          <a:xfrm>
            <a:off x="10028420" y="5996065"/>
            <a:ext cx="1214204" cy="479685"/>
          </a:xfrm>
          <a:prstGeom prst="rect">
            <a:avLst/>
          </a:prstGeom>
          <a:solidFill>
            <a:schemeClr val="accent4">
              <a:lumMod val="40000"/>
              <a:lumOff val="60000"/>
            </a:schemeClr>
          </a:solid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accent4">
                    <a:lumMod val="50000"/>
                  </a:schemeClr>
                </a:solidFill>
              </a:rPr>
              <a:t>Notify NHAI</a:t>
            </a:r>
          </a:p>
        </p:txBody>
      </p:sp>
      <p:cxnSp>
        <p:nvCxnSpPr>
          <p:cNvPr id="95" name="Elbow Connector 94"/>
          <p:cNvCxnSpPr>
            <a:stCxn id="24" idx="2"/>
            <a:endCxn id="90" idx="0"/>
          </p:cNvCxnSpPr>
          <p:nvPr/>
        </p:nvCxnSpPr>
        <p:spPr>
          <a:xfrm rot="16200000" flipH="1">
            <a:off x="9412114" y="4772656"/>
            <a:ext cx="676899" cy="1769918"/>
          </a:xfrm>
          <a:prstGeom prst="bentConnector3">
            <a:avLst>
              <a:gd name="adj1" fmla="val 34498"/>
            </a:avLst>
          </a:prstGeom>
          <a:ln w="28575">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974361"/>
            <a:ext cx="10058400" cy="5136879"/>
          </a:xfrm>
        </p:spPr>
        <p:txBody>
          <a:bodyPr>
            <a:normAutofit/>
          </a:bodyPr>
          <a:lstStyle/>
          <a:p>
            <a:pPr marL="0" indent="0">
              <a:lnSpc>
                <a:spcPct val="150000"/>
              </a:lnSpc>
              <a:buNone/>
            </a:pPr>
            <a:r>
              <a:rPr lang="en-US" dirty="0" smtClean="0"/>
              <a:t>In the above Block diagram we have combined both our approaches in such a way that it creates a fast and error free solution. The ML based approach would be our primary method of class detection, to increase its efficiency we use the numberplate detection module to get the class using NIC database.</a:t>
            </a:r>
          </a:p>
          <a:p>
            <a:pPr marL="0" indent="0">
              <a:lnSpc>
                <a:spcPct val="150000"/>
              </a:lnSpc>
              <a:buNone/>
            </a:pPr>
            <a:r>
              <a:rPr lang="en-US" dirty="0" smtClean="0"/>
              <a:t>We have given each of the module’s functioning separately in the upcoming slides.</a:t>
            </a:r>
          </a:p>
        </p:txBody>
      </p:sp>
    </p:spTree>
    <p:extLst>
      <p:ext uri="{BB962C8B-B14F-4D97-AF65-F5344CB8AC3E}">
        <p14:creationId xmlns:p14="http://schemas.microsoft.com/office/powerpoint/2010/main" xmlns="" val="15442562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1515" y="525241"/>
            <a:ext cx="10058400" cy="4665936"/>
          </a:xfrm>
        </p:spPr>
        <p:txBody>
          <a:bodyPr>
            <a:normAutofit/>
          </a:bodyPr>
          <a:lstStyle/>
          <a:p>
            <a:pPr marL="0" indent="0">
              <a:buNone/>
            </a:pPr>
            <a:r>
              <a:rPr lang="en-US" b="1" dirty="0" smtClean="0"/>
              <a:t>Building an ML based Image classifier module to detect the vehicular class:</a:t>
            </a:r>
          </a:p>
          <a:p>
            <a:pPr marL="0" indent="0">
              <a:buNone/>
            </a:pPr>
            <a:endParaRPr lang="en-US" sz="2400" dirty="0" smtClean="0"/>
          </a:p>
          <a:p>
            <a:pPr marL="0" indent="0">
              <a:buNone/>
            </a:pPr>
            <a:r>
              <a:rPr lang="en-US" sz="2400" dirty="0" smtClean="0"/>
              <a:t>As we know there are 7 </a:t>
            </a:r>
            <a:r>
              <a:rPr lang="en-US" sz="2400" dirty="0" err="1" smtClean="0"/>
              <a:t>Fastag</a:t>
            </a:r>
            <a:r>
              <a:rPr lang="en-US" sz="2400" dirty="0" smtClean="0"/>
              <a:t> classes based on which the vehicle mapper classes are grouped and are charged the fares accordingly. The solution we are providing would be using a machine learning based image classifier model which could map the vehicles in their respective class by taking a snap of them.</a:t>
            </a:r>
          </a:p>
        </p:txBody>
      </p:sp>
      <p:pic>
        <p:nvPicPr>
          <p:cNvPr id="4" name="Picture 3" descr="vehicle classes.PNG"/>
          <p:cNvPicPr>
            <a:picLocks noChangeAspect="1"/>
          </p:cNvPicPr>
          <p:nvPr/>
        </p:nvPicPr>
        <p:blipFill>
          <a:blip r:embed="rId2" cstate="print"/>
          <a:stretch>
            <a:fillRect/>
          </a:stretch>
        </p:blipFill>
        <p:spPr>
          <a:xfrm>
            <a:off x="2767952" y="3463470"/>
            <a:ext cx="6489260" cy="2028614"/>
          </a:xfrm>
          <a:prstGeom prst="rect">
            <a:avLst/>
          </a:prstGeom>
        </p:spPr>
      </p:pic>
    </p:spTree>
    <p:extLst>
      <p:ext uri="{BB962C8B-B14F-4D97-AF65-F5344CB8AC3E}">
        <p14:creationId xmlns:p14="http://schemas.microsoft.com/office/powerpoint/2010/main" xmlns="" val="11320269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4934607" y="1655379"/>
            <a:ext cx="1797269" cy="1576552"/>
          </a:xfrm>
          <a:prstGeom prst="rect">
            <a:avLst/>
          </a:prstGeom>
          <a:noFill/>
          <a:ln w="28575">
            <a:solidFill>
              <a:schemeClr val="accent6">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6">
                  <a:lumMod val="50000"/>
                </a:schemeClr>
              </a:solidFill>
            </a:endParaRPr>
          </a:p>
        </p:txBody>
      </p:sp>
      <p:sp>
        <p:nvSpPr>
          <p:cNvPr id="4" name="Rectangle 3"/>
          <p:cNvSpPr/>
          <p:nvPr/>
        </p:nvSpPr>
        <p:spPr>
          <a:xfrm>
            <a:off x="299541" y="1072065"/>
            <a:ext cx="1229710" cy="819807"/>
          </a:xfrm>
          <a:prstGeom prst="rect">
            <a:avLst/>
          </a:prstGeom>
          <a:solidFill>
            <a:schemeClr val="tx2">
              <a:lumMod val="40000"/>
              <a:lumOff val="6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lumMod val="50000"/>
                  </a:schemeClr>
                </a:solidFill>
              </a:rPr>
              <a:t>Training data</a:t>
            </a:r>
            <a:endParaRPr lang="en-IN" dirty="0">
              <a:solidFill>
                <a:schemeClr val="tx2">
                  <a:lumMod val="50000"/>
                </a:schemeClr>
              </a:solidFill>
            </a:endParaRPr>
          </a:p>
        </p:txBody>
      </p:sp>
      <p:sp>
        <p:nvSpPr>
          <p:cNvPr id="5" name="Rectangle 4"/>
          <p:cNvSpPr/>
          <p:nvPr/>
        </p:nvSpPr>
        <p:spPr>
          <a:xfrm>
            <a:off x="204945" y="2774754"/>
            <a:ext cx="1434662" cy="961697"/>
          </a:xfrm>
          <a:prstGeom prst="rect">
            <a:avLst/>
          </a:prstGeom>
          <a:solidFill>
            <a:schemeClr val="tx2">
              <a:lumMod val="40000"/>
              <a:lumOff val="6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lumMod val="50000"/>
                  </a:schemeClr>
                </a:solidFill>
              </a:rPr>
              <a:t>Training  Module</a:t>
            </a:r>
            <a:endParaRPr lang="en-IN" dirty="0">
              <a:solidFill>
                <a:schemeClr val="tx2">
                  <a:lumMod val="50000"/>
                </a:schemeClr>
              </a:solidFill>
            </a:endParaRPr>
          </a:p>
        </p:txBody>
      </p:sp>
      <p:sp>
        <p:nvSpPr>
          <p:cNvPr id="6" name="Rectangle 5"/>
          <p:cNvSpPr/>
          <p:nvPr/>
        </p:nvSpPr>
        <p:spPr>
          <a:xfrm>
            <a:off x="220709" y="5039277"/>
            <a:ext cx="1434662" cy="1135117"/>
          </a:xfrm>
          <a:prstGeom prst="rect">
            <a:avLst/>
          </a:prstGeom>
          <a:solidFill>
            <a:schemeClr val="tx2">
              <a:lumMod val="40000"/>
              <a:lumOff val="6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lumMod val="50000"/>
                  </a:schemeClr>
                </a:solidFill>
              </a:rPr>
              <a:t>Testing the model</a:t>
            </a:r>
            <a:br>
              <a:rPr lang="en-IN" dirty="0" smtClean="0">
                <a:solidFill>
                  <a:schemeClr val="tx2">
                    <a:lumMod val="50000"/>
                  </a:schemeClr>
                </a:solidFill>
              </a:rPr>
            </a:br>
            <a:r>
              <a:rPr lang="en-IN" dirty="0" smtClean="0">
                <a:solidFill>
                  <a:schemeClr val="tx2">
                    <a:lumMod val="50000"/>
                  </a:schemeClr>
                </a:solidFill>
              </a:rPr>
              <a:t>(v2)</a:t>
            </a:r>
            <a:endParaRPr lang="en-IN" dirty="0">
              <a:solidFill>
                <a:schemeClr val="tx2">
                  <a:lumMod val="50000"/>
                </a:schemeClr>
              </a:solidFill>
            </a:endParaRPr>
          </a:p>
        </p:txBody>
      </p:sp>
      <p:cxnSp>
        <p:nvCxnSpPr>
          <p:cNvPr id="8" name="Straight Arrow Connector 7"/>
          <p:cNvCxnSpPr>
            <a:stCxn id="4" idx="2"/>
            <a:endCxn id="5" idx="0"/>
          </p:cNvCxnSpPr>
          <p:nvPr/>
        </p:nvCxnSpPr>
        <p:spPr>
          <a:xfrm>
            <a:off x="914396" y="1891872"/>
            <a:ext cx="7880" cy="882882"/>
          </a:xfrm>
          <a:prstGeom prst="straightConnector1">
            <a:avLst/>
          </a:prstGeom>
          <a:ln w="28575">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2"/>
            <a:endCxn id="6" idx="0"/>
          </p:cNvCxnSpPr>
          <p:nvPr/>
        </p:nvCxnSpPr>
        <p:spPr>
          <a:xfrm>
            <a:off x="922276" y="3736451"/>
            <a:ext cx="15764" cy="1302826"/>
          </a:xfrm>
          <a:prstGeom prst="straightConnector1">
            <a:avLst/>
          </a:prstGeom>
          <a:ln w="28575">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102815" y="1965454"/>
            <a:ext cx="1434662" cy="961697"/>
          </a:xfrm>
          <a:prstGeom prst="rect">
            <a:avLst/>
          </a:prstGeom>
          <a:solidFill>
            <a:schemeClr val="accent6">
              <a:lumMod val="40000"/>
              <a:lumOff val="6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6">
                    <a:lumMod val="50000"/>
                  </a:schemeClr>
                </a:solidFill>
              </a:rPr>
              <a:t>Image Classifier Module</a:t>
            </a:r>
            <a:endParaRPr lang="en-IN" dirty="0">
              <a:solidFill>
                <a:schemeClr val="accent6">
                  <a:lumMod val="50000"/>
                </a:schemeClr>
              </a:solidFill>
            </a:endParaRPr>
          </a:p>
        </p:txBody>
      </p:sp>
      <p:sp>
        <p:nvSpPr>
          <p:cNvPr id="13" name="Rectangle 12"/>
          <p:cNvSpPr/>
          <p:nvPr/>
        </p:nvSpPr>
        <p:spPr>
          <a:xfrm>
            <a:off x="5118579" y="4402374"/>
            <a:ext cx="1434662" cy="1135117"/>
          </a:xfrm>
          <a:prstGeom prst="rect">
            <a:avLst/>
          </a:prstGeom>
          <a:solidFill>
            <a:schemeClr val="tx2">
              <a:lumMod val="40000"/>
              <a:lumOff val="6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lumMod val="50000"/>
                  </a:schemeClr>
                </a:solidFill>
              </a:rPr>
              <a:t>Testing the model</a:t>
            </a:r>
          </a:p>
          <a:p>
            <a:pPr algn="ctr"/>
            <a:r>
              <a:rPr lang="en-IN" dirty="0" smtClean="0">
                <a:solidFill>
                  <a:schemeClr val="tx2">
                    <a:lumMod val="50000"/>
                  </a:schemeClr>
                </a:solidFill>
              </a:rPr>
              <a:t>(v1)</a:t>
            </a:r>
            <a:endParaRPr lang="en-IN" dirty="0">
              <a:solidFill>
                <a:schemeClr val="tx2">
                  <a:lumMod val="50000"/>
                </a:schemeClr>
              </a:solidFill>
            </a:endParaRPr>
          </a:p>
        </p:txBody>
      </p:sp>
      <p:cxnSp>
        <p:nvCxnSpPr>
          <p:cNvPr id="14" name="Straight Arrow Connector 13"/>
          <p:cNvCxnSpPr>
            <a:stCxn id="16" idx="1"/>
            <a:endCxn id="12" idx="0"/>
          </p:cNvCxnSpPr>
          <p:nvPr/>
        </p:nvCxnSpPr>
        <p:spPr>
          <a:xfrm>
            <a:off x="5820102" y="1050594"/>
            <a:ext cx="44" cy="9148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3" idx="2"/>
            <a:endCxn id="13" idx="0"/>
          </p:cNvCxnSpPr>
          <p:nvPr/>
        </p:nvCxnSpPr>
        <p:spPr>
          <a:xfrm>
            <a:off x="5833242" y="3231931"/>
            <a:ext cx="2668" cy="1170443"/>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Snip Single Corner Rectangle 15"/>
          <p:cNvSpPr/>
          <p:nvPr/>
        </p:nvSpPr>
        <p:spPr>
          <a:xfrm flipH="1">
            <a:off x="5066007" y="278075"/>
            <a:ext cx="1508191" cy="772519"/>
          </a:xfrm>
          <a:prstGeom prst="snip1Rect">
            <a:avLst>
              <a:gd name="adj" fmla="val 50000"/>
            </a:avLst>
          </a:prstGeom>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vehicle</a:t>
            </a:r>
            <a:endParaRPr lang="en-IN" sz="2000" dirty="0"/>
          </a:p>
        </p:txBody>
      </p:sp>
      <p:sp>
        <p:nvSpPr>
          <p:cNvPr id="20" name="Diamond 19"/>
          <p:cNvSpPr/>
          <p:nvPr/>
        </p:nvSpPr>
        <p:spPr>
          <a:xfrm>
            <a:off x="7595349" y="2873462"/>
            <a:ext cx="1923393" cy="1150882"/>
          </a:xfrm>
          <a:prstGeom prst="diamond">
            <a:avLst/>
          </a:prstGeom>
          <a:solidFill>
            <a:schemeClr val="accent4">
              <a:lumMod val="40000"/>
              <a:lumOff val="60000"/>
            </a:schemeClr>
          </a:solid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700" dirty="0" smtClean="0">
                <a:solidFill>
                  <a:schemeClr val="accent4">
                    <a:lumMod val="50000"/>
                  </a:schemeClr>
                </a:solidFill>
              </a:rPr>
              <a:t>Class matched</a:t>
            </a:r>
          </a:p>
          <a:p>
            <a:pPr algn="ctr"/>
            <a:r>
              <a:rPr lang="en-IN" sz="1700" dirty="0" smtClean="0">
                <a:solidFill>
                  <a:schemeClr val="accent4">
                    <a:lumMod val="50000"/>
                  </a:schemeClr>
                </a:solidFill>
              </a:rPr>
              <a:t>?</a:t>
            </a:r>
            <a:endParaRPr lang="en-IN" sz="1700" dirty="0">
              <a:solidFill>
                <a:schemeClr val="accent4">
                  <a:lumMod val="50000"/>
                </a:schemeClr>
              </a:solidFill>
            </a:endParaRPr>
          </a:p>
        </p:txBody>
      </p:sp>
      <p:sp>
        <p:nvSpPr>
          <p:cNvPr id="23" name="Rectangle 22"/>
          <p:cNvSpPr/>
          <p:nvPr/>
        </p:nvSpPr>
        <p:spPr>
          <a:xfrm>
            <a:off x="9490901" y="898635"/>
            <a:ext cx="1219200" cy="609600"/>
          </a:xfrm>
          <a:prstGeom prst="rect">
            <a:avLst/>
          </a:prstGeom>
          <a:solidFill>
            <a:schemeClr val="accent2">
              <a:lumMod val="40000"/>
              <a:lumOff val="60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lumMod val="50000"/>
                  </a:schemeClr>
                </a:solidFill>
              </a:rPr>
              <a:t>RFID Scanner</a:t>
            </a:r>
            <a:endParaRPr lang="en-IN" dirty="0">
              <a:solidFill>
                <a:schemeClr val="accent2">
                  <a:lumMod val="50000"/>
                </a:schemeClr>
              </a:solidFill>
            </a:endParaRPr>
          </a:p>
        </p:txBody>
      </p:sp>
      <p:sp>
        <p:nvSpPr>
          <p:cNvPr id="24" name="Rectangle 23"/>
          <p:cNvSpPr/>
          <p:nvPr/>
        </p:nvSpPr>
        <p:spPr>
          <a:xfrm>
            <a:off x="9806157" y="1886586"/>
            <a:ext cx="2128405" cy="1124605"/>
          </a:xfrm>
          <a:prstGeom prst="rect">
            <a:avLst/>
          </a:prstGeom>
          <a:solidFill>
            <a:schemeClr val="accent2">
              <a:lumMod val="40000"/>
              <a:lumOff val="60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lumMod val="50000"/>
                  </a:schemeClr>
                </a:solidFill>
              </a:rPr>
              <a:t>Get vehicle category based on the type of tag  scanned.</a:t>
            </a:r>
            <a:endParaRPr lang="en-IN" dirty="0">
              <a:solidFill>
                <a:schemeClr val="accent2">
                  <a:lumMod val="50000"/>
                </a:schemeClr>
              </a:solidFill>
            </a:endParaRPr>
          </a:p>
        </p:txBody>
      </p:sp>
      <p:cxnSp>
        <p:nvCxnSpPr>
          <p:cNvPr id="25" name="Straight Arrow Connector 49"/>
          <p:cNvCxnSpPr>
            <a:stCxn id="23" idx="2"/>
            <a:endCxn id="24" idx="0"/>
          </p:cNvCxnSpPr>
          <p:nvPr/>
        </p:nvCxnSpPr>
        <p:spPr>
          <a:xfrm rot="16200000" flipH="1">
            <a:off x="10296255" y="1312480"/>
            <a:ext cx="378351" cy="769859"/>
          </a:xfrm>
          <a:prstGeom prst="bentConnector3">
            <a:avLst>
              <a:gd name="adj1" fmla="val 50000"/>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6" idx="2"/>
            <a:endCxn id="23" idx="1"/>
          </p:cNvCxnSpPr>
          <p:nvPr/>
        </p:nvCxnSpPr>
        <p:spPr>
          <a:xfrm>
            <a:off x="6574198" y="664335"/>
            <a:ext cx="2916703" cy="5391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4" idx="1"/>
            <a:endCxn id="20" idx="0"/>
          </p:cNvCxnSpPr>
          <p:nvPr/>
        </p:nvCxnSpPr>
        <p:spPr>
          <a:xfrm rot="10800000" flipV="1">
            <a:off x="8557047" y="2448888"/>
            <a:ext cx="1249111" cy="424573"/>
          </a:xfrm>
          <a:prstGeom prst="bentConnector2">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10098323" y="4061903"/>
            <a:ext cx="1460878" cy="1035266"/>
          </a:xfrm>
          <a:prstGeom prst="ellipse">
            <a:avLst/>
          </a:prstGeom>
          <a:solidFill>
            <a:schemeClr val="accent4">
              <a:lumMod val="40000"/>
              <a:lumOff val="60000"/>
            </a:schemeClr>
          </a:solid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accent4">
                    <a:lumMod val="50000"/>
                  </a:schemeClr>
                </a:solidFill>
              </a:rPr>
              <a:t>Acquirer </a:t>
            </a:r>
          </a:p>
          <a:p>
            <a:pPr algn="ctr"/>
            <a:r>
              <a:rPr lang="en-IN" sz="1600" dirty="0" smtClean="0">
                <a:solidFill>
                  <a:schemeClr val="accent4">
                    <a:lumMod val="50000"/>
                  </a:schemeClr>
                </a:solidFill>
              </a:rPr>
              <a:t>Bank</a:t>
            </a:r>
            <a:endParaRPr lang="en-IN" sz="1600" dirty="0">
              <a:solidFill>
                <a:schemeClr val="accent4">
                  <a:lumMod val="50000"/>
                </a:schemeClr>
              </a:solidFill>
            </a:endParaRPr>
          </a:p>
        </p:txBody>
      </p:sp>
      <p:cxnSp>
        <p:nvCxnSpPr>
          <p:cNvPr id="47" name="Straight Arrow Connector 51"/>
          <p:cNvCxnSpPr>
            <a:stCxn id="20" idx="3"/>
            <a:endCxn id="46" idx="0"/>
          </p:cNvCxnSpPr>
          <p:nvPr/>
        </p:nvCxnSpPr>
        <p:spPr>
          <a:xfrm>
            <a:off x="9518742" y="3448903"/>
            <a:ext cx="1310020" cy="613000"/>
          </a:xfrm>
          <a:prstGeom prst="bentConnector2">
            <a:avLst/>
          </a:prstGeom>
          <a:ln w="28575">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8027404" y="4585121"/>
            <a:ext cx="1676400" cy="853966"/>
          </a:xfrm>
          <a:prstGeom prst="rect">
            <a:avLst/>
          </a:prstGeom>
          <a:solidFill>
            <a:schemeClr val="accent4">
              <a:lumMod val="40000"/>
              <a:lumOff val="60000"/>
            </a:schemeClr>
          </a:solid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accent4">
                    <a:lumMod val="50000"/>
                  </a:schemeClr>
                </a:solidFill>
              </a:rPr>
              <a:t>Charge for the higher vehicular  class</a:t>
            </a:r>
            <a:endParaRPr lang="en-IN" sz="1600" dirty="0">
              <a:solidFill>
                <a:schemeClr val="accent4">
                  <a:lumMod val="50000"/>
                </a:schemeClr>
              </a:solidFill>
            </a:endParaRPr>
          </a:p>
        </p:txBody>
      </p:sp>
      <p:sp>
        <p:nvSpPr>
          <p:cNvPr id="49" name="Flowchart: Magnetic Disk 48"/>
          <p:cNvSpPr/>
          <p:nvPr/>
        </p:nvSpPr>
        <p:spPr>
          <a:xfrm>
            <a:off x="6855510" y="5759668"/>
            <a:ext cx="1066800" cy="1066800"/>
          </a:xfrm>
          <a:prstGeom prst="flowChartMagneticDisk">
            <a:avLst/>
          </a:prstGeom>
          <a:solidFill>
            <a:schemeClr val="accent4">
              <a:lumMod val="40000"/>
              <a:lumOff val="60000"/>
            </a:schemeClr>
          </a:solid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accent4">
                    <a:lumMod val="50000"/>
                  </a:schemeClr>
                </a:solidFill>
              </a:rPr>
              <a:t>Store for enquiry</a:t>
            </a:r>
            <a:endParaRPr lang="en-IN" sz="1600" dirty="0">
              <a:solidFill>
                <a:schemeClr val="accent4">
                  <a:lumMod val="50000"/>
                </a:schemeClr>
              </a:solidFill>
            </a:endParaRPr>
          </a:p>
        </p:txBody>
      </p:sp>
      <p:cxnSp>
        <p:nvCxnSpPr>
          <p:cNvPr id="50" name="Shape 49"/>
          <p:cNvCxnSpPr>
            <a:stCxn id="48" idx="1"/>
            <a:endCxn id="49" idx="1"/>
          </p:cNvCxnSpPr>
          <p:nvPr/>
        </p:nvCxnSpPr>
        <p:spPr>
          <a:xfrm rot="10800000" flipV="1">
            <a:off x="7388910" y="5012104"/>
            <a:ext cx="638494" cy="747564"/>
          </a:xfrm>
          <a:prstGeom prst="bentConnector2">
            <a:avLst/>
          </a:prstGeom>
          <a:ln w="28575">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6"/>
          <p:cNvCxnSpPr>
            <a:stCxn id="48" idx="3"/>
            <a:endCxn id="46" idx="2"/>
          </p:cNvCxnSpPr>
          <p:nvPr/>
        </p:nvCxnSpPr>
        <p:spPr>
          <a:xfrm flipV="1">
            <a:off x="9703804" y="4579536"/>
            <a:ext cx="394519" cy="432568"/>
          </a:xfrm>
          <a:prstGeom prst="bentConnector3">
            <a:avLst>
              <a:gd name="adj1" fmla="val 50000"/>
            </a:avLst>
          </a:prstGeom>
          <a:ln w="28575">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6" idx="6"/>
          </p:cNvCxnSpPr>
          <p:nvPr/>
        </p:nvCxnSpPr>
        <p:spPr>
          <a:xfrm flipV="1">
            <a:off x="11559201" y="4561146"/>
            <a:ext cx="362632" cy="18390"/>
          </a:xfrm>
          <a:prstGeom prst="straightConnector1">
            <a:avLst/>
          </a:prstGeom>
          <a:ln w="28575">
            <a:solidFill>
              <a:schemeClr val="accent4">
                <a:lumMod val="5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53"/>
          <p:cNvCxnSpPr>
            <a:stCxn id="20" idx="2"/>
            <a:endCxn id="48" idx="0"/>
          </p:cNvCxnSpPr>
          <p:nvPr/>
        </p:nvCxnSpPr>
        <p:spPr>
          <a:xfrm rot="16200000" flipH="1">
            <a:off x="8430937" y="4150453"/>
            <a:ext cx="560777" cy="308558"/>
          </a:xfrm>
          <a:prstGeom prst="bentConnector3">
            <a:avLst>
              <a:gd name="adj1" fmla="val 50000"/>
            </a:avLst>
          </a:prstGeom>
          <a:ln w="28575">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514947" y="3138111"/>
            <a:ext cx="528464" cy="369332"/>
          </a:xfrm>
          <a:prstGeom prst="rect">
            <a:avLst/>
          </a:prstGeom>
          <a:noFill/>
        </p:spPr>
        <p:txBody>
          <a:bodyPr wrap="square" rtlCol="0">
            <a:spAutoFit/>
          </a:bodyPr>
          <a:lstStyle/>
          <a:p>
            <a:r>
              <a:rPr lang="en-IN" dirty="0" smtClean="0"/>
              <a:t>YES</a:t>
            </a:r>
          </a:p>
        </p:txBody>
      </p:sp>
      <p:sp>
        <p:nvSpPr>
          <p:cNvPr id="64" name="TextBox 63"/>
          <p:cNvSpPr txBox="1"/>
          <p:nvPr/>
        </p:nvSpPr>
        <p:spPr>
          <a:xfrm>
            <a:off x="2584233" y="2134969"/>
            <a:ext cx="518732" cy="369332"/>
          </a:xfrm>
          <a:prstGeom prst="rect">
            <a:avLst/>
          </a:prstGeom>
          <a:noFill/>
        </p:spPr>
        <p:txBody>
          <a:bodyPr wrap="square" rtlCol="0">
            <a:spAutoFit/>
          </a:bodyPr>
          <a:lstStyle/>
          <a:p>
            <a:r>
              <a:rPr lang="en-IN" dirty="0" smtClean="0"/>
              <a:t>NO</a:t>
            </a:r>
          </a:p>
        </p:txBody>
      </p:sp>
      <p:sp>
        <p:nvSpPr>
          <p:cNvPr id="72" name="Diamond 71"/>
          <p:cNvSpPr/>
          <p:nvPr/>
        </p:nvSpPr>
        <p:spPr>
          <a:xfrm>
            <a:off x="2144884" y="791637"/>
            <a:ext cx="2033753" cy="740978"/>
          </a:xfrm>
          <a:prstGeom prst="diamond">
            <a:avLst/>
          </a:prstGeom>
          <a:solidFill>
            <a:schemeClr val="accent6">
              <a:lumMod val="40000"/>
              <a:lumOff val="6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accent6">
                    <a:lumMod val="50000"/>
                  </a:schemeClr>
                </a:solidFill>
              </a:rPr>
              <a:t>Confidence value&gt;70%</a:t>
            </a:r>
            <a:endParaRPr lang="en-IN" sz="1400" dirty="0">
              <a:solidFill>
                <a:schemeClr val="accent6">
                  <a:lumMod val="50000"/>
                </a:schemeClr>
              </a:solidFill>
            </a:endParaRPr>
          </a:p>
        </p:txBody>
      </p:sp>
      <p:cxnSp>
        <p:nvCxnSpPr>
          <p:cNvPr id="76" name="Shape 75"/>
          <p:cNvCxnSpPr>
            <a:stCxn id="12" idx="1"/>
            <a:endCxn id="72" idx="3"/>
          </p:cNvCxnSpPr>
          <p:nvPr/>
        </p:nvCxnSpPr>
        <p:spPr>
          <a:xfrm rot="10800000">
            <a:off x="4178637" y="1162127"/>
            <a:ext cx="924178" cy="1284177"/>
          </a:xfrm>
          <a:prstGeom prst="bentConnector3">
            <a:avLst>
              <a:gd name="adj1" fmla="val 50000"/>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72" idx="1"/>
            <a:endCxn id="4" idx="3"/>
          </p:cNvCxnSpPr>
          <p:nvPr/>
        </p:nvCxnSpPr>
        <p:spPr>
          <a:xfrm rot="10800000" flipV="1">
            <a:off x="1529252" y="1162125"/>
            <a:ext cx="615633" cy="319843"/>
          </a:xfrm>
          <a:prstGeom prst="bentConnector3">
            <a:avLst>
              <a:gd name="adj1" fmla="val 50000"/>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rot="18135409">
            <a:off x="2772025" y="4496774"/>
            <a:ext cx="1998953" cy="369332"/>
          </a:xfrm>
          <a:prstGeom prst="rect">
            <a:avLst/>
          </a:prstGeom>
          <a:noFill/>
        </p:spPr>
        <p:txBody>
          <a:bodyPr wrap="square" rtlCol="0">
            <a:spAutoFit/>
          </a:bodyPr>
          <a:lstStyle/>
          <a:p>
            <a:r>
              <a:rPr lang="en-IN" dirty="0" smtClean="0"/>
              <a:t>Replace the model</a:t>
            </a:r>
          </a:p>
        </p:txBody>
      </p:sp>
      <p:sp>
        <p:nvSpPr>
          <p:cNvPr id="101" name="Flowchart: Magnetic Disk 100"/>
          <p:cNvSpPr/>
          <p:nvPr/>
        </p:nvSpPr>
        <p:spPr>
          <a:xfrm>
            <a:off x="2094508" y="3352105"/>
            <a:ext cx="906380" cy="551794"/>
          </a:xfrm>
          <a:prstGeom prst="flowChartMagneticDisk">
            <a:avLst/>
          </a:prstGeom>
          <a:solidFill>
            <a:schemeClr val="accent6">
              <a:lumMod val="40000"/>
              <a:lumOff val="6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accent6">
                    <a:lumMod val="50000"/>
                  </a:schemeClr>
                </a:solidFill>
              </a:rPr>
              <a:t>store</a:t>
            </a:r>
            <a:endParaRPr lang="en-IN" sz="1600" dirty="0">
              <a:solidFill>
                <a:schemeClr val="accent6">
                  <a:lumMod val="50000"/>
                </a:schemeClr>
              </a:solidFill>
            </a:endParaRPr>
          </a:p>
        </p:txBody>
      </p:sp>
      <p:cxnSp>
        <p:nvCxnSpPr>
          <p:cNvPr id="103" name="Elbow Connector 102"/>
          <p:cNvCxnSpPr>
            <a:stCxn id="72" idx="2"/>
            <a:endCxn id="101" idx="1"/>
          </p:cNvCxnSpPr>
          <p:nvPr/>
        </p:nvCxnSpPr>
        <p:spPr>
          <a:xfrm rot="5400000">
            <a:off x="1944985" y="2135329"/>
            <a:ext cx="1819490" cy="614063"/>
          </a:xfrm>
          <a:prstGeom prst="bentConnector3">
            <a:avLst>
              <a:gd name="adj1" fmla="val 50000"/>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6" name="Diamond 105"/>
          <p:cNvSpPr/>
          <p:nvPr/>
        </p:nvSpPr>
        <p:spPr>
          <a:xfrm>
            <a:off x="2312274" y="5790863"/>
            <a:ext cx="2033753" cy="740978"/>
          </a:xfrm>
          <a:prstGeom prst="diamond">
            <a:avLst/>
          </a:prstGeom>
          <a:solidFill>
            <a:schemeClr val="tx2">
              <a:lumMod val="40000"/>
              <a:lumOff val="6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2">
                    <a:lumMod val="50000"/>
                  </a:schemeClr>
                </a:solidFill>
              </a:rPr>
              <a:t>Accuracy</a:t>
            </a:r>
          </a:p>
          <a:p>
            <a:pPr algn="ctr"/>
            <a:r>
              <a:rPr lang="en-IN" sz="1400" dirty="0" smtClean="0">
                <a:solidFill>
                  <a:schemeClr val="tx2">
                    <a:lumMod val="50000"/>
                  </a:schemeClr>
                </a:solidFill>
              </a:rPr>
              <a:t>V2&gt;V1</a:t>
            </a:r>
            <a:endParaRPr lang="en-IN" sz="1400" dirty="0">
              <a:solidFill>
                <a:schemeClr val="tx2">
                  <a:lumMod val="50000"/>
                </a:schemeClr>
              </a:solidFill>
            </a:endParaRPr>
          </a:p>
        </p:txBody>
      </p:sp>
      <p:cxnSp>
        <p:nvCxnSpPr>
          <p:cNvPr id="108" name="Shape 107"/>
          <p:cNvCxnSpPr>
            <a:stCxn id="6" idx="3"/>
            <a:endCxn id="106" idx="1"/>
          </p:cNvCxnSpPr>
          <p:nvPr/>
        </p:nvCxnSpPr>
        <p:spPr>
          <a:xfrm>
            <a:off x="1655371" y="5606836"/>
            <a:ext cx="656903" cy="554516"/>
          </a:xfrm>
          <a:prstGeom prst="bentConnector3">
            <a:avLst>
              <a:gd name="adj1" fmla="val 50000"/>
            </a:avLst>
          </a:prstGeom>
          <a:ln w="28575">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1" name="Shape 110"/>
          <p:cNvCxnSpPr>
            <a:stCxn id="13" idx="2"/>
            <a:endCxn id="106" idx="3"/>
          </p:cNvCxnSpPr>
          <p:nvPr/>
        </p:nvCxnSpPr>
        <p:spPr>
          <a:xfrm rot="5400000">
            <a:off x="4779039" y="5104480"/>
            <a:ext cx="623861" cy="1489883"/>
          </a:xfrm>
          <a:prstGeom prst="bentConnector2">
            <a:avLst/>
          </a:prstGeom>
          <a:ln w="28575">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6" idx="0"/>
          </p:cNvCxnSpPr>
          <p:nvPr/>
        </p:nvCxnSpPr>
        <p:spPr>
          <a:xfrm flipV="1">
            <a:off x="3329151" y="3252866"/>
            <a:ext cx="1587623" cy="2537997"/>
          </a:xfrm>
          <a:prstGeom prst="straightConnector1">
            <a:avLst/>
          </a:prstGeom>
          <a:ln w="28575">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857470" y="1461711"/>
            <a:ext cx="756745" cy="369332"/>
          </a:xfrm>
          <a:prstGeom prst="rect">
            <a:avLst/>
          </a:prstGeom>
          <a:noFill/>
        </p:spPr>
        <p:txBody>
          <a:bodyPr wrap="square" rtlCol="0">
            <a:spAutoFit/>
          </a:bodyPr>
          <a:lstStyle/>
          <a:p>
            <a:r>
              <a:rPr lang="en-IN" dirty="0" smtClean="0"/>
              <a:t>YES</a:t>
            </a:r>
          </a:p>
        </p:txBody>
      </p:sp>
      <p:sp>
        <p:nvSpPr>
          <p:cNvPr id="41" name="TextBox 40"/>
          <p:cNvSpPr txBox="1"/>
          <p:nvPr/>
        </p:nvSpPr>
        <p:spPr>
          <a:xfrm>
            <a:off x="8223035" y="4221099"/>
            <a:ext cx="756745" cy="369332"/>
          </a:xfrm>
          <a:prstGeom prst="rect">
            <a:avLst/>
          </a:prstGeom>
          <a:noFill/>
        </p:spPr>
        <p:txBody>
          <a:bodyPr wrap="square" rtlCol="0">
            <a:spAutoFit/>
          </a:bodyPr>
          <a:lstStyle/>
          <a:p>
            <a:r>
              <a:rPr lang="en-IN" dirty="0" smtClean="0"/>
              <a:t>NO</a:t>
            </a:r>
          </a:p>
        </p:txBody>
      </p:sp>
      <p:cxnSp>
        <p:nvCxnSpPr>
          <p:cNvPr id="77" name="Elbow Connector 76"/>
          <p:cNvCxnSpPr>
            <a:stCxn id="48" idx="2"/>
            <a:endCxn id="80" idx="0"/>
          </p:cNvCxnSpPr>
          <p:nvPr/>
        </p:nvCxnSpPr>
        <p:spPr>
          <a:xfrm rot="16200000" flipH="1">
            <a:off x="8549201" y="5755490"/>
            <a:ext cx="639425" cy="6618"/>
          </a:xfrm>
          <a:prstGeom prst="bentConnector3">
            <a:avLst>
              <a:gd name="adj1" fmla="val 50000"/>
            </a:avLst>
          </a:prstGeom>
          <a:ln w="28575">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8032773" y="6078512"/>
            <a:ext cx="1678898" cy="719528"/>
          </a:xfrm>
          <a:prstGeom prst="rect">
            <a:avLst/>
          </a:prstGeom>
          <a:solidFill>
            <a:schemeClr val="accent4">
              <a:lumMod val="40000"/>
              <a:lumOff val="60000"/>
            </a:schemeClr>
          </a:solid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accent4">
                    <a:lumMod val="50000"/>
                  </a:schemeClr>
                </a:solidFill>
              </a:rPr>
              <a:t>Enable SOS option for toll operator</a:t>
            </a:r>
          </a:p>
        </p:txBody>
      </p:sp>
      <p:sp>
        <p:nvSpPr>
          <p:cNvPr id="81" name="Rectangle 80"/>
          <p:cNvSpPr/>
          <p:nvPr/>
        </p:nvSpPr>
        <p:spPr>
          <a:xfrm>
            <a:off x="10191357" y="6213422"/>
            <a:ext cx="1214204" cy="479685"/>
          </a:xfrm>
          <a:prstGeom prst="rect">
            <a:avLst/>
          </a:prstGeom>
          <a:solidFill>
            <a:schemeClr val="accent4">
              <a:lumMod val="40000"/>
              <a:lumOff val="60000"/>
            </a:schemeClr>
          </a:solid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accent4">
                    <a:lumMod val="50000"/>
                  </a:schemeClr>
                </a:solidFill>
              </a:rPr>
              <a:t>Notify NHAI</a:t>
            </a:r>
          </a:p>
        </p:txBody>
      </p:sp>
      <p:cxnSp>
        <p:nvCxnSpPr>
          <p:cNvPr id="82" name="Elbow Connector 81"/>
          <p:cNvCxnSpPr>
            <a:stCxn id="48" idx="2"/>
            <a:endCxn id="81" idx="0"/>
          </p:cNvCxnSpPr>
          <p:nvPr/>
        </p:nvCxnSpPr>
        <p:spPr>
          <a:xfrm rot="16200000" flipH="1">
            <a:off x="9444864" y="4859826"/>
            <a:ext cx="774335" cy="1932855"/>
          </a:xfrm>
          <a:prstGeom prst="bentConnector3">
            <a:avLst>
              <a:gd name="adj1" fmla="val 50000"/>
            </a:avLst>
          </a:prstGeom>
          <a:ln w="28575">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hape 75"/>
          <p:cNvCxnSpPr>
            <a:stCxn id="73" idx="3"/>
            <a:endCxn id="20" idx="1"/>
          </p:cNvCxnSpPr>
          <p:nvPr/>
        </p:nvCxnSpPr>
        <p:spPr>
          <a:xfrm>
            <a:off x="6731876" y="2443655"/>
            <a:ext cx="863473" cy="1005248"/>
          </a:xfrm>
          <a:prstGeom prst="bentConnector3">
            <a:avLst>
              <a:gd name="adj1" fmla="val 50000"/>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434" y="646385"/>
            <a:ext cx="10515600" cy="5943601"/>
          </a:xfrm>
        </p:spPr>
        <p:txBody>
          <a:bodyPr>
            <a:normAutofit/>
          </a:bodyPr>
          <a:lstStyle/>
          <a:p>
            <a:pPr marL="0" indent="0">
              <a:buNone/>
            </a:pPr>
            <a:r>
              <a:rPr lang="en-US" sz="2000" dirty="0" smtClean="0"/>
              <a:t>We are planning to use a semi supervised machine learning model for this solution. We can divide the flowchart in two parts</a:t>
            </a:r>
          </a:p>
          <a:p>
            <a:pPr marL="0" indent="0"/>
            <a:r>
              <a:rPr lang="en-US" sz="2000" dirty="0" smtClean="0"/>
              <a:t>The vehicle Class finder part </a:t>
            </a:r>
          </a:p>
          <a:p>
            <a:pPr marL="0" indent="0"/>
            <a:r>
              <a:rPr lang="en-US" sz="2000" dirty="0" smtClean="0"/>
              <a:t>The module versioning part</a:t>
            </a:r>
          </a:p>
          <a:p>
            <a:pPr marL="0" indent="0">
              <a:buNone/>
            </a:pPr>
            <a:r>
              <a:rPr lang="en-US" sz="2000" b="1" dirty="0" smtClean="0"/>
              <a:t>The vehicle Class finder part</a:t>
            </a:r>
            <a:r>
              <a:rPr lang="en-US" sz="2000" dirty="0" smtClean="0"/>
              <a:t> :</a:t>
            </a:r>
          </a:p>
          <a:p>
            <a:pPr marL="0" indent="0">
              <a:buNone/>
            </a:pPr>
            <a:r>
              <a:rPr lang="en-US" sz="2000" dirty="0" smtClean="0"/>
              <a:t>The parts </a:t>
            </a:r>
            <a:r>
              <a:rPr lang="en-US" sz="2000" dirty="0" err="1" smtClean="0"/>
              <a:t>colour</a:t>
            </a:r>
            <a:r>
              <a:rPr lang="en-US" sz="2000" dirty="0" smtClean="0"/>
              <a:t> coded with </a:t>
            </a:r>
            <a:r>
              <a:rPr lang="en-US" sz="2000" dirty="0" smtClean="0">
                <a:solidFill>
                  <a:schemeClr val="accent6">
                    <a:lumMod val="75000"/>
                  </a:schemeClr>
                </a:solidFill>
              </a:rPr>
              <a:t>green</a:t>
            </a:r>
            <a:r>
              <a:rPr lang="en-US" sz="2000" dirty="0" smtClean="0"/>
              <a:t>, </a:t>
            </a:r>
            <a:r>
              <a:rPr lang="en-US" sz="2000" dirty="0" smtClean="0">
                <a:solidFill>
                  <a:schemeClr val="accent4">
                    <a:lumMod val="60000"/>
                    <a:lumOff val="40000"/>
                  </a:schemeClr>
                </a:solidFill>
              </a:rPr>
              <a:t>orange</a:t>
            </a:r>
            <a:r>
              <a:rPr lang="en-US" sz="2000" dirty="0" smtClean="0"/>
              <a:t>, </a:t>
            </a:r>
            <a:r>
              <a:rPr lang="en-US" sz="2000" dirty="0" smtClean="0">
                <a:solidFill>
                  <a:schemeClr val="accent2">
                    <a:lumMod val="60000"/>
                    <a:lumOff val="40000"/>
                  </a:schemeClr>
                </a:solidFill>
              </a:rPr>
              <a:t>red</a:t>
            </a:r>
            <a:r>
              <a:rPr lang="en-US" sz="2000" dirty="0" smtClean="0"/>
              <a:t> belong to this batch. The process begins when a vehicle enters the toll, two actions are triggered simultaneously. One would be the RFID scan bit where the scanner scans the tag and gets the car details, this would give a  vehicle class value which we would use later.</a:t>
            </a:r>
          </a:p>
          <a:p>
            <a:pPr marL="0" indent="0">
              <a:buNone/>
            </a:pPr>
            <a:r>
              <a:rPr lang="en-US" sz="2000" dirty="0" smtClean="0"/>
              <a:t>The second would be taking a snap of the vehicle and sending it to the image classifier module, which was trained with datasets having vehicle class category as its labels. The classifier gives us the vehicle class category. If the confidence value of the detection is greater than 70% we would store it in training set input, if less we would call the </a:t>
            </a:r>
            <a:r>
              <a:rPr lang="en-US" sz="2000" dirty="0" err="1" smtClean="0"/>
              <a:t>NumberPlate</a:t>
            </a:r>
            <a:r>
              <a:rPr lang="en-US" sz="2000" dirty="0" smtClean="0"/>
              <a:t> module to find the vehicle class .</a:t>
            </a:r>
          </a:p>
          <a:p>
            <a:pPr marL="0" indent="0">
              <a:buNone/>
            </a:pPr>
            <a:r>
              <a:rPr lang="en-US" sz="2000" dirty="0" smtClean="0"/>
              <a:t>Now as we have obtained the vehicle class value from both the scanner and the classifier model we check whether both the values are matching, if so then we would proceed to usual flow to the acquirer and so on. On the other hand if it doesn’t match then we would be going with the higher class among the both to calculate the fare, and also store all the data captured from the vehicle for future enquiry.</a:t>
            </a:r>
          </a:p>
        </p:txBody>
      </p:sp>
    </p:spTree>
    <p:extLst>
      <p:ext uri="{BB962C8B-B14F-4D97-AF65-F5344CB8AC3E}">
        <p14:creationId xmlns:p14="http://schemas.microsoft.com/office/powerpoint/2010/main" xmlns="" val="73898664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4625</TotalTime>
  <Words>1668</Words>
  <Application>Microsoft Office PowerPoint</Application>
  <PresentationFormat>Custom</PresentationFormat>
  <Paragraphs>150</Paragraphs>
  <Slides>28</Slides>
  <Notes>0</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Facet</vt:lpstr>
      <vt:lpstr>Office Theme</vt:lpstr>
      <vt:lpstr>FASTAG 2.0</vt:lpstr>
      <vt:lpstr>Team</vt:lpstr>
      <vt:lpstr>Use Cases:</vt:lpstr>
      <vt:lpstr>Solutioning</vt:lpstr>
      <vt:lpstr>Total Block Diagram</vt:lpstr>
      <vt:lpstr>Slide 6</vt:lpstr>
      <vt:lpstr>Slide 7</vt:lpstr>
      <vt:lpstr>Slide 8</vt:lpstr>
      <vt:lpstr>Slide 9</vt:lpstr>
      <vt:lpstr>Slide 10</vt:lpstr>
      <vt:lpstr>Screenshots</vt:lpstr>
      <vt:lpstr>Slide 12</vt:lpstr>
      <vt:lpstr>Slide 13</vt:lpstr>
      <vt:lpstr>Slide 14</vt:lpstr>
      <vt:lpstr>Slide 15</vt:lpstr>
      <vt:lpstr>Slide 16</vt:lpstr>
      <vt:lpstr>The website snapshot</vt:lpstr>
      <vt:lpstr>Slide 18</vt:lpstr>
      <vt:lpstr>Slide 19</vt:lpstr>
      <vt:lpstr>Snapshots</vt:lpstr>
      <vt:lpstr>Slide 21</vt:lpstr>
      <vt:lpstr>Slide 22</vt:lpstr>
      <vt:lpstr>Slide 23</vt:lpstr>
      <vt:lpstr>Slide 24</vt:lpstr>
      <vt:lpstr>Slide 25</vt:lpstr>
      <vt:lpstr>Slide 26</vt:lpstr>
      <vt:lpstr>Slide 27</vt:lpstr>
      <vt:lpstr>Slide 28</vt:lpstr>
    </vt:vector>
  </TitlesOfParts>
  <Company>Cognizant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FASTAG 2.0</dc:title>
  <dc:creator>Nayak, Saurabh R (Cognizant)</dc:creator>
  <cp:lastModifiedBy>USER</cp:lastModifiedBy>
  <cp:revision>209</cp:revision>
  <dcterms:created xsi:type="dcterms:W3CDTF">2020-02-10T06:35:24Z</dcterms:created>
  <dcterms:modified xsi:type="dcterms:W3CDTF">2020-06-11T19:39:58Z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adf0749-435c-47bb-bc94-a4b9e551edbc_Enabled">
    <vt:lpwstr>True</vt:lpwstr>
  </property>
  <property fmtid="{D5CDD505-2E9C-101B-9397-08002B2CF9AE}" pid="3" name="MSIP_Label_fadf0749-435c-47bb-bc94-a4b9e551edbc_SiteId">
    <vt:lpwstr>53b7cac7-14be-46d4-be43-f2ad9244d901</vt:lpwstr>
  </property>
  <property fmtid="{D5CDD505-2E9C-101B-9397-08002B2CF9AE}" pid="4" name="MSIP_Label_fadf0749-435c-47bb-bc94-a4b9e551edbc_Owner">
    <vt:lpwstr>saurabh.nayak@contractor.axaxl.com</vt:lpwstr>
  </property>
  <property fmtid="{D5CDD505-2E9C-101B-9397-08002B2CF9AE}" pid="5" name="MSIP_Label_fadf0749-435c-47bb-bc94-a4b9e551edbc_SetDate">
    <vt:lpwstr>2020-02-17T12:49:56.9214112Z</vt:lpwstr>
  </property>
  <property fmtid="{D5CDD505-2E9C-101B-9397-08002B2CF9AE}" pid="6" name="MSIP_Label_fadf0749-435c-47bb-bc94-a4b9e551edbc_Name">
    <vt:lpwstr>Unsecured Content</vt:lpwstr>
  </property>
  <property fmtid="{D5CDD505-2E9C-101B-9397-08002B2CF9AE}" pid="7" name="MSIP_Label_fadf0749-435c-47bb-bc94-a4b9e551edbc_Application">
    <vt:lpwstr>Microsoft Azure Information Protection</vt:lpwstr>
  </property>
  <property fmtid="{D5CDD505-2E9C-101B-9397-08002B2CF9AE}" pid="8" name="MSIP_Label_fadf0749-435c-47bb-bc94-a4b9e551edbc_ActionId">
    <vt:lpwstr>b9f681b2-abdc-4ca5-a31f-76c37e6ebe22</vt:lpwstr>
  </property>
  <property fmtid="{D5CDD505-2E9C-101B-9397-08002B2CF9AE}" pid="9" name="MSIP_Label_fadf0749-435c-47bb-bc94-a4b9e551edbc_Extended_MSFT_Method">
    <vt:lpwstr>Automatic</vt:lpwstr>
  </property>
  <property fmtid="{D5CDD505-2E9C-101B-9397-08002B2CF9AE}" pid="10" name="Sensitivity">
    <vt:lpwstr>Unsecured Content</vt:lpwstr>
  </property>
</Properties>
</file>