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19" r:id="rId2"/>
  </p:sldMasterIdLst>
  <p:sldIdLst>
    <p:sldId id="256" r:id="rId3"/>
    <p:sldId id="258" r:id="rId4"/>
    <p:sldId id="257" r:id="rId5"/>
    <p:sldId id="259" r:id="rId6"/>
    <p:sldId id="260" r:id="rId7"/>
    <p:sldId id="261" r:id="rId8"/>
    <p:sldId id="262" r:id="rId9"/>
    <p:sldId id="267" r:id="rId10"/>
    <p:sldId id="269" r:id="rId11"/>
    <p:sldId id="263" r:id="rId12"/>
    <p:sldId id="270" r:id="rId13"/>
    <p:sldId id="265" r:id="rId14"/>
    <p:sldId id="271" r:id="rId15"/>
    <p:sldId id="272" r:id="rId16"/>
    <p:sldId id="264"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984" y="-17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63744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224569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17884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301956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813383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72639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803884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298399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208537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287331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81343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725854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130D3D-7000-4AC8-BBB6-2148A3B6444D}"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433128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130D3D-7000-4AC8-BBB6-2148A3B6444D}" type="datetimeFigureOut">
              <a:rPr lang="en-US" smtClean="0"/>
              <a:pPr/>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4066645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130D3D-7000-4AC8-BBB6-2148A3B6444D}" type="datetimeFigureOut">
              <a:rPr lang="en-US" smtClean="0"/>
              <a:pPr/>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931943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30D3D-7000-4AC8-BBB6-2148A3B6444D}" type="datetimeFigureOut">
              <a:rPr lang="en-US" smtClean="0"/>
              <a:pPr/>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258132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130D3D-7000-4AC8-BBB6-2148A3B6444D}"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40951870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130D3D-7000-4AC8-BBB6-2148A3B6444D}"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2842865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7454120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42197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130D3D-7000-4AC8-BBB6-2148A3B6444D}"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238741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130D3D-7000-4AC8-BBB6-2148A3B6444D}"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73219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130D3D-7000-4AC8-BBB6-2148A3B6444D}" type="datetimeFigureOut">
              <a:rPr lang="en-US" smtClean="0"/>
              <a:pPr/>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2259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130D3D-7000-4AC8-BBB6-2148A3B6444D}" type="datetimeFigureOut">
              <a:rPr lang="en-US" smtClean="0"/>
              <a:pPr/>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39908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30D3D-7000-4AC8-BBB6-2148A3B6444D}" type="datetimeFigureOut">
              <a:rPr lang="en-US" smtClean="0"/>
              <a:pPr/>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82868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130D3D-7000-4AC8-BBB6-2148A3B6444D}"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41313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130D3D-7000-4AC8-BBB6-2148A3B6444D}"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21424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130D3D-7000-4AC8-BBB6-2148A3B6444D}" type="datetimeFigureOut">
              <a:rPr lang="en-US" smtClean="0"/>
              <a:pPr/>
              <a:t>2/19/2020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134443264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30D3D-7000-4AC8-BBB6-2148A3B6444D}" type="datetimeFigureOut">
              <a:rPr lang="en-US" smtClean="0"/>
              <a:pPr/>
              <a:t>2/19/2020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68DE8-C9F9-40D0-84B6-D32B017568AB}" type="slidenum">
              <a:rPr lang="en-US" smtClean="0"/>
              <a:pPr/>
              <a:t>‹#›</a:t>
            </a:fld>
            <a:endParaRPr lang="en-US"/>
          </a:p>
        </p:txBody>
      </p:sp>
    </p:spTree>
    <p:extLst>
      <p:ext uri="{BB962C8B-B14F-4D97-AF65-F5344CB8AC3E}">
        <p14:creationId xmlns:p14="http://schemas.microsoft.com/office/powerpoint/2010/main" xmlns="" val="351730629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youtu.be/r1tgGqac0vE" TargetMode="Externa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youtu.be/r1tgGqac0vE" TargetMode="External"/><Relationship Id="rId2" Type="http://schemas.openxmlformats.org/officeDocument/2006/relationships/hyperlink" Target="https://github.com/SaurabhRNayak/Just_Do_It-NPCI_HACK" TargetMode="External"/><Relationship Id="rId1" Type="http://schemas.openxmlformats.org/officeDocument/2006/relationships/slideLayout" Target="../slideLayouts/slideLayout18.xml"/><Relationship Id="rId6" Type="http://schemas.openxmlformats.org/officeDocument/2006/relationships/hyperlink" Target="https://flask.palletsprojects.com/en/1.1.x/" TargetMode="External"/><Relationship Id="rId5" Type="http://schemas.openxmlformats.org/officeDocument/2006/relationships/hyperlink" Target="https://www.consumercomplaints.in/fastag-deducted-twice-c2547231" TargetMode="External"/><Relationship Id="rId4" Type="http://schemas.openxmlformats.org/officeDocument/2006/relationships/hyperlink" Target="https://www.complaintboard.in/complaints-reviews/paytm-fastag-l698203.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hyperlink" Target="https://www.complaintboard.in/complaints-reviews/paytm-fastag-l698203.html"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hyperlink" Target="https://www.consumercomplaints.in/fastag-deducted-twice-c2547231"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75000"/>
                  </a:schemeClr>
                </a:solidFill>
              </a:rPr>
              <a:t>FASTAG 2.0</a:t>
            </a:r>
            <a:endParaRPr lang="en-US" dirty="0">
              <a:solidFill>
                <a:schemeClr val="accent1">
                  <a:lumMod val="75000"/>
                </a:schemeClr>
              </a:solidFill>
            </a:endParaRPr>
          </a:p>
        </p:txBody>
      </p:sp>
      <p:sp>
        <p:nvSpPr>
          <p:cNvPr id="3" name="Subtitle 2"/>
          <p:cNvSpPr>
            <a:spLocks noGrp="1"/>
          </p:cNvSpPr>
          <p:nvPr>
            <p:ph type="subTitle" idx="1"/>
          </p:nvPr>
        </p:nvSpPr>
        <p:spPr/>
        <p:txBody>
          <a:bodyPr>
            <a:normAutofit/>
          </a:bodyPr>
          <a:lstStyle/>
          <a:p>
            <a:r>
              <a:rPr lang="en-US" sz="2000" dirty="0" smtClean="0">
                <a:solidFill>
                  <a:schemeClr val="accent2">
                    <a:lumMod val="50000"/>
                  </a:schemeClr>
                </a:solidFill>
              </a:rPr>
              <a:t>An</a:t>
            </a:r>
            <a:r>
              <a:rPr lang="en-US" sz="2000" dirty="0" smtClean="0"/>
              <a:t> </a:t>
            </a:r>
            <a:r>
              <a:rPr lang="en-US" sz="2000" dirty="0">
                <a:solidFill>
                  <a:schemeClr val="accent2">
                    <a:lumMod val="50000"/>
                  </a:schemeClr>
                </a:solidFill>
              </a:rPr>
              <a:t>improved</a:t>
            </a:r>
            <a:r>
              <a:rPr lang="en-US" sz="2000" dirty="0" smtClean="0"/>
              <a:t> </a:t>
            </a:r>
            <a:r>
              <a:rPr lang="en-US" sz="2000" dirty="0">
                <a:solidFill>
                  <a:schemeClr val="accent2">
                    <a:lumMod val="50000"/>
                  </a:schemeClr>
                </a:solidFill>
              </a:rPr>
              <a:t>Ecosystem</a:t>
            </a:r>
            <a:r>
              <a:rPr lang="en-US" sz="2000" dirty="0" smtClean="0"/>
              <a:t> </a:t>
            </a:r>
            <a:r>
              <a:rPr lang="en-US" sz="2000" dirty="0">
                <a:solidFill>
                  <a:schemeClr val="accent2">
                    <a:lumMod val="50000"/>
                  </a:schemeClr>
                </a:solidFill>
              </a:rPr>
              <a:t>for</a:t>
            </a:r>
            <a:r>
              <a:rPr lang="en-US" sz="2000" dirty="0" smtClean="0"/>
              <a:t> </a:t>
            </a:r>
            <a:r>
              <a:rPr lang="en-US" sz="2000" dirty="0">
                <a:solidFill>
                  <a:schemeClr val="accent2">
                    <a:lumMod val="50000"/>
                  </a:schemeClr>
                </a:solidFill>
              </a:rPr>
              <a:t>smoother</a:t>
            </a:r>
            <a:r>
              <a:rPr lang="en-US" sz="2000" dirty="0" smtClean="0"/>
              <a:t> </a:t>
            </a:r>
            <a:r>
              <a:rPr lang="en-US" sz="2000" dirty="0" smtClean="0">
                <a:solidFill>
                  <a:schemeClr val="accent2">
                    <a:lumMod val="50000"/>
                  </a:schemeClr>
                </a:solidFill>
              </a:rPr>
              <a:t>commute</a:t>
            </a:r>
            <a:endParaRPr lang="en-US" sz="2000" dirty="0">
              <a:solidFill>
                <a:schemeClr val="accent2">
                  <a:lumMod val="50000"/>
                </a:schemeClr>
              </a:solidFill>
            </a:endParaRPr>
          </a:p>
        </p:txBody>
      </p:sp>
      <p:sp>
        <p:nvSpPr>
          <p:cNvPr id="4" name="TextBox 3"/>
          <p:cNvSpPr txBox="1"/>
          <p:nvPr/>
        </p:nvSpPr>
        <p:spPr>
          <a:xfrm>
            <a:off x="417095" y="6150114"/>
            <a:ext cx="2374231" cy="707886"/>
          </a:xfrm>
          <a:prstGeom prst="rect">
            <a:avLst/>
          </a:prstGeom>
          <a:noFill/>
        </p:spPr>
        <p:txBody>
          <a:bodyPr wrap="square" rtlCol="0">
            <a:spAutoFit/>
          </a:bodyPr>
          <a:lstStyle/>
          <a:p>
            <a:r>
              <a:rPr lang="en-US" sz="2000" dirty="0">
                <a:solidFill>
                  <a:schemeClr val="accent2">
                    <a:lumMod val="50000"/>
                  </a:schemeClr>
                </a:solidFill>
              </a:rPr>
              <a:t>Team: JUST_DO_IT</a:t>
            </a:r>
            <a:r>
              <a:rPr lang="en-US" sz="2000" dirty="0" smtClean="0"/>
              <a:t/>
            </a:r>
            <a:br>
              <a:rPr lang="en-US" sz="2000" dirty="0" smtClean="0"/>
            </a:br>
            <a:endParaRPr lang="en-US" sz="2000" dirty="0"/>
          </a:p>
        </p:txBody>
      </p:sp>
    </p:spTree>
    <p:extLst>
      <p:ext uri="{BB962C8B-B14F-4D97-AF65-F5344CB8AC3E}">
        <p14:creationId xmlns:p14="http://schemas.microsoft.com/office/powerpoint/2010/main" xmlns="" val="1315852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6555"/>
          </a:xfrm>
        </p:spPr>
        <p:txBody>
          <a:bodyPr/>
          <a:lstStyle/>
          <a:p>
            <a:endParaRPr lang="en-US" dirty="0"/>
          </a:p>
        </p:txBody>
      </p:sp>
      <p:sp>
        <p:nvSpPr>
          <p:cNvPr id="3" name="Content Placeholder 2"/>
          <p:cNvSpPr>
            <a:spLocks noGrp="1"/>
          </p:cNvSpPr>
          <p:nvPr>
            <p:ph idx="1"/>
          </p:nvPr>
        </p:nvSpPr>
        <p:spPr>
          <a:xfrm>
            <a:off x="1097280" y="1203158"/>
            <a:ext cx="10058400" cy="4665936"/>
          </a:xfrm>
        </p:spPr>
        <p:txBody>
          <a:bodyPr>
            <a:normAutofit/>
          </a:bodyPr>
          <a:lstStyle/>
          <a:p>
            <a:pPr marL="0" indent="0">
              <a:buNone/>
            </a:pPr>
            <a:r>
              <a:rPr lang="en-US" sz="2000" dirty="0"/>
              <a:t>This app brings the feature of generating unique barcode every time for the user, it’s a way to combat the outcome of poor functioning of RFID verification. </a:t>
            </a:r>
            <a:r>
              <a:rPr lang="en-US" sz="2000" dirty="0" err="1"/>
              <a:t>Inour</a:t>
            </a:r>
            <a:r>
              <a:rPr lang="en-US" sz="2000" dirty="0"/>
              <a:t> app once the user is logged in the portal every time he approaches the tollbooth his app would detect the toll location by from his </a:t>
            </a:r>
            <a:r>
              <a:rPr lang="en-US" sz="2000" dirty="0" err="1"/>
              <a:t>gps</a:t>
            </a:r>
            <a:r>
              <a:rPr lang="en-US" sz="2000" dirty="0"/>
              <a:t> and generate a unique barcode with the users info along with the timestamp.</a:t>
            </a:r>
          </a:p>
          <a:p>
            <a:pPr marL="0" indent="0">
              <a:buNone/>
            </a:pPr>
            <a:r>
              <a:rPr lang="en-US" sz="2000" dirty="0"/>
              <a:t>These data is hashed and encrypted making it unique </a:t>
            </a:r>
            <a:r>
              <a:rPr lang="en-US" sz="2000" dirty="0" smtClean="0"/>
              <a:t>and for </a:t>
            </a:r>
            <a:r>
              <a:rPr lang="en-US" sz="2000" dirty="0"/>
              <a:t>one time usage. This encrypted data is stored in the silo for future referencing</a:t>
            </a:r>
            <a:r>
              <a:rPr lang="en-US" sz="2000" dirty="0" smtClean="0"/>
              <a:t>. One the other end the toll plazas will be equipped with barcode readers whose functioning in our POC is done by our web cam. These scanners will scan the barcode and verify the data with that in silo and determine whether the read hash is mapped to the particular user or if it’s a fraudulent one. Once the check is done it next verifies whether the user’s journey is one way or is it a return journey (within 24hr period).</a:t>
            </a:r>
          </a:p>
          <a:p>
            <a:pPr marL="0" indent="0">
              <a:buNone/>
            </a:pPr>
            <a:r>
              <a:rPr lang="en-US" sz="2000" dirty="0" smtClean="0"/>
              <a:t>Depending on the type of journey an entry is made and the required cash deduction request is triggered.</a:t>
            </a:r>
            <a:endParaRPr lang="en-US" sz="2000" dirty="0"/>
          </a:p>
          <a:p>
            <a:pPr marL="0" indent="0">
              <a:buNone/>
            </a:pPr>
            <a:endParaRPr lang="en-US" sz="2000" dirty="0" smtClean="0"/>
          </a:p>
          <a:p>
            <a:pPr marL="0" indent="0">
              <a:buNone/>
            </a:pPr>
            <a:r>
              <a:rPr lang="en-US" sz="2000" dirty="0"/>
              <a:t>	</a:t>
            </a:r>
            <a:endParaRPr lang="en-US" sz="2000" dirty="0" smtClean="0"/>
          </a:p>
        </p:txBody>
      </p:sp>
    </p:spTree>
    <p:extLst>
      <p:ext uri="{BB962C8B-B14F-4D97-AF65-F5344CB8AC3E}">
        <p14:creationId xmlns:p14="http://schemas.microsoft.com/office/powerpoint/2010/main" xmlns="" val="998714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1200372" y="6003766"/>
            <a:ext cx="1603169" cy="307777"/>
          </a:xfrm>
          <a:prstGeom prst="rect">
            <a:avLst/>
          </a:prstGeom>
          <a:noFill/>
        </p:spPr>
        <p:txBody>
          <a:bodyPr wrap="square" rtlCol="0">
            <a:spAutoFit/>
          </a:bodyPr>
          <a:lstStyle/>
          <a:p>
            <a:r>
              <a:rPr lang="en-US" sz="1400" dirty="0" smtClean="0"/>
              <a:t>TOLL </a:t>
            </a:r>
            <a:r>
              <a:rPr lang="en-US" sz="1400" dirty="0" err="1" smtClean="0"/>
              <a:t>PLaza</a:t>
            </a:r>
            <a:endParaRPr lang="en-US" sz="1400" dirty="0"/>
          </a:p>
        </p:txBody>
      </p:sp>
      <p:sp>
        <p:nvSpPr>
          <p:cNvPr id="30" name="TextBox 29"/>
          <p:cNvSpPr txBox="1"/>
          <p:nvPr/>
        </p:nvSpPr>
        <p:spPr>
          <a:xfrm>
            <a:off x="11188497" y="5383207"/>
            <a:ext cx="1603169" cy="307777"/>
          </a:xfrm>
          <a:prstGeom prst="rect">
            <a:avLst/>
          </a:prstGeom>
          <a:noFill/>
        </p:spPr>
        <p:txBody>
          <a:bodyPr wrap="square" rtlCol="0">
            <a:spAutoFit/>
          </a:bodyPr>
          <a:lstStyle/>
          <a:p>
            <a:r>
              <a:rPr lang="en-US" sz="1400" dirty="0" smtClean="0"/>
              <a:t>USER End</a:t>
            </a:r>
            <a:endParaRPr lang="en-US" sz="1400" dirty="0"/>
          </a:p>
        </p:txBody>
      </p:sp>
      <p:sp>
        <p:nvSpPr>
          <p:cNvPr id="2" name="Title 1"/>
          <p:cNvSpPr>
            <a:spLocks noGrp="1"/>
          </p:cNvSpPr>
          <p:nvPr>
            <p:ph type="title"/>
          </p:nvPr>
        </p:nvSpPr>
        <p:spPr>
          <a:xfrm>
            <a:off x="1097280" y="286603"/>
            <a:ext cx="10058400" cy="734675"/>
          </a:xfrm>
        </p:spPr>
        <p:txBody>
          <a:bodyPr/>
          <a:lstStyle/>
          <a:p>
            <a:r>
              <a:rPr lang="en-US" dirty="0" smtClean="0"/>
              <a:t>Real-time snaps </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035736"/>
            <a:ext cx="2847686" cy="3558220"/>
          </a:xfrm>
          <a:prstGeom prst="rect">
            <a:avLst/>
          </a:prstGeom>
          <a:ln w="38100">
            <a:solidFill>
              <a:schemeClr val="accent5"/>
            </a:solidFill>
            <a:prstDash val="dash"/>
          </a:ln>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xmlns="" val="0"/>
              </a:ext>
            </a:extLst>
          </a:blip>
          <a:srcRect l="50000"/>
          <a:stretch/>
        </p:blipFill>
        <p:spPr>
          <a:xfrm>
            <a:off x="8948340" y="946299"/>
            <a:ext cx="2369660" cy="2948807"/>
          </a:xfrm>
          <a:prstGeom prst="rect">
            <a:avLst/>
          </a:prstGeom>
          <a:ln w="38100">
            <a:solidFill>
              <a:schemeClr val="accent6">
                <a:lumMod val="75000"/>
              </a:schemeClr>
            </a:solidFill>
            <a:prstDash val="dash"/>
          </a:ln>
        </p:spPr>
      </p:pic>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65462" y="1059486"/>
            <a:ext cx="2668872" cy="3329637"/>
          </a:xfrm>
          <a:prstGeom prst="rect">
            <a:avLst/>
          </a:prstGeom>
          <a:ln w="38100">
            <a:solidFill>
              <a:schemeClr val="accent5"/>
            </a:solidFill>
            <a:prstDash val="dash"/>
          </a:ln>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xmlns="" val="0"/>
              </a:ext>
            </a:extLst>
          </a:blip>
          <a:srcRect b="9937"/>
          <a:stretch/>
        </p:blipFill>
        <p:spPr>
          <a:xfrm>
            <a:off x="8105189" y="3996418"/>
            <a:ext cx="2826586" cy="2861582"/>
          </a:xfrm>
          <a:prstGeom prst="rect">
            <a:avLst/>
          </a:prstGeom>
          <a:ln w="38100">
            <a:solidFill>
              <a:schemeClr val="accent6">
                <a:lumMod val="75000"/>
              </a:schemeClr>
            </a:solidFill>
            <a:prstDash val="dash"/>
          </a:ln>
        </p:spPr>
      </p:pic>
      <p:pic>
        <p:nvPicPr>
          <p:cNvPr id="5" name="Picture 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199811" y="3681351"/>
            <a:ext cx="2962469" cy="3235461"/>
          </a:xfrm>
          <a:prstGeom prst="rect">
            <a:avLst/>
          </a:prstGeom>
          <a:ln w="38100">
            <a:solidFill>
              <a:schemeClr val="accent5"/>
            </a:solidFill>
            <a:prstDash val="dash"/>
          </a:ln>
        </p:spPr>
      </p:pic>
      <p:pic>
        <p:nvPicPr>
          <p:cNvPr id="18" name="Picture 17"/>
          <p:cNvPicPr>
            <a:picLocks noChangeAspect="1"/>
          </p:cNvPicPr>
          <p:nvPr/>
        </p:nvPicPr>
        <p:blipFill rotWithShape="1">
          <a:blip r:embed="rId3" cstate="print">
            <a:extLst>
              <a:ext uri="{28A0092B-C50C-407E-A947-70E740481C1C}">
                <a14:useLocalDpi xmlns:a14="http://schemas.microsoft.com/office/drawing/2010/main" xmlns="" val="0"/>
              </a:ext>
            </a:extLst>
          </a:blip>
          <a:srcRect r="50000"/>
          <a:stretch/>
        </p:blipFill>
        <p:spPr>
          <a:xfrm>
            <a:off x="5650125" y="1059486"/>
            <a:ext cx="2369659" cy="3329637"/>
          </a:xfrm>
          <a:prstGeom prst="rect">
            <a:avLst/>
          </a:prstGeom>
          <a:ln w="38100">
            <a:solidFill>
              <a:schemeClr val="accent5"/>
            </a:solidFill>
            <a:prstDash val="dash"/>
          </a:ln>
        </p:spPr>
      </p:pic>
      <p:sp>
        <p:nvSpPr>
          <p:cNvPr id="19" name="Right Arrow 18"/>
          <p:cNvSpPr/>
          <p:nvPr/>
        </p:nvSpPr>
        <p:spPr>
          <a:xfrm>
            <a:off x="2339439" y="3206338"/>
            <a:ext cx="688769" cy="20188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p:cNvSpPr/>
          <p:nvPr/>
        </p:nvSpPr>
        <p:spPr>
          <a:xfrm rot="5400000">
            <a:off x="5944150" y="3632438"/>
            <a:ext cx="416786" cy="3905290"/>
          </a:xfrm>
          <a:prstGeom prst="upDownArrow">
            <a:avLst>
              <a:gd name="adj1" fmla="val 29151"/>
              <a:gd name="adj2" fmla="val 25853"/>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ent Arrow 23"/>
          <p:cNvSpPr/>
          <p:nvPr/>
        </p:nvSpPr>
        <p:spPr>
          <a:xfrm rot="5024102" flipH="1">
            <a:off x="10655826" y="3863863"/>
            <a:ext cx="740434" cy="810265"/>
          </a:xfrm>
          <a:prstGeom prst="bentArrow">
            <a:avLst>
              <a:gd name="adj1" fmla="val 14015"/>
              <a:gd name="adj2" fmla="val 25000"/>
              <a:gd name="adj3" fmla="val 25000"/>
              <a:gd name="adj4" fmla="val 4375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ent Arrow 24"/>
          <p:cNvSpPr/>
          <p:nvPr/>
        </p:nvSpPr>
        <p:spPr>
          <a:xfrm rot="502048" flipH="1" flipV="1">
            <a:off x="4212964" y="4324774"/>
            <a:ext cx="643767" cy="712875"/>
          </a:xfrm>
          <a:prstGeom prst="bentArrow">
            <a:avLst>
              <a:gd name="adj1" fmla="val 14015"/>
              <a:gd name="adj2" fmla="val 22750"/>
              <a:gd name="adj3" fmla="val 25000"/>
              <a:gd name="adj4" fmla="val 33207"/>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rot="10106974">
            <a:off x="7908407" y="2716950"/>
            <a:ext cx="1059456" cy="24328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11298831" y="5421270"/>
            <a:ext cx="549219" cy="5939"/>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1298830" y="6044624"/>
            <a:ext cx="549219" cy="5939"/>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0" y="2897580"/>
            <a:ext cx="1009404" cy="61751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 in</a:t>
            </a:r>
            <a:endParaRPr lang="en-US" sz="1400" dirty="0"/>
          </a:p>
        </p:txBody>
      </p:sp>
      <p:sp>
        <p:nvSpPr>
          <p:cNvPr id="34" name="Oval 33"/>
          <p:cNvSpPr/>
          <p:nvPr/>
        </p:nvSpPr>
        <p:spPr>
          <a:xfrm>
            <a:off x="4223899" y="2814846"/>
            <a:ext cx="1009404" cy="61751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Toll detail</a:t>
            </a:r>
            <a:endParaRPr lang="en-US" sz="1400" dirty="0"/>
          </a:p>
        </p:txBody>
      </p:sp>
      <p:sp>
        <p:nvSpPr>
          <p:cNvPr id="35" name="Oval 34"/>
          <p:cNvSpPr/>
          <p:nvPr/>
        </p:nvSpPr>
        <p:spPr>
          <a:xfrm>
            <a:off x="1302973" y="6157654"/>
            <a:ext cx="1143343" cy="61751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Barcode Creation</a:t>
            </a:r>
            <a:endParaRPr lang="en-US" sz="1400" dirty="0"/>
          </a:p>
        </p:txBody>
      </p:sp>
      <p:sp>
        <p:nvSpPr>
          <p:cNvPr id="36" name="Oval 35"/>
          <p:cNvSpPr/>
          <p:nvPr/>
        </p:nvSpPr>
        <p:spPr>
          <a:xfrm>
            <a:off x="8172726" y="6157654"/>
            <a:ext cx="1345756" cy="61751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Web </a:t>
            </a:r>
            <a:r>
              <a:rPr lang="en-US" sz="1400" dirty="0" smtClean="0"/>
              <a:t>cam feed</a:t>
            </a:r>
            <a:endParaRPr lang="en-US" sz="1400" dirty="0"/>
          </a:p>
        </p:txBody>
      </p:sp>
      <p:sp>
        <p:nvSpPr>
          <p:cNvPr id="37" name="Oval 36"/>
          <p:cNvSpPr/>
          <p:nvPr/>
        </p:nvSpPr>
        <p:spPr>
          <a:xfrm>
            <a:off x="10582929" y="2998520"/>
            <a:ext cx="1345756" cy="61751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Scanning the code</a:t>
            </a:r>
            <a:endParaRPr lang="en-US" sz="1400" dirty="0"/>
          </a:p>
        </p:txBody>
      </p:sp>
      <p:sp>
        <p:nvSpPr>
          <p:cNvPr id="38" name="Oval 37"/>
          <p:cNvSpPr/>
          <p:nvPr/>
        </p:nvSpPr>
        <p:spPr>
          <a:xfrm>
            <a:off x="6113393" y="3596244"/>
            <a:ext cx="1345756" cy="61751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Status</a:t>
            </a:r>
          </a:p>
        </p:txBody>
      </p:sp>
      <p:sp>
        <p:nvSpPr>
          <p:cNvPr id="27" name="TextBox 26"/>
          <p:cNvSpPr txBox="1"/>
          <p:nvPr/>
        </p:nvSpPr>
        <p:spPr>
          <a:xfrm>
            <a:off x="4650828" y="6211669"/>
            <a:ext cx="3028778" cy="923330"/>
          </a:xfrm>
          <a:prstGeom prst="rect">
            <a:avLst/>
          </a:prstGeom>
          <a:noFill/>
        </p:spPr>
        <p:txBody>
          <a:bodyPr wrap="square" rtlCol="0">
            <a:spAutoFit/>
          </a:bodyPr>
          <a:lstStyle/>
          <a:p>
            <a:r>
              <a:rPr lang="en-IN" dirty="0" smtClean="0"/>
              <a:t>Demo:</a:t>
            </a:r>
            <a:endParaRPr lang="en-IN" dirty="0" smtClean="0">
              <a:hlinkClick r:id="rId7"/>
            </a:endParaRPr>
          </a:p>
          <a:p>
            <a:r>
              <a:rPr lang="en-IN" dirty="0" smtClean="0">
                <a:hlinkClick r:id="rId7"/>
              </a:rPr>
              <a:t>https</a:t>
            </a:r>
            <a:r>
              <a:rPr lang="en-IN" dirty="0" smtClean="0">
                <a:hlinkClick r:id="rId7"/>
              </a:rPr>
              <a:t>://youtu.be/r1tgGqac0vE</a:t>
            </a:r>
            <a:endParaRPr lang="en-IN" dirty="0" smtClean="0"/>
          </a:p>
          <a:p>
            <a:endParaRPr lang="en-IN" dirty="0"/>
          </a:p>
        </p:txBody>
      </p:sp>
    </p:spTree>
    <p:extLst>
      <p:ext uri="{BB962C8B-B14F-4D97-AF65-F5344CB8AC3E}">
        <p14:creationId xmlns:p14="http://schemas.microsoft.com/office/powerpoint/2010/main" xmlns="" val="739011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8109" y="2564412"/>
            <a:ext cx="1275693"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DB</a:t>
            </a:r>
            <a:endParaRPr lang="en-IN" dirty="0"/>
          </a:p>
        </p:txBody>
      </p:sp>
      <p:sp>
        <p:nvSpPr>
          <p:cNvPr id="5" name="Rectangle 4"/>
          <p:cNvSpPr/>
          <p:nvPr/>
        </p:nvSpPr>
        <p:spPr>
          <a:xfrm>
            <a:off x="6102380" y="2326884"/>
            <a:ext cx="1469036" cy="1004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Information cleansing</a:t>
            </a:r>
            <a:endParaRPr lang="en-IN" dirty="0"/>
          </a:p>
        </p:txBody>
      </p:sp>
      <p:sp>
        <p:nvSpPr>
          <p:cNvPr id="6" name="Rectangle 5"/>
          <p:cNvSpPr/>
          <p:nvPr/>
        </p:nvSpPr>
        <p:spPr>
          <a:xfrm>
            <a:off x="8226973" y="2332864"/>
            <a:ext cx="1469036" cy="1004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Source code of web page</a:t>
            </a:r>
            <a:endParaRPr lang="en-IN" dirty="0"/>
          </a:p>
        </p:txBody>
      </p:sp>
      <p:sp>
        <p:nvSpPr>
          <p:cNvPr id="7" name="Rectangle 6"/>
          <p:cNvSpPr/>
          <p:nvPr/>
        </p:nvSpPr>
        <p:spPr>
          <a:xfrm>
            <a:off x="590173" y="2172359"/>
            <a:ext cx="1469036" cy="1004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Webapp</a:t>
            </a:r>
            <a:endParaRPr lang="en-IN" dirty="0"/>
          </a:p>
        </p:txBody>
      </p:sp>
      <p:sp>
        <p:nvSpPr>
          <p:cNvPr id="23" name="Rectangle 22"/>
          <p:cNvSpPr/>
          <p:nvPr/>
        </p:nvSpPr>
        <p:spPr>
          <a:xfrm>
            <a:off x="3047819" y="3607258"/>
            <a:ext cx="1480435" cy="18764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1">
                    <a:lumMod val="50000"/>
                  </a:schemeClr>
                </a:solidFill>
              </a:rPr>
              <a:t>The data about the lane will be present in a DB.</a:t>
            </a:r>
            <a:endParaRPr lang="en-IN" dirty="0">
              <a:solidFill>
                <a:schemeClr val="accent1">
                  <a:lumMod val="50000"/>
                </a:schemeClr>
              </a:solidFill>
            </a:endParaRPr>
          </a:p>
        </p:txBody>
      </p:sp>
      <p:sp>
        <p:nvSpPr>
          <p:cNvPr id="25" name="Rectangle 24"/>
          <p:cNvSpPr/>
          <p:nvPr/>
        </p:nvSpPr>
        <p:spPr>
          <a:xfrm>
            <a:off x="532238" y="3317447"/>
            <a:ext cx="1584904" cy="281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1">
                    <a:lumMod val="50000"/>
                  </a:schemeClr>
                </a:solidFill>
              </a:rPr>
              <a:t>The webpage contains the search bar.</a:t>
            </a:r>
          </a:p>
          <a:p>
            <a:pPr algn="ctr"/>
            <a:r>
              <a:rPr lang="en-IN" dirty="0" smtClean="0">
                <a:solidFill>
                  <a:schemeClr val="accent1">
                    <a:lumMod val="50000"/>
                  </a:schemeClr>
                </a:solidFill>
              </a:rPr>
              <a:t>The user can enter the toll name/id to get details.</a:t>
            </a:r>
          </a:p>
          <a:p>
            <a:pPr algn="ctr"/>
            <a:r>
              <a:rPr lang="en-IN" dirty="0" smtClean="0">
                <a:solidFill>
                  <a:schemeClr val="accent1">
                    <a:lumMod val="50000"/>
                  </a:schemeClr>
                </a:solidFill>
              </a:rPr>
              <a:t>(</a:t>
            </a:r>
            <a:r>
              <a:rPr lang="en-IN" dirty="0" err="1" smtClean="0">
                <a:solidFill>
                  <a:schemeClr val="accent1">
                    <a:lumMod val="50000"/>
                  </a:schemeClr>
                </a:solidFill>
              </a:rPr>
              <a:t>html,css</a:t>
            </a:r>
            <a:r>
              <a:rPr lang="en-IN" dirty="0" smtClean="0">
                <a:solidFill>
                  <a:schemeClr val="accent1">
                    <a:lumMod val="50000"/>
                  </a:schemeClr>
                </a:solidFill>
              </a:rPr>
              <a:t>)</a:t>
            </a:r>
          </a:p>
          <a:p>
            <a:pPr algn="ctr"/>
            <a:endParaRPr lang="en-IN" dirty="0" smtClean="0">
              <a:solidFill>
                <a:schemeClr val="accent1">
                  <a:lumMod val="50000"/>
                </a:schemeClr>
              </a:solidFill>
            </a:endParaRPr>
          </a:p>
        </p:txBody>
      </p:sp>
      <p:sp>
        <p:nvSpPr>
          <p:cNvPr id="27" name="Rectangle 26"/>
          <p:cNvSpPr/>
          <p:nvPr/>
        </p:nvSpPr>
        <p:spPr>
          <a:xfrm>
            <a:off x="6167336" y="3561074"/>
            <a:ext cx="1409076" cy="22785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1">
                    <a:lumMod val="50000"/>
                  </a:schemeClr>
                </a:solidFill>
              </a:rPr>
              <a:t>The data will be read from the sheet. Will b parsed in a way we want.</a:t>
            </a:r>
          </a:p>
          <a:p>
            <a:pPr algn="ctr"/>
            <a:r>
              <a:rPr lang="en-IN" dirty="0" smtClean="0">
                <a:solidFill>
                  <a:schemeClr val="accent1">
                    <a:lumMod val="50000"/>
                  </a:schemeClr>
                </a:solidFill>
              </a:rPr>
              <a:t>(python) </a:t>
            </a:r>
            <a:endParaRPr lang="en-IN" dirty="0">
              <a:solidFill>
                <a:schemeClr val="accent1">
                  <a:lumMod val="50000"/>
                </a:schemeClr>
              </a:solidFill>
            </a:endParaRPr>
          </a:p>
        </p:txBody>
      </p:sp>
      <p:sp>
        <p:nvSpPr>
          <p:cNvPr id="28" name="Rectangle 27"/>
          <p:cNvSpPr/>
          <p:nvPr/>
        </p:nvSpPr>
        <p:spPr>
          <a:xfrm>
            <a:off x="8261949" y="3627014"/>
            <a:ext cx="1409076" cy="25858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1">
                    <a:lumMod val="50000"/>
                  </a:schemeClr>
                </a:solidFill>
              </a:rPr>
              <a:t>In the source code the data about info of tollgates will be replaced with latest one.</a:t>
            </a:r>
          </a:p>
          <a:p>
            <a:pPr algn="ctr"/>
            <a:r>
              <a:rPr lang="en-IN" dirty="0" smtClean="0">
                <a:solidFill>
                  <a:schemeClr val="accent1">
                    <a:lumMod val="50000"/>
                  </a:schemeClr>
                </a:solidFill>
              </a:rPr>
              <a:t>(python) </a:t>
            </a:r>
            <a:endParaRPr lang="en-IN" dirty="0">
              <a:solidFill>
                <a:schemeClr val="accent1">
                  <a:lumMod val="50000"/>
                </a:schemeClr>
              </a:solidFill>
            </a:endParaRPr>
          </a:p>
        </p:txBody>
      </p:sp>
      <p:sp>
        <p:nvSpPr>
          <p:cNvPr id="31" name="Oval 30"/>
          <p:cNvSpPr/>
          <p:nvPr/>
        </p:nvSpPr>
        <p:spPr>
          <a:xfrm>
            <a:off x="5576024" y="762988"/>
            <a:ext cx="1858781" cy="1004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MASTER </a:t>
            </a:r>
          </a:p>
          <a:p>
            <a:pPr algn="ctr"/>
            <a:r>
              <a:rPr lang="en-IN" dirty="0" smtClean="0"/>
              <a:t>coordinator</a:t>
            </a:r>
            <a:endParaRPr lang="en-IN" dirty="0"/>
          </a:p>
        </p:txBody>
      </p:sp>
      <p:cxnSp>
        <p:nvCxnSpPr>
          <p:cNvPr id="38" name="Straight Arrow Connector 37"/>
          <p:cNvCxnSpPr>
            <a:stCxn id="5" idx="3"/>
            <a:endCxn id="6" idx="1"/>
          </p:cNvCxnSpPr>
          <p:nvPr/>
        </p:nvCxnSpPr>
        <p:spPr>
          <a:xfrm>
            <a:off x="7571416" y="2829055"/>
            <a:ext cx="655557" cy="59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itle 1"/>
          <p:cNvSpPr>
            <a:spLocks noGrp="1"/>
          </p:cNvSpPr>
          <p:nvPr>
            <p:ph type="title"/>
          </p:nvPr>
        </p:nvSpPr>
        <p:spPr>
          <a:xfrm>
            <a:off x="1097280" y="111119"/>
            <a:ext cx="10058400" cy="627797"/>
          </a:xfrm>
        </p:spPr>
        <p:txBody>
          <a:bodyPr>
            <a:normAutofit fontScale="90000"/>
          </a:bodyPr>
          <a:lstStyle/>
          <a:p>
            <a:r>
              <a:rPr lang="en-US" dirty="0" smtClean="0"/>
              <a:t>Lane info webapp</a:t>
            </a:r>
            <a:endParaRPr lang="en-US" dirty="0"/>
          </a:p>
        </p:txBody>
      </p:sp>
      <p:cxnSp>
        <p:nvCxnSpPr>
          <p:cNvPr id="11" name="Straight Arrow Connector 10"/>
          <p:cNvCxnSpPr>
            <a:stCxn id="7" idx="0"/>
            <a:endCxn id="31" idx="2"/>
          </p:cNvCxnSpPr>
          <p:nvPr/>
        </p:nvCxnSpPr>
        <p:spPr>
          <a:xfrm rot="5400000" flipH="1" flipV="1">
            <a:off x="2996757" y="-406907"/>
            <a:ext cx="907200" cy="4251333"/>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3"/>
            <a:endCxn id="4" idx="0"/>
          </p:cNvCxnSpPr>
          <p:nvPr/>
        </p:nvCxnSpPr>
        <p:spPr>
          <a:xfrm rot="5400000">
            <a:off x="4345014" y="1061189"/>
            <a:ext cx="944165" cy="20622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24271" y="1705937"/>
            <a:ext cx="2123966" cy="276999"/>
          </a:xfrm>
          <a:prstGeom prst="rect">
            <a:avLst/>
          </a:prstGeom>
          <a:noFill/>
        </p:spPr>
        <p:txBody>
          <a:bodyPr wrap="square" rtlCol="0">
            <a:spAutoFit/>
          </a:bodyPr>
          <a:lstStyle/>
          <a:p>
            <a:r>
              <a:rPr lang="en-US" sz="1200" dirty="0"/>
              <a:t>Fetch the required data</a:t>
            </a:r>
          </a:p>
        </p:txBody>
      </p:sp>
      <p:cxnSp>
        <p:nvCxnSpPr>
          <p:cNvPr id="47" name="Elbow Connector 46"/>
          <p:cNvCxnSpPr>
            <a:stCxn id="31" idx="4"/>
            <a:endCxn id="5" idx="0"/>
          </p:cNvCxnSpPr>
          <p:nvPr/>
        </p:nvCxnSpPr>
        <p:spPr>
          <a:xfrm rot="16200000" flipH="1">
            <a:off x="6391379" y="1881364"/>
            <a:ext cx="559555" cy="3314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326255" y="2373067"/>
            <a:ext cx="1209963" cy="2060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Webpage describing the toll plaza</a:t>
            </a:r>
          </a:p>
          <a:p>
            <a:pPr algn="ctr"/>
            <a:r>
              <a:rPr lang="en-US" dirty="0" smtClean="0"/>
              <a:t>info</a:t>
            </a:r>
            <a:endParaRPr lang="en-US" dirty="0"/>
          </a:p>
        </p:txBody>
      </p:sp>
      <p:cxnSp>
        <p:nvCxnSpPr>
          <p:cNvPr id="52" name="Straight Arrow Connector 51"/>
          <p:cNvCxnSpPr>
            <a:stCxn id="6" idx="3"/>
            <a:endCxn id="51" idx="1"/>
          </p:cNvCxnSpPr>
          <p:nvPr/>
        </p:nvCxnSpPr>
        <p:spPr>
          <a:xfrm>
            <a:off x="9696009" y="2835035"/>
            <a:ext cx="630246" cy="568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472745" y="1017838"/>
            <a:ext cx="1527751" cy="276999"/>
          </a:xfrm>
          <a:prstGeom prst="rect">
            <a:avLst/>
          </a:prstGeom>
          <a:noFill/>
        </p:spPr>
        <p:txBody>
          <a:bodyPr wrap="square" rtlCol="0">
            <a:spAutoFit/>
          </a:bodyPr>
          <a:lstStyle/>
          <a:p>
            <a:r>
              <a:rPr lang="en-US" sz="1200" dirty="0" smtClean="0"/>
              <a:t>Toll plaza location/id</a:t>
            </a:r>
            <a:endParaRPr lang="en-US" sz="1200" dirty="0"/>
          </a:p>
        </p:txBody>
      </p:sp>
      <p:sp>
        <p:nvSpPr>
          <p:cNvPr id="8" name="Rectangle 7"/>
          <p:cNvSpPr/>
          <p:nvPr/>
        </p:nvSpPr>
        <p:spPr>
          <a:xfrm>
            <a:off x="4786254" y="2612581"/>
            <a:ext cx="943656" cy="656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Modify </a:t>
            </a:r>
          </a:p>
          <a:p>
            <a:pPr algn="ctr"/>
            <a:r>
              <a:rPr lang="en-US" dirty="0" smtClean="0"/>
              <a:t>data</a:t>
            </a:r>
            <a:endParaRPr lang="en-US" dirty="0"/>
          </a:p>
        </p:txBody>
      </p:sp>
      <p:cxnSp>
        <p:nvCxnSpPr>
          <p:cNvPr id="10" name="Straight Arrow Connector 9"/>
          <p:cNvCxnSpPr>
            <a:stCxn id="4" idx="3"/>
            <a:endCxn id="8" idx="1"/>
          </p:cNvCxnSpPr>
          <p:nvPr/>
        </p:nvCxnSpPr>
        <p:spPr>
          <a:xfrm flipV="1">
            <a:off x="4423802" y="2940929"/>
            <a:ext cx="362452" cy="1"/>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6555"/>
          </a:xfrm>
        </p:spPr>
        <p:txBody>
          <a:bodyPr/>
          <a:lstStyle/>
          <a:p>
            <a:endParaRPr lang="en-US" dirty="0"/>
          </a:p>
        </p:txBody>
      </p:sp>
      <p:sp>
        <p:nvSpPr>
          <p:cNvPr id="3" name="Content Placeholder 2"/>
          <p:cNvSpPr>
            <a:spLocks noGrp="1"/>
          </p:cNvSpPr>
          <p:nvPr>
            <p:ph idx="1"/>
          </p:nvPr>
        </p:nvSpPr>
        <p:spPr>
          <a:xfrm>
            <a:off x="1097280" y="1226908"/>
            <a:ext cx="10058400" cy="4665936"/>
          </a:xfrm>
        </p:spPr>
        <p:txBody>
          <a:bodyPr>
            <a:normAutofit/>
          </a:bodyPr>
          <a:lstStyle/>
          <a:p>
            <a:pPr marL="0" indent="0">
              <a:buNone/>
            </a:pPr>
            <a:r>
              <a:rPr lang="en-US" sz="2000" dirty="0" smtClean="0"/>
              <a:t>This is a simple </a:t>
            </a:r>
            <a:r>
              <a:rPr lang="en-US" sz="2000" dirty="0" err="1" smtClean="0"/>
              <a:t>webapp</a:t>
            </a:r>
            <a:r>
              <a:rPr lang="en-US" sz="2000" dirty="0" smtClean="0"/>
              <a:t> that gives the user the complete info of any toll he/she wants. The user just needs to enter the toll name or the id he/she wants and submit the same. This comes in handy for the user and helps to avoid any confusion in choosing a lane depending on his vehicle type and also lets the user the information </a:t>
            </a:r>
            <a:r>
              <a:rPr lang="en-US" sz="2000" dirty="0"/>
              <a:t>a</a:t>
            </a:r>
            <a:r>
              <a:rPr lang="en-US" sz="2000" dirty="0" smtClean="0"/>
              <a:t>bout any lane under maintenance way before entering it.</a:t>
            </a:r>
          </a:p>
          <a:p>
            <a:pPr marL="0" indent="0">
              <a:buNone/>
            </a:pPr>
            <a:r>
              <a:rPr lang="en-US" sz="2000" dirty="0" smtClean="0"/>
              <a:t>We could also integrate this feature in the previous app and give a notification to the user prior approaching the </a:t>
            </a:r>
            <a:r>
              <a:rPr lang="en-US" sz="2000" dirty="0"/>
              <a:t>(</a:t>
            </a:r>
            <a:r>
              <a:rPr lang="en-US" sz="2000" dirty="0" err="1"/>
              <a:t>approx</a:t>
            </a:r>
            <a:r>
              <a:rPr lang="en-US" sz="2000" dirty="0"/>
              <a:t> 500meters) </a:t>
            </a:r>
            <a:r>
              <a:rPr lang="en-US" sz="2000" dirty="0" smtClean="0"/>
              <a:t>toll by fetching the </a:t>
            </a:r>
            <a:r>
              <a:rPr lang="en-US" sz="2000" dirty="0" err="1" smtClean="0"/>
              <a:t>gps</a:t>
            </a:r>
            <a:r>
              <a:rPr lang="en-US" sz="2000" dirty="0" smtClean="0"/>
              <a:t> data of the user.</a:t>
            </a:r>
          </a:p>
        </p:txBody>
      </p:sp>
    </p:spTree>
    <p:extLst>
      <p:ext uri="{BB962C8B-B14F-4D97-AF65-F5344CB8AC3E}">
        <p14:creationId xmlns:p14="http://schemas.microsoft.com/office/powerpoint/2010/main" xmlns="" val="2423050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de_lane_inp.PNG"/>
          <p:cNvPicPr>
            <a:picLocks noChangeAspect="1"/>
          </p:cNvPicPr>
          <p:nvPr/>
        </p:nvPicPr>
        <p:blipFill>
          <a:blip r:embed="rId2" cstate="print"/>
          <a:stretch>
            <a:fillRect/>
          </a:stretch>
        </p:blipFill>
        <p:spPr>
          <a:xfrm>
            <a:off x="1117199" y="852599"/>
            <a:ext cx="4944165" cy="5468114"/>
          </a:xfrm>
          <a:prstGeom prst="rect">
            <a:avLst/>
          </a:prstGeom>
        </p:spPr>
      </p:pic>
      <p:pic>
        <p:nvPicPr>
          <p:cNvPr id="5" name="Picture 4" descr="code_lane_op.PNG"/>
          <p:cNvPicPr>
            <a:picLocks noChangeAspect="1"/>
          </p:cNvPicPr>
          <p:nvPr/>
        </p:nvPicPr>
        <p:blipFill>
          <a:blip r:embed="rId3" cstate="print"/>
          <a:stretch>
            <a:fillRect/>
          </a:stretch>
        </p:blipFill>
        <p:spPr>
          <a:xfrm>
            <a:off x="6917093" y="846754"/>
            <a:ext cx="4896534" cy="5401429"/>
          </a:xfrm>
          <a:prstGeom prst="rect">
            <a:avLst/>
          </a:prstGeom>
        </p:spPr>
      </p:pic>
      <p:sp>
        <p:nvSpPr>
          <p:cNvPr id="6" name="Right Arrow 5"/>
          <p:cNvSpPr/>
          <p:nvPr/>
        </p:nvSpPr>
        <p:spPr>
          <a:xfrm>
            <a:off x="6028592" y="4367049"/>
            <a:ext cx="987063" cy="397004"/>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04465" y="4190351"/>
            <a:ext cx="1387342" cy="87037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Enter the Toll location</a:t>
            </a:r>
            <a:endParaRPr lang="en-US" sz="1400" dirty="0"/>
          </a:p>
        </p:txBody>
      </p:sp>
      <p:sp>
        <p:nvSpPr>
          <p:cNvPr id="8" name="Oval 7"/>
          <p:cNvSpPr/>
          <p:nvPr/>
        </p:nvSpPr>
        <p:spPr>
          <a:xfrm>
            <a:off x="8650038" y="4122033"/>
            <a:ext cx="1387342" cy="87037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 real-time info</a:t>
            </a:r>
            <a:endParaRPr 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94052"/>
          </a:xfrm>
        </p:spPr>
        <p:txBody>
          <a:bodyPr/>
          <a:lstStyle/>
          <a:p>
            <a:r>
              <a:rPr lang="en-US" dirty="0" smtClean="0"/>
              <a:t>Data sample snaps  </a:t>
            </a:r>
            <a:endParaRPr lang="en-US" dirty="0"/>
          </a:p>
        </p:txBody>
      </p:sp>
      <p:pic>
        <p:nvPicPr>
          <p:cNvPr id="5" name="Picture 4" descr="db_toll.PNG"/>
          <p:cNvPicPr>
            <a:picLocks noChangeAspect="1"/>
          </p:cNvPicPr>
          <p:nvPr/>
        </p:nvPicPr>
        <p:blipFill>
          <a:blip r:embed="rId2" cstate="print"/>
          <a:stretch>
            <a:fillRect/>
          </a:stretch>
        </p:blipFill>
        <p:spPr>
          <a:xfrm>
            <a:off x="1224622" y="1358491"/>
            <a:ext cx="9364383" cy="1933845"/>
          </a:xfrm>
          <a:prstGeom prst="rect">
            <a:avLst/>
          </a:prstGeom>
        </p:spPr>
      </p:pic>
      <p:pic>
        <p:nvPicPr>
          <p:cNvPr id="6" name="Picture 5" descr="hash.PNG"/>
          <p:cNvPicPr>
            <a:picLocks noChangeAspect="1"/>
          </p:cNvPicPr>
          <p:nvPr/>
        </p:nvPicPr>
        <p:blipFill>
          <a:blip r:embed="rId3" cstate="print"/>
          <a:stretch>
            <a:fillRect/>
          </a:stretch>
        </p:blipFill>
        <p:spPr>
          <a:xfrm>
            <a:off x="6527505" y="4987164"/>
            <a:ext cx="1991003" cy="809738"/>
          </a:xfrm>
          <a:prstGeom prst="rect">
            <a:avLst/>
          </a:prstGeom>
        </p:spPr>
      </p:pic>
      <p:pic>
        <p:nvPicPr>
          <p:cNvPr id="7" name="Picture 6" descr="tolb.PNG"/>
          <p:cNvPicPr>
            <a:picLocks noChangeAspect="1"/>
          </p:cNvPicPr>
          <p:nvPr/>
        </p:nvPicPr>
        <p:blipFill>
          <a:blip r:embed="rId4" cstate="print"/>
          <a:stretch>
            <a:fillRect/>
          </a:stretch>
        </p:blipFill>
        <p:spPr>
          <a:xfrm>
            <a:off x="1463754" y="4224712"/>
            <a:ext cx="3810532" cy="1152686"/>
          </a:xfrm>
          <a:prstGeom prst="rect">
            <a:avLst/>
          </a:prstGeom>
        </p:spPr>
      </p:pic>
      <p:pic>
        <p:nvPicPr>
          <p:cNvPr id="8" name="Picture 7" descr="usernm.PNG"/>
          <p:cNvPicPr>
            <a:picLocks noChangeAspect="1"/>
          </p:cNvPicPr>
          <p:nvPr/>
        </p:nvPicPr>
        <p:blipFill>
          <a:blip r:embed="rId5" cstate="print"/>
          <a:stretch>
            <a:fillRect/>
          </a:stretch>
        </p:blipFill>
        <p:spPr>
          <a:xfrm>
            <a:off x="9181329" y="4002444"/>
            <a:ext cx="1981477" cy="762106"/>
          </a:xfrm>
          <a:prstGeom prst="rect">
            <a:avLst/>
          </a:prstGeom>
        </p:spPr>
      </p:pic>
      <p:sp>
        <p:nvSpPr>
          <p:cNvPr id="9" name="Oval 8"/>
          <p:cNvSpPr/>
          <p:nvPr/>
        </p:nvSpPr>
        <p:spPr>
          <a:xfrm>
            <a:off x="10436796" y="1525978"/>
            <a:ext cx="1387342" cy="87037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Toll Plaza Details</a:t>
            </a:r>
            <a:endParaRPr lang="en-US" sz="1400" dirty="0"/>
          </a:p>
        </p:txBody>
      </p:sp>
      <p:sp>
        <p:nvSpPr>
          <p:cNvPr id="10" name="Oval 9"/>
          <p:cNvSpPr/>
          <p:nvPr/>
        </p:nvSpPr>
        <p:spPr>
          <a:xfrm>
            <a:off x="1860353" y="5372764"/>
            <a:ext cx="1639591" cy="87037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Toll-plaza visit history </a:t>
            </a:r>
            <a:r>
              <a:rPr lang="en-US" sz="1400" dirty="0" err="1" smtClean="0"/>
              <a:t>infp</a:t>
            </a:r>
            <a:endParaRPr lang="en-US" sz="1400" dirty="0"/>
          </a:p>
        </p:txBody>
      </p:sp>
      <p:sp>
        <p:nvSpPr>
          <p:cNvPr id="11" name="Oval 10"/>
          <p:cNvSpPr/>
          <p:nvPr/>
        </p:nvSpPr>
        <p:spPr>
          <a:xfrm>
            <a:off x="7756634" y="5719606"/>
            <a:ext cx="1765738" cy="87037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Users and their volatile </a:t>
            </a:r>
            <a:r>
              <a:rPr lang="en-US" sz="1400" dirty="0" err="1" smtClean="0"/>
              <a:t>hashcode</a:t>
            </a:r>
            <a:endParaRPr lang="en-US" sz="1400" dirty="0"/>
          </a:p>
        </p:txBody>
      </p:sp>
      <p:sp>
        <p:nvSpPr>
          <p:cNvPr id="12" name="Oval 11"/>
          <p:cNvSpPr/>
          <p:nvPr/>
        </p:nvSpPr>
        <p:spPr>
          <a:xfrm>
            <a:off x="10405265" y="4742144"/>
            <a:ext cx="1387342" cy="87037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data created for testing</a:t>
            </a:r>
            <a:endParaRPr lang="en-US" sz="1400" dirty="0"/>
          </a:p>
        </p:txBody>
      </p:sp>
    </p:spTree>
    <p:extLst>
      <p:ext uri="{BB962C8B-B14F-4D97-AF65-F5344CB8AC3E}">
        <p14:creationId xmlns:p14="http://schemas.microsoft.com/office/powerpoint/2010/main" xmlns="" val="865539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Resources</a:t>
            </a:r>
            <a:endParaRPr lang="en-IN" dirty="0"/>
          </a:p>
        </p:txBody>
      </p:sp>
      <p:sp>
        <p:nvSpPr>
          <p:cNvPr id="3" name="Content Placeholder 2"/>
          <p:cNvSpPr>
            <a:spLocks noGrp="1"/>
          </p:cNvSpPr>
          <p:nvPr>
            <p:ph idx="1"/>
          </p:nvPr>
        </p:nvSpPr>
        <p:spPr/>
        <p:txBody>
          <a:bodyPr/>
          <a:lstStyle/>
          <a:p>
            <a:pPr>
              <a:buNone/>
            </a:pPr>
            <a:r>
              <a:rPr lang="en-IN" dirty="0" err="1" smtClean="0"/>
              <a:t>Github</a:t>
            </a:r>
            <a:r>
              <a:rPr lang="en-IN" dirty="0" smtClean="0"/>
              <a:t> link:</a:t>
            </a:r>
          </a:p>
          <a:p>
            <a:pPr>
              <a:buNone/>
            </a:pPr>
            <a:r>
              <a:rPr lang="en-IN" dirty="0" smtClean="0"/>
              <a:t>		</a:t>
            </a:r>
            <a:r>
              <a:rPr lang="en-IN" dirty="0" smtClean="0">
                <a:hlinkClick r:id="rId2"/>
              </a:rPr>
              <a:t>https</a:t>
            </a:r>
            <a:r>
              <a:rPr lang="en-IN" dirty="0" smtClean="0">
                <a:hlinkClick r:id="rId2"/>
              </a:rPr>
              <a:t>://</a:t>
            </a:r>
            <a:r>
              <a:rPr lang="en-IN" dirty="0" smtClean="0">
                <a:hlinkClick r:id="rId2"/>
              </a:rPr>
              <a:t>github.com/SaurabhRNayak/Just_Do_It-NPCI_HACK</a:t>
            </a:r>
            <a:endParaRPr lang="en-IN" dirty="0" smtClean="0"/>
          </a:p>
          <a:p>
            <a:pPr>
              <a:buNone/>
            </a:pPr>
            <a:r>
              <a:rPr lang="en-IN" dirty="0" err="1" smtClean="0"/>
              <a:t>Youtube</a:t>
            </a:r>
            <a:r>
              <a:rPr lang="en-IN" dirty="0" smtClean="0"/>
              <a:t> link:</a:t>
            </a:r>
          </a:p>
          <a:p>
            <a:pPr>
              <a:buNone/>
            </a:pPr>
            <a:r>
              <a:rPr lang="en-IN" dirty="0" smtClean="0"/>
              <a:t>		</a:t>
            </a:r>
            <a:r>
              <a:rPr lang="en-IN" dirty="0" smtClean="0">
                <a:hlinkClick r:id="rId3"/>
              </a:rPr>
              <a:t>https://</a:t>
            </a:r>
            <a:r>
              <a:rPr lang="en-IN" dirty="0" smtClean="0">
                <a:hlinkClick r:id="rId3"/>
              </a:rPr>
              <a:t>youtu.be/r1tgGqac0vE</a:t>
            </a:r>
            <a:endParaRPr lang="en-IN" dirty="0" smtClean="0"/>
          </a:p>
          <a:p>
            <a:pPr>
              <a:buNone/>
            </a:pPr>
            <a:r>
              <a:rPr lang="en-IN" dirty="0" smtClean="0"/>
              <a:t>References:</a:t>
            </a:r>
          </a:p>
          <a:p>
            <a:pPr>
              <a:buNone/>
            </a:pPr>
            <a:r>
              <a:rPr lang="en-IN" dirty="0" smtClean="0"/>
              <a:t>	</a:t>
            </a:r>
            <a:r>
              <a:rPr lang="en-IN" dirty="0" smtClean="0"/>
              <a:t>	</a:t>
            </a:r>
            <a:r>
              <a:rPr lang="en-US" sz="2000" dirty="0" smtClean="0">
                <a:hlinkClick r:id="rId4"/>
              </a:rPr>
              <a:t>https</a:t>
            </a:r>
            <a:r>
              <a:rPr lang="en-US" sz="2000" dirty="0" smtClean="0">
                <a:hlinkClick r:id="rId4"/>
              </a:rPr>
              <a:t>://</a:t>
            </a:r>
            <a:r>
              <a:rPr lang="en-US" sz="2000" dirty="0" smtClean="0">
                <a:hlinkClick r:id="rId4"/>
              </a:rPr>
              <a:t>www.complaintboard.in/complaints-reviews/paytm-fastag-l698203.html</a:t>
            </a:r>
            <a:endParaRPr lang="en-US" sz="2000" dirty="0" smtClean="0"/>
          </a:p>
          <a:p>
            <a:pPr>
              <a:buNone/>
            </a:pPr>
            <a:r>
              <a:rPr lang="en-IN" sz="2000" dirty="0" smtClean="0"/>
              <a:t>		</a:t>
            </a:r>
            <a:r>
              <a:rPr lang="en-US" sz="2000" dirty="0" smtClean="0">
                <a:hlinkClick r:id="rId5"/>
              </a:rPr>
              <a:t>https</a:t>
            </a:r>
            <a:r>
              <a:rPr lang="en-US" sz="2000" dirty="0" smtClean="0">
                <a:hlinkClick r:id="rId5"/>
              </a:rPr>
              <a:t>://</a:t>
            </a:r>
            <a:r>
              <a:rPr lang="en-US" sz="2000" dirty="0" smtClean="0">
                <a:hlinkClick r:id="rId5"/>
              </a:rPr>
              <a:t>www.consumercomplaints.in/fastag-deducted-twice-c2547231</a:t>
            </a:r>
            <a:endParaRPr lang="en-US" sz="2000" dirty="0" smtClean="0"/>
          </a:p>
          <a:p>
            <a:pPr>
              <a:buNone/>
            </a:pPr>
            <a:r>
              <a:rPr lang="en-US" sz="2000" dirty="0" smtClean="0"/>
              <a:t>	</a:t>
            </a:r>
            <a:r>
              <a:rPr lang="en-US" sz="2000" dirty="0" smtClean="0"/>
              <a:t>	</a:t>
            </a:r>
            <a:r>
              <a:rPr lang="en-IN" sz="2000" dirty="0" smtClean="0">
                <a:hlinkClick r:id="rId6"/>
              </a:rPr>
              <a:t>https://flask.palletsprojects.com/en/1.1.x</a:t>
            </a:r>
            <a:r>
              <a:rPr lang="en-IN" sz="2000" dirty="0" smtClean="0">
                <a:hlinkClick r:id="rId6"/>
              </a:rPr>
              <a:t>/</a:t>
            </a:r>
            <a:endParaRPr lang="en-IN" sz="2000" dirty="0" smtClean="0"/>
          </a:p>
          <a:p>
            <a:pPr>
              <a:buNone/>
            </a:pPr>
            <a:r>
              <a:rPr lang="en-US" sz="2000" dirty="0" smtClean="0"/>
              <a:t>		</a:t>
            </a:r>
          </a:p>
          <a:p>
            <a:pPr>
              <a:buNone/>
            </a:pP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075849" y="1556084"/>
            <a:ext cx="9442383" cy="4280926"/>
          </a:xfrm>
        </p:spPr>
        <p:txBody>
          <a:bodyPr>
            <a:normAutofit fontScale="92500" lnSpcReduction="20000"/>
          </a:bodyPr>
          <a:lstStyle/>
          <a:p>
            <a:r>
              <a:rPr lang="en-US" dirty="0" smtClean="0"/>
              <a:t>Akshata Kulkarni </a:t>
            </a:r>
          </a:p>
          <a:p>
            <a:pPr marL="0" indent="0">
              <a:buNone/>
            </a:pPr>
            <a:r>
              <a:rPr lang="en-US" dirty="0"/>
              <a:t>	</a:t>
            </a:r>
            <a:r>
              <a:rPr lang="en-US" sz="2400" dirty="0" smtClean="0"/>
              <a:t>[</a:t>
            </a:r>
            <a:r>
              <a:rPr lang="en-US" sz="2400" dirty="0"/>
              <a:t>back-end, </a:t>
            </a:r>
            <a:r>
              <a:rPr lang="en-US" sz="2400" dirty="0" smtClean="0"/>
              <a:t>data-architecture]</a:t>
            </a:r>
          </a:p>
          <a:p>
            <a:r>
              <a:rPr lang="en-US" dirty="0" smtClean="0"/>
              <a:t>Gaurav Kumar </a:t>
            </a:r>
          </a:p>
          <a:p>
            <a:pPr marL="0" indent="0">
              <a:lnSpc>
                <a:spcPct val="100000"/>
              </a:lnSpc>
              <a:buNone/>
            </a:pPr>
            <a:r>
              <a:rPr lang="en-US" dirty="0"/>
              <a:t>	</a:t>
            </a:r>
            <a:r>
              <a:rPr lang="en-US" sz="2400" dirty="0"/>
              <a:t>[back-end, data-architecture]</a:t>
            </a:r>
          </a:p>
          <a:p>
            <a:r>
              <a:rPr lang="en-US" dirty="0" smtClean="0"/>
              <a:t>Kanchan Pal </a:t>
            </a:r>
          </a:p>
          <a:p>
            <a:pPr marL="0" indent="0">
              <a:lnSpc>
                <a:spcPct val="100000"/>
              </a:lnSpc>
              <a:buNone/>
            </a:pPr>
            <a:r>
              <a:rPr lang="en-US" dirty="0"/>
              <a:t>	</a:t>
            </a:r>
            <a:r>
              <a:rPr lang="en-US" sz="2600" dirty="0"/>
              <a:t>[back-end, data-architecture]</a:t>
            </a:r>
          </a:p>
          <a:p>
            <a:r>
              <a:rPr lang="en-US" dirty="0" smtClean="0"/>
              <a:t>Nikhil Ranjan Sinha </a:t>
            </a:r>
          </a:p>
          <a:p>
            <a:pPr marL="0" indent="0">
              <a:lnSpc>
                <a:spcPct val="100000"/>
              </a:lnSpc>
              <a:buNone/>
            </a:pPr>
            <a:r>
              <a:rPr lang="en-US" dirty="0"/>
              <a:t>	</a:t>
            </a:r>
            <a:r>
              <a:rPr lang="en-US" sz="2600" dirty="0"/>
              <a:t>[back-end, data-architecture]</a:t>
            </a:r>
          </a:p>
          <a:p>
            <a:r>
              <a:rPr lang="en-US" dirty="0" smtClean="0"/>
              <a:t>Saurabh R Nayak </a:t>
            </a:r>
          </a:p>
          <a:p>
            <a:pPr marL="0" indent="0">
              <a:lnSpc>
                <a:spcPct val="100000"/>
              </a:lnSpc>
              <a:buNone/>
            </a:pPr>
            <a:r>
              <a:rPr lang="en-US" dirty="0"/>
              <a:t>	</a:t>
            </a:r>
            <a:r>
              <a:rPr lang="en-US" sz="2600" dirty="0"/>
              <a:t>[back-end, data-architecture]</a:t>
            </a:r>
          </a:p>
          <a:p>
            <a:pPr marL="0" indent="0">
              <a:buNone/>
            </a:pPr>
            <a:endParaRPr lang="en-US" dirty="0" smtClean="0"/>
          </a:p>
          <a:p>
            <a:endParaRPr lang="en-US" dirty="0" smtClean="0"/>
          </a:p>
          <a:p>
            <a:endParaRPr lang="en-US" dirty="0" smtClean="0"/>
          </a:p>
        </p:txBody>
      </p:sp>
      <p:sp>
        <p:nvSpPr>
          <p:cNvPr id="9" name="Title 1"/>
          <p:cNvSpPr>
            <a:spLocks noGrp="1"/>
          </p:cNvSpPr>
          <p:nvPr>
            <p:ph type="title"/>
          </p:nvPr>
        </p:nvSpPr>
        <p:spPr>
          <a:xfrm>
            <a:off x="1097280" y="334729"/>
            <a:ext cx="10058400" cy="916555"/>
          </a:xfrm>
        </p:spPr>
        <p:txBody>
          <a:bodyPr/>
          <a:lstStyle/>
          <a:p>
            <a:r>
              <a:rPr lang="en-US" dirty="0" smtClean="0"/>
              <a:t>Team Details</a:t>
            </a:r>
            <a:endParaRPr lang="en-US" dirty="0"/>
          </a:p>
        </p:txBody>
      </p:sp>
    </p:spTree>
    <p:extLst>
      <p:ext uri="{BB962C8B-B14F-4D97-AF65-F5344CB8AC3E}">
        <p14:creationId xmlns:p14="http://schemas.microsoft.com/office/powerpoint/2010/main" xmlns="" val="30546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6555"/>
          </a:xfrm>
        </p:spPr>
        <p:txBody>
          <a:bodyPr/>
          <a:lstStyle/>
          <a:p>
            <a:r>
              <a:rPr lang="en-US" b="1" dirty="0" smtClean="0"/>
              <a:t>Problem Statement</a:t>
            </a:r>
            <a:endParaRPr lang="en-US" dirty="0"/>
          </a:p>
        </p:txBody>
      </p:sp>
      <p:sp>
        <p:nvSpPr>
          <p:cNvPr id="3" name="Content Placeholder 2"/>
          <p:cNvSpPr>
            <a:spLocks noGrp="1"/>
          </p:cNvSpPr>
          <p:nvPr>
            <p:ph idx="1"/>
          </p:nvPr>
        </p:nvSpPr>
        <p:spPr>
          <a:xfrm>
            <a:off x="1097280" y="1203158"/>
            <a:ext cx="10058400" cy="4665936"/>
          </a:xfrm>
        </p:spPr>
        <p:txBody>
          <a:bodyPr>
            <a:normAutofit lnSpcReduction="10000"/>
          </a:bodyPr>
          <a:lstStyle/>
          <a:p>
            <a:r>
              <a:rPr lang="en-US" dirty="0" smtClean="0"/>
              <a:t>Improper </a:t>
            </a:r>
            <a:r>
              <a:rPr lang="en-US" dirty="0"/>
              <a:t>implementation of hardware at </a:t>
            </a:r>
            <a:r>
              <a:rPr lang="en-US" dirty="0" smtClean="0"/>
              <a:t>tolls leading to duplicate </a:t>
            </a:r>
            <a:r>
              <a:rPr lang="en-US" dirty="0"/>
              <a:t>proximity </a:t>
            </a:r>
            <a:r>
              <a:rPr lang="en-US" dirty="0" smtClean="0"/>
              <a:t>payments and depleting the customer satisfaction.</a:t>
            </a:r>
          </a:p>
          <a:p>
            <a:r>
              <a:rPr lang="en-US" dirty="0" smtClean="0"/>
              <a:t>Inappropriate lane selection by confused public creating discomfort for the toll collectors to bear </a:t>
            </a:r>
            <a:r>
              <a:rPr lang="en-US" dirty="0"/>
              <a:t>the </a:t>
            </a:r>
            <a:r>
              <a:rPr lang="en-US" dirty="0" smtClean="0"/>
              <a:t>impact of </a:t>
            </a:r>
            <a:r>
              <a:rPr lang="en-US" dirty="0"/>
              <a:t>angry road </a:t>
            </a:r>
            <a:r>
              <a:rPr lang="en-US" dirty="0" smtClean="0"/>
              <a:t>users.</a:t>
            </a:r>
          </a:p>
          <a:p>
            <a:r>
              <a:rPr lang="en-US" dirty="0" smtClean="0"/>
              <a:t>Fraudulence committed by few by emulating other the users FASTag barcode.</a:t>
            </a:r>
          </a:p>
          <a:p>
            <a:r>
              <a:rPr lang="en-US" dirty="0" smtClean="0"/>
              <a:t>Some toll operator swindle the user by misguiding them that the RFID/Scanner had failed scanning and charge cash for the toll.</a:t>
            </a:r>
          </a:p>
          <a:p>
            <a:r>
              <a:rPr lang="en-US" dirty="0" smtClean="0"/>
              <a:t>Improving user experience and providing the users with proper guidelines and feedback.</a:t>
            </a:r>
          </a:p>
        </p:txBody>
      </p:sp>
    </p:spTree>
    <p:extLst>
      <p:ext uri="{BB962C8B-B14F-4D97-AF65-F5344CB8AC3E}">
        <p14:creationId xmlns:p14="http://schemas.microsoft.com/office/powerpoint/2010/main" xmlns="" val="3290939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6555"/>
          </a:xfrm>
        </p:spPr>
        <p:txBody>
          <a:bodyPr/>
          <a:lstStyle/>
          <a:p>
            <a:r>
              <a:rPr lang="en-US" dirty="0" smtClean="0"/>
              <a:t>Use Cases:</a:t>
            </a:r>
            <a:endParaRPr lang="en-US" dirty="0"/>
          </a:p>
        </p:txBody>
      </p:sp>
      <p:sp>
        <p:nvSpPr>
          <p:cNvPr id="3" name="Content Placeholder 2"/>
          <p:cNvSpPr>
            <a:spLocks noGrp="1"/>
          </p:cNvSpPr>
          <p:nvPr>
            <p:ph idx="1"/>
          </p:nvPr>
        </p:nvSpPr>
        <p:spPr>
          <a:xfrm>
            <a:off x="1097280" y="1203158"/>
            <a:ext cx="10058400" cy="4665936"/>
          </a:xfrm>
        </p:spPr>
        <p:txBody>
          <a:bodyPr/>
          <a:lstStyle/>
          <a:p>
            <a:pPr marL="0" indent="0">
              <a:buNone/>
            </a:pPr>
            <a:r>
              <a:rPr lang="en-US" dirty="0" err="1" smtClean="0"/>
              <a:t>Fastag</a:t>
            </a:r>
            <a:r>
              <a:rPr lang="en-US" dirty="0" smtClean="0"/>
              <a:t> amount deducted without visiting toll plaza:</a:t>
            </a:r>
          </a:p>
          <a:p>
            <a:pPr marL="0" indent="0">
              <a:buNone/>
            </a:pPr>
            <a:r>
              <a:rPr lang="en-US" dirty="0" smtClean="0"/>
              <a:t>	There are multiple occurrences of this issue in the internet filed by the users. An event had been recorded where the money from the user was deducted without installation of the </a:t>
            </a:r>
            <a:r>
              <a:rPr lang="en-US" dirty="0" err="1" smtClean="0"/>
              <a:t>fastag</a:t>
            </a:r>
            <a:r>
              <a:rPr lang="en-US" dirty="0" smtClean="0"/>
              <a:t> in his vehicle. Also several other issues stating the deduction of money from their e-wallet without visiting the toll plaza.</a:t>
            </a:r>
          </a:p>
          <a:p>
            <a:pPr marL="0" indent="0">
              <a:buNone/>
            </a:pPr>
            <a:r>
              <a:rPr lang="en-US" sz="2000" dirty="0"/>
              <a:t>Source</a:t>
            </a:r>
            <a:r>
              <a:rPr lang="en-US" sz="2000" dirty="0" smtClean="0"/>
              <a:t>: </a:t>
            </a:r>
            <a:r>
              <a:rPr lang="en-US" sz="2000" dirty="0" smtClean="0">
                <a:hlinkClick r:id="rId2"/>
              </a:rPr>
              <a:t>https</a:t>
            </a:r>
            <a:r>
              <a:rPr lang="en-US" sz="2000" dirty="0">
                <a:hlinkClick r:id="rId2"/>
              </a:rPr>
              <a:t>://www.complaintboard.in/complaints-reviews/paytm-fastag-l698203.html</a:t>
            </a:r>
            <a:endParaRPr lang="en-US" sz="2000" dirty="0"/>
          </a:p>
        </p:txBody>
      </p:sp>
    </p:spTree>
    <p:extLst>
      <p:ext uri="{BB962C8B-B14F-4D97-AF65-F5344CB8AC3E}">
        <p14:creationId xmlns:p14="http://schemas.microsoft.com/office/powerpoint/2010/main" xmlns="" val="4081198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6555"/>
          </a:xfrm>
        </p:spPr>
        <p:txBody>
          <a:bodyPr/>
          <a:lstStyle/>
          <a:p>
            <a:endParaRPr lang="en-US" dirty="0"/>
          </a:p>
        </p:txBody>
      </p:sp>
      <p:sp>
        <p:nvSpPr>
          <p:cNvPr id="3" name="Content Placeholder 2"/>
          <p:cNvSpPr>
            <a:spLocks noGrp="1"/>
          </p:cNvSpPr>
          <p:nvPr>
            <p:ph idx="1"/>
          </p:nvPr>
        </p:nvSpPr>
        <p:spPr>
          <a:xfrm>
            <a:off x="1097280" y="1203158"/>
            <a:ext cx="10058400" cy="4665936"/>
          </a:xfrm>
        </p:spPr>
        <p:txBody>
          <a:bodyPr/>
          <a:lstStyle/>
          <a:p>
            <a:pPr marL="0" indent="0">
              <a:buNone/>
            </a:pPr>
            <a:r>
              <a:rPr lang="en-US" dirty="0" smtClean="0"/>
              <a:t>Multiple charges made for a single scan:</a:t>
            </a:r>
          </a:p>
          <a:p>
            <a:pPr marL="0" indent="0">
              <a:buNone/>
            </a:pPr>
            <a:r>
              <a:rPr lang="en-US" dirty="0" smtClean="0"/>
              <a:t>	It has been found that people are getting charged multiple times for a single scan during their journey. This would either be due to the faulty quality of the scanners or would be due to interference of adjacent scanners.</a:t>
            </a:r>
          </a:p>
          <a:p>
            <a:pPr marL="0" indent="0">
              <a:buNone/>
            </a:pPr>
            <a:r>
              <a:rPr lang="en-US" sz="2000" dirty="0"/>
              <a:t>Source</a:t>
            </a:r>
            <a:r>
              <a:rPr lang="en-US" sz="2000" dirty="0" smtClean="0"/>
              <a:t>: </a:t>
            </a:r>
            <a:r>
              <a:rPr lang="en-US" sz="2000" dirty="0" smtClean="0">
                <a:hlinkClick r:id="rId2"/>
              </a:rPr>
              <a:t>https</a:t>
            </a:r>
            <a:r>
              <a:rPr lang="en-US" sz="2000" dirty="0">
                <a:hlinkClick r:id="rId2"/>
              </a:rPr>
              <a:t>://www.consumercomplaints.in/fastag-deducted-twice-c2547231</a:t>
            </a:r>
            <a:endParaRPr lang="en-US" sz="2000" dirty="0"/>
          </a:p>
        </p:txBody>
      </p:sp>
    </p:spTree>
    <p:extLst>
      <p:ext uri="{BB962C8B-B14F-4D97-AF65-F5344CB8AC3E}">
        <p14:creationId xmlns:p14="http://schemas.microsoft.com/office/powerpoint/2010/main" xmlns="" val="78651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6555"/>
          </a:xfrm>
        </p:spPr>
        <p:txBody>
          <a:bodyPr/>
          <a:lstStyle/>
          <a:p>
            <a:r>
              <a:rPr lang="en-US" dirty="0" err="1" smtClean="0"/>
              <a:t>Solutioning</a:t>
            </a:r>
            <a:endParaRPr lang="en-US" dirty="0"/>
          </a:p>
        </p:txBody>
      </p:sp>
      <p:sp>
        <p:nvSpPr>
          <p:cNvPr id="3" name="Content Placeholder 2"/>
          <p:cNvSpPr>
            <a:spLocks noGrp="1"/>
          </p:cNvSpPr>
          <p:nvPr>
            <p:ph idx="1"/>
          </p:nvPr>
        </p:nvSpPr>
        <p:spPr>
          <a:xfrm>
            <a:off x="1097280" y="1203158"/>
            <a:ext cx="10058400" cy="4908082"/>
          </a:xfrm>
        </p:spPr>
        <p:txBody>
          <a:bodyPr>
            <a:normAutofit fontScale="92500" lnSpcReduction="10000"/>
          </a:bodyPr>
          <a:lstStyle/>
          <a:p>
            <a:pPr marL="0" indent="0">
              <a:buNone/>
            </a:pPr>
            <a:r>
              <a:rPr lang="en-US" sz="2400" b="1" dirty="0" smtClean="0"/>
              <a:t>Duplicate proximity payments:</a:t>
            </a:r>
          </a:p>
          <a:p>
            <a:pPr marL="0" indent="0">
              <a:buNone/>
            </a:pPr>
            <a:r>
              <a:rPr lang="en-US" sz="2000" dirty="0" smtClean="0"/>
              <a:t>This can be possibly due to two reasons.</a:t>
            </a:r>
          </a:p>
          <a:p>
            <a:r>
              <a:rPr lang="en-US" sz="2000" dirty="0" smtClean="0"/>
              <a:t>Interference between scanners.</a:t>
            </a:r>
          </a:p>
          <a:p>
            <a:r>
              <a:rPr lang="en-US" sz="2000" dirty="0" smtClean="0"/>
              <a:t>Multiple scans of the same tag.</a:t>
            </a:r>
          </a:p>
          <a:p>
            <a:pPr marL="0" indent="0">
              <a:buNone/>
            </a:pPr>
            <a:r>
              <a:rPr lang="en-US" sz="2000" dirty="0" smtClean="0"/>
              <a:t>The interference issue could be since all the scanners in the toll plaza are functioning for a common frequency. We could be bringing in scanners with different frequency range for dedicated lanes for different </a:t>
            </a:r>
            <a:r>
              <a:rPr lang="en-US" sz="1800" dirty="0" smtClean="0"/>
              <a:t>TAG classes</a:t>
            </a:r>
            <a:r>
              <a:rPr lang="en-US" sz="2000" dirty="0" smtClean="0"/>
              <a:t>. But this would be inducing a change for the people currently owning a </a:t>
            </a:r>
            <a:r>
              <a:rPr lang="en-US" sz="2000" dirty="0" err="1" smtClean="0"/>
              <a:t>FASTag</a:t>
            </a:r>
            <a:r>
              <a:rPr lang="en-US" sz="2000" dirty="0" smtClean="0"/>
              <a:t> . The other way to avoid this is by providing good shielding between the adjacent scanners by using some absorbing or reflecting materials. This method would only be making change at the inventory.</a:t>
            </a:r>
          </a:p>
          <a:p>
            <a:pPr marL="0" indent="0">
              <a:buNone/>
            </a:pPr>
            <a:r>
              <a:rPr lang="en-US" sz="2000" dirty="0" smtClean="0"/>
              <a:t>To avoid the multiple scans of the same tag we could create a sleep time that restricts the tag from getting scanned consecutively in the same toll booth. We can also increase the distance of the regulatory barrier governing the vehicle, and add a relay switch to it so that only when the current scanned vehicle has travelled desirable distance and barricade is lifted the scanner would be turned on for the next vehicle. Another approach to tackle this is by governing the vehicles </a:t>
            </a:r>
            <a:r>
              <a:rPr lang="en-US" sz="2000" dirty="0" err="1" smtClean="0"/>
              <a:t>gps</a:t>
            </a:r>
            <a:r>
              <a:rPr lang="en-US" sz="2000" dirty="0" smtClean="0"/>
              <a:t> values and restricting the scanner from recording the tag after initial scan for a until the vehicle has crossed few area.</a:t>
            </a:r>
          </a:p>
        </p:txBody>
      </p:sp>
    </p:spTree>
    <p:extLst>
      <p:ext uri="{BB962C8B-B14F-4D97-AF65-F5344CB8AC3E}">
        <p14:creationId xmlns:p14="http://schemas.microsoft.com/office/powerpoint/2010/main" xmlns="" val="1544256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6555"/>
          </a:xfrm>
        </p:spPr>
        <p:txBody>
          <a:bodyPr/>
          <a:lstStyle/>
          <a:p>
            <a:endParaRPr lang="en-US" dirty="0"/>
          </a:p>
        </p:txBody>
      </p:sp>
      <p:sp>
        <p:nvSpPr>
          <p:cNvPr id="3" name="Content Placeholder 2"/>
          <p:cNvSpPr>
            <a:spLocks noGrp="1"/>
          </p:cNvSpPr>
          <p:nvPr>
            <p:ph idx="1"/>
          </p:nvPr>
        </p:nvSpPr>
        <p:spPr>
          <a:xfrm>
            <a:off x="1097280" y="1203158"/>
            <a:ext cx="10058400" cy="4665936"/>
          </a:xfrm>
        </p:spPr>
        <p:txBody>
          <a:bodyPr>
            <a:normAutofit lnSpcReduction="10000"/>
          </a:bodyPr>
          <a:lstStyle/>
          <a:p>
            <a:pPr marL="0" indent="0">
              <a:buNone/>
            </a:pPr>
            <a:r>
              <a:rPr lang="en-US" sz="2400" b="1" dirty="0" smtClean="0"/>
              <a:t>Inappropriate lane selection by confused public :</a:t>
            </a:r>
          </a:p>
          <a:p>
            <a:pPr marL="0" indent="0">
              <a:buNone/>
            </a:pPr>
            <a:r>
              <a:rPr lang="en-US" sz="2000" dirty="0" smtClean="0"/>
              <a:t>Its found that people are unable often get confused whether the lane is for their vehicle type or not. This would be creating unnecessary confusion at the toll collection region. Another issue faced by many are that after entering the lane its found that the lane is not functioning or under maintenance.</a:t>
            </a:r>
          </a:p>
          <a:p>
            <a:pPr marL="0" indent="0">
              <a:buNone/>
            </a:pPr>
            <a:r>
              <a:rPr lang="en-US" sz="2000" dirty="0" smtClean="0"/>
              <a:t>We are handling this problem by creating an app giving the user a complete idea of the current status of the tolls. This would give them info about the following facts:</a:t>
            </a:r>
          </a:p>
          <a:p>
            <a:pPr marL="0" indent="0">
              <a:buNone/>
            </a:pPr>
            <a:r>
              <a:rPr lang="en-US" sz="2000" dirty="0" smtClean="0"/>
              <a:t>=&gt;Number of active lanes. </a:t>
            </a:r>
          </a:p>
          <a:p>
            <a:pPr marL="0" indent="0">
              <a:buNone/>
            </a:pPr>
            <a:r>
              <a:rPr lang="en-US" sz="2000" dirty="0" smtClean="0"/>
              <a:t>=&gt;Lane status functioning/under maintenance.</a:t>
            </a:r>
          </a:p>
          <a:p>
            <a:pPr marL="0" indent="0">
              <a:buNone/>
            </a:pPr>
            <a:r>
              <a:rPr lang="en-US" sz="2000" dirty="0" smtClean="0"/>
              <a:t>=&gt;Lane type </a:t>
            </a:r>
            <a:r>
              <a:rPr lang="en-US" sz="2000" dirty="0" err="1" smtClean="0"/>
              <a:t>FASTag</a:t>
            </a:r>
            <a:r>
              <a:rPr lang="en-US" sz="2000" dirty="0" smtClean="0"/>
              <a:t>/Cash.</a:t>
            </a:r>
          </a:p>
          <a:p>
            <a:pPr marL="0" indent="0">
              <a:buNone/>
            </a:pPr>
            <a:r>
              <a:rPr lang="en-US" sz="2000" dirty="0" smtClean="0"/>
              <a:t>=&gt;Lane category heavy vehicle/light vehicle</a:t>
            </a:r>
          </a:p>
          <a:p>
            <a:pPr marL="0" indent="0">
              <a:buNone/>
            </a:pPr>
            <a:endParaRPr lang="en-US" sz="2000" dirty="0" smtClean="0"/>
          </a:p>
          <a:p>
            <a:pPr marL="0" indent="0">
              <a:buNone/>
            </a:pPr>
            <a:r>
              <a:rPr lang="en-US" sz="2000" dirty="0"/>
              <a:t>	</a:t>
            </a:r>
            <a:endParaRPr lang="en-US" sz="2000" dirty="0" smtClean="0"/>
          </a:p>
        </p:txBody>
      </p:sp>
    </p:spTree>
    <p:extLst>
      <p:ext uri="{BB962C8B-B14F-4D97-AF65-F5344CB8AC3E}">
        <p14:creationId xmlns:p14="http://schemas.microsoft.com/office/powerpoint/2010/main" xmlns="" val="1132026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8662"/>
          </a:xfrm>
        </p:spPr>
        <p:txBody>
          <a:bodyPr/>
          <a:lstStyle/>
          <a:p>
            <a:r>
              <a:rPr lang="en-US" dirty="0" smtClean="0"/>
              <a:t>Technology Stack</a:t>
            </a:r>
            <a:endParaRPr lang="en-US" dirty="0"/>
          </a:p>
        </p:txBody>
      </p:sp>
      <p:sp>
        <p:nvSpPr>
          <p:cNvPr id="3" name="Content Placeholder 2"/>
          <p:cNvSpPr>
            <a:spLocks noGrp="1"/>
          </p:cNvSpPr>
          <p:nvPr>
            <p:ph idx="1"/>
          </p:nvPr>
        </p:nvSpPr>
        <p:spPr>
          <a:xfrm>
            <a:off x="838200" y="1460665"/>
            <a:ext cx="10515600" cy="4716298"/>
          </a:xfrm>
        </p:spPr>
        <p:txBody>
          <a:bodyPr>
            <a:normAutofit fontScale="92500" lnSpcReduction="20000"/>
          </a:bodyPr>
          <a:lstStyle/>
          <a:p>
            <a:r>
              <a:rPr lang="en-US" dirty="0"/>
              <a:t>Backend </a:t>
            </a:r>
            <a:r>
              <a:rPr lang="en-US" dirty="0" err="1"/>
              <a:t>solutioning</a:t>
            </a:r>
            <a:endParaRPr lang="en-US" dirty="0"/>
          </a:p>
          <a:p>
            <a:pPr marL="0" indent="0">
              <a:buNone/>
            </a:pPr>
            <a:r>
              <a:rPr lang="en-US" dirty="0" smtClean="0"/>
              <a:t>	-Python 3.7 </a:t>
            </a:r>
          </a:p>
          <a:p>
            <a:r>
              <a:rPr lang="en-US" dirty="0"/>
              <a:t>Web </a:t>
            </a:r>
            <a:r>
              <a:rPr lang="en-US" dirty="0" smtClean="0"/>
              <a:t>framework</a:t>
            </a:r>
          </a:p>
          <a:p>
            <a:pPr marL="0" indent="0">
              <a:buNone/>
            </a:pPr>
            <a:r>
              <a:rPr lang="en-US" dirty="0" smtClean="0"/>
              <a:t>	-Flask 1.1</a:t>
            </a:r>
          </a:p>
          <a:p>
            <a:r>
              <a:rPr lang="en-US" dirty="0" smtClean="0"/>
              <a:t>Frontend</a:t>
            </a:r>
          </a:p>
          <a:p>
            <a:pPr marL="0" indent="0">
              <a:buNone/>
            </a:pPr>
            <a:r>
              <a:rPr lang="en-US" dirty="0" smtClean="0"/>
              <a:t>	-HTML 5</a:t>
            </a:r>
          </a:p>
          <a:p>
            <a:pPr marL="0" indent="0">
              <a:buNone/>
            </a:pPr>
            <a:r>
              <a:rPr lang="en-US" dirty="0" smtClean="0"/>
              <a:t>	-</a:t>
            </a:r>
            <a:r>
              <a:rPr lang="en-US" dirty="0" err="1" smtClean="0"/>
              <a:t>Javascript</a:t>
            </a:r>
            <a:endParaRPr lang="en-US" dirty="0" smtClean="0"/>
          </a:p>
          <a:p>
            <a:r>
              <a:rPr lang="en-US" dirty="0" smtClean="0"/>
              <a:t>Database</a:t>
            </a:r>
          </a:p>
          <a:p>
            <a:pPr marL="0" indent="0">
              <a:buNone/>
            </a:pPr>
            <a:r>
              <a:rPr lang="en-US" dirty="0" smtClean="0"/>
              <a:t>	</a:t>
            </a:r>
            <a:r>
              <a:rPr lang="en-US" dirty="0" smtClean="0"/>
              <a:t>-</a:t>
            </a:r>
            <a:r>
              <a:rPr lang="en-US" dirty="0" err="1" smtClean="0"/>
              <a:t>Flatfile</a:t>
            </a:r>
            <a:r>
              <a:rPr lang="en-US" dirty="0" err="1" smtClean="0"/>
              <a:t>,</a:t>
            </a:r>
            <a:r>
              <a:rPr lang="en-US" dirty="0" err="1" smtClean="0"/>
              <a:t>Mongo</a:t>
            </a:r>
            <a:r>
              <a:rPr lang="en-US" dirty="0" smtClean="0"/>
              <a:t> DB</a:t>
            </a:r>
            <a:endParaRPr lang="en-US" dirty="0" smtClean="0"/>
          </a:p>
          <a:p>
            <a:r>
              <a:rPr lang="en-US" dirty="0" smtClean="0"/>
              <a:t>API</a:t>
            </a:r>
          </a:p>
          <a:p>
            <a:pPr marL="0" indent="0">
              <a:buNone/>
            </a:pPr>
            <a:r>
              <a:rPr lang="en-US" dirty="0"/>
              <a:t>	</a:t>
            </a:r>
            <a:r>
              <a:rPr lang="en-US" dirty="0" smtClean="0"/>
              <a:t>-Rest API</a:t>
            </a:r>
          </a:p>
        </p:txBody>
      </p:sp>
    </p:spTree>
    <p:extLst>
      <p:ext uri="{BB962C8B-B14F-4D97-AF65-F5344CB8AC3E}">
        <p14:creationId xmlns:p14="http://schemas.microsoft.com/office/powerpoint/2010/main" xmlns="" val="3807938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855004" y="950029"/>
            <a:ext cx="5272643" cy="5765472"/>
          </a:xfrm>
          <a:prstGeom prst="rect">
            <a:avLst/>
          </a:prstGeom>
          <a:ln w="381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838200" y="293876"/>
            <a:ext cx="10515600" cy="596775"/>
          </a:xfrm>
        </p:spPr>
        <p:txBody>
          <a:bodyPr>
            <a:normAutofit fontScale="90000"/>
          </a:bodyPr>
          <a:lstStyle/>
          <a:p>
            <a:r>
              <a:rPr lang="en-US" dirty="0" smtClean="0"/>
              <a:t>Dynamic Barcode verification workflow</a:t>
            </a:r>
            <a:endParaRPr lang="en-US" dirty="0"/>
          </a:p>
        </p:txBody>
      </p:sp>
      <p:sp>
        <p:nvSpPr>
          <p:cNvPr id="27" name="Rectangle 26"/>
          <p:cNvSpPr/>
          <p:nvPr/>
        </p:nvSpPr>
        <p:spPr>
          <a:xfrm>
            <a:off x="1543772" y="1211285"/>
            <a:ext cx="1128156" cy="1009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Webapp</a:t>
            </a:r>
            <a:r>
              <a:rPr lang="en-US" dirty="0" smtClean="0"/>
              <a:t> login</a:t>
            </a:r>
            <a:endParaRPr lang="en-US" dirty="0"/>
          </a:p>
        </p:txBody>
      </p:sp>
      <p:sp>
        <p:nvSpPr>
          <p:cNvPr id="28" name="Diamond 27"/>
          <p:cNvSpPr/>
          <p:nvPr/>
        </p:nvSpPr>
        <p:spPr>
          <a:xfrm>
            <a:off x="1175634" y="2446318"/>
            <a:ext cx="1900051" cy="98565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verified</a:t>
            </a:r>
            <a:endParaRPr lang="en-US" dirty="0"/>
          </a:p>
        </p:txBody>
      </p:sp>
      <p:cxnSp>
        <p:nvCxnSpPr>
          <p:cNvPr id="30" name="Straight Arrow Connector 29"/>
          <p:cNvCxnSpPr>
            <a:stCxn id="27" idx="2"/>
            <a:endCxn id="28" idx="0"/>
          </p:cNvCxnSpPr>
          <p:nvPr/>
        </p:nvCxnSpPr>
        <p:spPr>
          <a:xfrm>
            <a:off x="2107850" y="2220687"/>
            <a:ext cx="17810" cy="225631"/>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8" idx="3"/>
            <a:endCxn id="27" idx="3"/>
          </p:cNvCxnSpPr>
          <p:nvPr/>
        </p:nvCxnSpPr>
        <p:spPr>
          <a:xfrm flipH="1" flipV="1">
            <a:off x="2671928" y="1715986"/>
            <a:ext cx="403757" cy="1223158"/>
          </a:xfrm>
          <a:prstGeom prst="bentConnector3">
            <a:avLst>
              <a:gd name="adj1" fmla="val -56618"/>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270642" y="3800106"/>
            <a:ext cx="1721918" cy="605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Collect user info</a:t>
            </a:r>
            <a:endParaRPr lang="en-US" dirty="0"/>
          </a:p>
        </p:txBody>
      </p:sp>
      <p:cxnSp>
        <p:nvCxnSpPr>
          <p:cNvPr id="40" name="Straight Arrow Connector 39"/>
          <p:cNvCxnSpPr>
            <a:stCxn id="28" idx="2"/>
            <a:endCxn id="38" idx="0"/>
          </p:cNvCxnSpPr>
          <p:nvPr/>
        </p:nvCxnSpPr>
        <p:spPr>
          <a:xfrm>
            <a:off x="2125660" y="3431969"/>
            <a:ext cx="5941" cy="368137"/>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70642" y="4845133"/>
            <a:ext cx="1721918" cy="688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the toll info from user/GPS</a:t>
            </a:r>
            <a:endParaRPr lang="en-US" dirty="0"/>
          </a:p>
        </p:txBody>
      </p:sp>
      <p:cxnSp>
        <p:nvCxnSpPr>
          <p:cNvPr id="45" name="Straight Arrow Connector 44"/>
          <p:cNvCxnSpPr>
            <a:stCxn id="38" idx="2"/>
            <a:endCxn id="43" idx="0"/>
          </p:cNvCxnSpPr>
          <p:nvPr/>
        </p:nvCxnSpPr>
        <p:spPr>
          <a:xfrm>
            <a:off x="2131601" y="4405747"/>
            <a:ext cx="0" cy="439386"/>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3"/>
            <a:endCxn id="93" idx="1"/>
          </p:cNvCxnSpPr>
          <p:nvPr/>
        </p:nvCxnSpPr>
        <p:spPr>
          <a:xfrm flipV="1">
            <a:off x="2992560" y="1256340"/>
            <a:ext cx="3588525" cy="3933178"/>
          </a:xfrm>
          <a:prstGeom prst="bentConnector4">
            <a:avLst>
              <a:gd name="adj1" fmla="val 22007"/>
              <a:gd name="adj2" fmla="val 103108"/>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2339419" y="5818911"/>
            <a:ext cx="2529444" cy="807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a hash value </a:t>
            </a:r>
            <a:r>
              <a:rPr lang="en-US" dirty="0"/>
              <a:t>with </a:t>
            </a:r>
            <a:r>
              <a:rPr lang="en-US" dirty="0" smtClean="0"/>
              <a:t>user info and time stamp making it unique</a:t>
            </a:r>
            <a:endParaRPr lang="en-US" dirty="0"/>
          </a:p>
        </p:txBody>
      </p:sp>
      <p:cxnSp>
        <p:nvCxnSpPr>
          <p:cNvPr id="51" name="Elbow Connector 50"/>
          <p:cNvCxnSpPr>
            <a:stCxn id="43" idx="2"/>
            <a:endCxn id="49" idx="1"/>
          </p:cNvCxnSpPr>
          <p:nvPr/>
        </p:nvCxnSpPr>
        <p:spPr>
          <a:xfrm rot="16200000" flipH="1">
            <a:off x="1891125" y="5774378"/>
            <a:ext cx="688770" cy="207818"/>
          </a:xfrm>
          <a:prstGeom prst="bentConnector2">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9" idx="0"/>
            <a:endCxn id="93" idx="2"/>
          </p:cNvCxnSpPr>
          <p:nvPr/>
        </p:nvCxnSpPr>
        <p:spPr>
          <a:xfrm rot="5400000" flipH="1" flipV="1">
            <a:off x="2905738" y="2300082"/>
            <a:ext cx="4217233" cy="2820427"/>
          </a:xfrm>
          <a:prstGeom prst="bentConnector2">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883215" y="4678883"/>
            <a:ext cx="1472540" cy="748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barcode </a:t>
            </a:r>
            <a:endParaRPr lang="en-US" dirty="0"/>
          </a:p>
        </p:txBody>
      </p:sp>
      <p:cxnSp>
        <p:nvCxnSpPr>
          <p:cNvPr id="76" name="Elbow Connector 75"/>
          <p:cNvCxnSpPr>
            <a:stCxn id="49" idx="3"/>
            <a:endCxn id="65" idx="2"/>
          </p:cNvCxnSpPr>
          <p:nvPr/>
        </p:nvCxnSpPr>
        <p:spPr>
          <a:xfrm flipH="1" flipV="1">
            <a:off x="4619485" y="5427029"/>
            <a:ext cx="249378" cy="795643"/>
          </a:xfrm>
          <a:prstGeom prst="bentConnector4">
            <a:avLst>
              <a:gd name="adj1" fmla="val -91668"/>
              <a:gd name="adj2" fmla="val 75373"/>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424568" y="1113297"/>
            <a:ext cx="1068766" cy="976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2" name="Rectangle 101"/>
          <p:cNvSpPr/>
          <p:nvPr/>
        </p:nvSpPr>
        <p:spPr>
          <a:xfrm>
            <a:off x="8110831" y="1894115"/>
            <a:ext cx="2790702" cy="3443843"/>
          </a:xfrm>
          <a:prstGeom prst="rect">
            <a:avLst/>
          </a:prstGeom>
          <a:ln w="38100">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Rectangle 113"/>
          <p:cNvSpPr/>
          <p:nvPr/>
        </p:nvSpPr>
        <p:spPr>
          <a:xfrm>
            <a:off x="6424568" y="3921813"/>
            <a:ext cx="1436876" cy="602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for scanning</a:t>
            </a:r>
            <a:endParaRPr lang="en-US" dirty="0"/>
          </a:p>
        </p:txBody>
      </p:sp>
      <p:cxnSp>
        <p:nvCxnSpPr>
          <p:cNvPr id="116" name="Elbow Connector 115"/>
          <p:cNvCxnSpPr>
            <a:stCxn id="65" idx="0"/>
            <a:endCxn id="114" idx="1"/>
          </p:cNvCxnSpPr>
          <p:nvPr/>
        </p:nvCxnSpPr>
        <p:spPr>
          <a:xfrm rot="5400000" flipH="1" flipV="1">
            <a:off x="5294163" y="3548479"/>
            <a:ext cx="455726" cy="1805083"/>
          </a:xfrm>
          <a:prstGeom prst="bentConnector2">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8407714" y="3927765"/>
            <a:ext cx="1098468" cy="5729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Scanner</a:t>
            </a:r>
            <a:endParaRPr lang="en-US" dirty="0"/>
          </a:p>
        </p:txBody>
      </p:sp>
      <p:cxnSp>
        <p:nvCxnSpPr>
          <p:cNvPr id="119" name="Straight Arrow Connector 118"/>
          <p:cNvCxnSpPr>
            <a:stCxn id="114" idx="3"/>
            <a:endCxn id="117" idx="1"/>
          </p:cNvCxnSpPr>
          <p:nvPr/>
        </p:nvCxnSpPr>
        <p:spPr>
          <a:xfrm flipV="1">
            <a:off x="7861444" y="4214256"/>
            <a:ext cx="546270" cy="8901"/>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1" name="Rounded Rectangle 120"/>
          <p:cNvSpPr/>
          <p:nvPr/>
        </p:nvSpPr>
        <p:spPr>
          <a:xfrm>
            <a:off x="9658582" y="2286005"/>
            <a:ext cx="1098468" cy="5729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verify</a:t>
            </a:r>
            <a:endParaRPr lang="en-US" dirty="0"/>
          </a:p>
        </p:txBody>
      </p:sp>
      <p:cxnSp>
        <p:nvCxnSpPr>
          <p:cNvPr id="123" name="Straight Arrow Connector 122"/>
          <p:cNvCxnSpPr>
            <a:endCxn id="121" idx="2"/>
          </p:cNvCxnSpPr>
          <p:nvPr/>
        </p:nvCxnSpPr>
        <p:spPr>
          <a:xfrm rot="5400000" flipH="1" flipV="1">
            <a:off x="9235029" y="3130140"/>
            <a:ext cx="1243940" cy="701634"/>
          </a:xfrm>
          <a:prstGeom prst="bentConnector3">
            <a:avLst>
              <a:gd name="adj1" fmla="val 1313"/>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93" idx="6"/>
            <a:endCxn id="121" idx="0"/>
          </p:cNvCxnSpPr>
          <p:nvPr/>
        </p:nvCxnSpPr>
        <p:spPr>
          <a:xfrm>
            <a:off x="7493334" y="1601678"/>
            <a:ext cx="2714482" cy="684327"/>
          </a:xfrm>
          <a:prstGeom prst="bentConnector2">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1" name="Flowchart: Decision 130"/>
          <p:cNvSpPr/>
          <p:nvPr/>
        </p:nvSpPr>
        <p:spPr>
          <a:xfrm>
            <a:off x="8407714" y="2755077"/>
            <a:ext cx="1650670" cy="955218"/>
          </a:xfrm>
          <a:prstGeom prst="flowChartDecisi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success</a:t>
            </a:r>
            <a:endParaRPr lang="en-US" sz="1600" dirty="0"/>
          </a:p>
        </p:txBody>
      </p:sp>
      <p:cxnSp>
        <p:nvCxnSpPr>
          <p:cNvPr id="138" name="Elbow Connector 137"/>
          <p:cNvCxnSpPr>
            <a:endCxn id="131" idx="0"/>
          </p:cNvCxnSpPr>
          <p:nvPr/>
        </p:nvCxnSpPr>
        <p:spPr>
          <a:xfrm rot="10800000" flipV="1">
            <a:off x="9233050" y="2572495"/>
            <a:ext cx="425547" cy="182582"/>
          </a:xfrm>
          <a:prstGeom prst="bentConnector2">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4257329" y="2899431"/>
            <a:ext cx="1472540" cy="748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Response</a:t>
            </a:r>
          </a:p>
          <a:p>
            <a:pPr algn="ctr"/>
            <a:r>
              <a:rPr lang="en-US" sz="1600" dirty="0" smtClean="0"/>
              <a:t>(Success/failed)</a:t>
            </a:r>
            <a:endParaRPr lang="en-US" dirty="0"/>
          </a:p>
        </p:txBody>
      </p:sp>
      <p:sp>
        <p:nvSpPr>
          <p:cNvPr id="149" name="Oval 148"/>
          <p:cNvSpPr/>
          <p:nvPr/>
        </p:nvSpPr>
        <p:spPr>
          <a:xfrm>
            <a:off x="4530453" y="2009159"/>
            <a:ext cx="902542" cy="482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p>
        </p:txBody>
      </p:sp>
      <p:cxnSp>
        <p:nvCxnSpPr>
          <p:cNvPr id="151" name="Straight Arrow Connector 150"/>
          <p:cNvCxnSpPr>
            <a:stCxn id="148" idx="0"/>
            <a:endCxn id="149" idx="4"/>
          </p:cNvCxnSpPr>
          <p:nvPr/>
        </p:nvCxnSpPr>
        <p:spPr>
          <a:xfrm flipH="1" flipV="1">
            <a:off x="4981724" y="2491595"/>
            <a:ext cx="11875" cy="4078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1" idx="1"/>
            <a:endCxn id="148" idx="3"/>
          </p:cNvCxnSpPr>
          <p:nvPr/>
        </p:nvCxnSpPr>
        <p:spPr>
          <a:xfrm flipH="1">
            <a:off x="5729869" y="3232686"/>
            <a:ext cx="2677845" cy="40818"/>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9773394" y="5768442"/>
            <a:ext cx="2393868" cy="1076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0" name="Straight Connector 159"/>
          <p:cNvCxnSpPr/>
          <p:nvPr/>
        </p:nvCxnSpPr>
        <p:spPr>
          <a:xfrm flipV="1">
            <a:off x="9884222" y="5949538"/>
            <a:ext cx="549219" cy="5939"/>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0545262" y="5769925"/>
            <a:ext cx="1603169" cy="371104"/>
          </a:xfrm>
          <a:prstGeom prst="rect">
            <a:avLst/>
          </a:prstGeom>
          <a:noFill/>
        </p:spPr>
        <p:txBody>
          <a:bodyPr wrap="square" rtlCol="0">
            <a:spAutoFit/>
          </a:bodyPr>
          <a:lstStyle/>
          <a:p>
            <a:r>
              <a:rPr lang="en-US" dirty="0" smtClean="0"/>
              <a:t>USER End</a:t>
            </a:r>
            <a:endParaRPr lang="en-US" dirty="0"/>
          </a:p>
        </p:txBody>
      </p:sp>
      <p:cxnSp>
        <p:nvCxnSpPr>
          <p:cNvPr id="162" name="Straight Connector 161"/>
          <p:cNvCxnSpPr/>
          <p:nvPr/>
        </p:nvCxnSpPr>
        <p:spPr>
          <a:xfrm flipV="1">
            <a:off x="9917872" y="6386938"/>
            <a:ext cx="549219" cy="593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10578912" y="6207325"/>
            <a:ext cx="1603169" cy="369332"/>
          </a:xfrm>
          <a:prstGeom prst="rect">
            <a:avLst/>
          </a:prstGeom>
          <a:noFill/>
        </p:spPr>
        <p:txBody>
          <a:bodyPr wrap="square" rtlCol="0">
            <a:spAutoFit/>
          </a:bodyPr>
          <a:lstStyle/>
          <a:p>
            <a:r>
              <a:rPr lang="en-US" dirty="0" smtClean="0"/>
              <a:t>TOLL </a:t>
            </a:r>
            <a:r>
              <a:rPr lang="en-US" dirty="0" err="1" smtClean="0"/>
              <a:t>PLaza</a:t>
            </a:r>
            <a:endParaRPr lang="en-US" dirty="0"/>
          </a:p>
        </p:txBody>
      </p:sp>
    </p:spTree>
    <p:extLst>
      <p:ext uri="{BB962C8B-B14F-4D97-AF65-F5344CB8AC3E}">
        <p14:creationId xmlns:p14="http://schemas.microsoft.com/office/powerpoint/2010/main" xmlns="" val="1302220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1312</TotalTime>
  <Words>981</Words>
  <Application>Microsoft Office PowerPoint</Application>
  <PresentationFormat>Custom</PresentationFormat>
  <Paragraphs>129</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Facet</vt:lpstr>
      <vt:lpstr>Office Theme</vt:lpstr>
      <vt:lpstr>FASTAG 2.0</vt:lpstr>
      <vt:lpstr>Team Details</vt:lpstr>
      <vt:lpstr>Problem Statement</vt:lpstr>
      <vt:lpstr>Use Cases:</vt:lpstr>
      <vt:lpstr>Slide 5</vt:lpstr>
      <vt:lpstr>Solutioning</vt:lpstr>
      <vt:lpstr>Slide 7</vt:lpstr>
      <vt:lpstr>Technology Stack</vt:lpstr>
      <vt:lpstr>Dynamic Barcode verification workflow</vt:lpstr>
      <vt:lpstr>Slide 10</vt:lpstr>
      <vt:lpstr>Real-time snaps </vt:lpstr>
      <vt:lpstr>Lane info webapp</vt:lpstr>
      <vt:lpstr>Slide 13</vt:lpstr>
      <vt:lpstr>Slide 14</vt:lpstr>
      <vt:lpstr>Data sample snaps  </vt:lpstr>
      <vt:lpstr>Resources</vt:lpstr>
    </vt:vector>
  </TitlesOfParts>
  <Company>Cognizant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FASTAG 2.0</dc:title>
  <dc:creator>Nayak, Saurabh R (Cognizant)</dc:creator>
  <cp:lastModifiedBy>USER</cp:lastModifiedBy>
  <cp:revision>68</cp:revision>
  <dcterms:created xsi:type="dcterms:W3CDTF">2020-02-10T06:35:24Z</dcterms:created>
  <dcterms:modified xsi:type="dcterms:W3CDTF">2020-02-19T18:13:47Z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df0749-435c-47bb-bc94-a4b9e551edbc_Enabled">
    <vt:lpwstr>True</vt:lpwstr>
  </property>
  <property fmtid="{D5CDD505-2E9C-101B-9397-08002B2CF9AE}" pid="3" name="MSIP_Label_fadf0749-435c-47bb-bc94-a4b9e551edbc_SiteId">
    <vt:lpwstr>53b7cac7-14be-46d4-be43-f2ad9244d901</vt:lpwstr>
  </property>
  <property fmtid="{D5CDD505-2E9C-101B-9397-08002B2CF9AE}" pid="4" name="MSIP_Label_fadf0749-435c-47bb-bc94-a4b9e551edbc_Owner">
    <vt:lpwstr>saurabh.nayak@contractor.axaxl.com</vt:lpwstr>
  </property>
  <property fmtid="{D5CDD505-2E9C-101B-9397-08002B2CF9AE}" pid="5" name="MSIP_Label_fadf0749-435c-47bb-bc94-a4b9e551edbc_SetDate">
    <vt:lpwstr>2020-02-17T12:49:56.9214112Z</vt:lpwstr>
  </property>
  <property fmtid="{D5CDD505-2E9C-101B-9397-08002B2CF9AE}" pid="6" name="MSIP_Label_fadf0749-435c-47bb-bc94-a4b9e551edbc_Name">
    <vt:lpwstr>Unsecured Content</vt:lpwstr>
  </property>
  <property fmtid="{D5CDD505-2E9C-101B-9397-08002B2CF9AE}" pid="7" name="MSIP_Label_fadf0749-435c-47bb-bc94-a4b9e551edbc_Application">
    <vt:lpwstr>Microsoft Azure Information Protection</vt:lpwstr>
  </property>
  <property fmtid="{D5CDD505-2E9C-101B-9397-08002B2CF9AE}" pid="8" name="MSIP_Label_fadf0749-435c-47bb-bc94-a4b9e551edbc_ActionId">
    <vt:lpwstr>b9f681b2-abdc-4ca5-a31f-76c37e6ebe22</vt:lpwstr>
  </property>
  <property fmtid="{D5CDD505-2E9C-101B-9397-08002B2CF9AE}" pid="9" name="MSIP_Label_fadf0749-435c-47bb-bc94-a4b9e551edbc_Extended_MSFT_Method">
    <vt:lpwstr>Automatic</vt:lpwstr>
  </property>
  <property fmtid="{D5CDD505-2E9C-101B-9397-08002B2CF9AE}" pid="10" name="Sensitivity">
    <vt:lpwstr>Unsecured Content</vt:lpwstr>
  </property>
</Properties>
</file>