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task</a:t>
            </a:r>
            <a:endParaRPr/>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BCG has been brought in to help ClothingCo, a luxury clothing brand, grow their top line (i.e., increase revenue) after a period of declining sales.</a:t>
            </a:r>
            <a:endParaRPr/>
          </a:p>
          <a:p>
            <a:pPr marL="0" lvl="0" indent="0" algn="l" rtl="0">
              <a:spcBef>
                <a:spcPts val="1200"/>
              </a:spcBef>
              <a:spcAft>
                <a:spcPts val="0"/>
              </a:spcAft>
              <a:buNone/>
            </a:pPr>
            <a:r>
              <a:rPr lang="en-GB"/>
              <a:t>The client is gearing up for the winter season. Imagine that you are a strategy consultant working on the project. </a:t>
            </a:r>
            <a:endParaRPr/>
          </a:p>
          <a:p>
            <a:pPr marL="0" lvl="0" indent="0" algn="l" rtl="0">
              <a:spcBef>
                <a:spcPts val="1200"/>
              </a:spcBef>
              <a:spcAft>
                <a:spcPts val="1200"/>
              </a:spcAft>
              <a:buNone/>
            </a:pPr>
            <a:r>
              <a:rPr lang="en-GB"/>
              <a:t>You will enter your responses in the </a:t>
            </a:r>
            <a:r>
              <a:rPr lang="en-GB">
                <a:highlight>
                  <a:srgbClr val="D9EAD3"/>
                </a:highlight>
              </a:rPr>
              <a:t>green boxes</a:t>
            </a:r>
            <a:r>
              <a:rPr lang="en-GB"/>
              <a:t> throughout the remaining slides.</a:t>
            </a:r>
            <a:endParaRPr/>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Frame the question effectively</a:t>
            </a:r>
            <a:endParaRPr/>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952" i="1"/>
              <a:t>“If I were given one hour to save the planet, I would spend fifty-nine minutes defining the problem and one minute resolving it.” </a:t>
            </a:r>
            <a:endParaRPr sz="2952" i="1"/>
          </a:p>
          <a:p>
            <a:pPr marL="0" lvl="0" indent="0" algn="r" rtl="0">
              <a:spcBef>
                <a:spcPts val="1200"/>
              </a:spcBef>
              <a:spcAft>
                <a:spcPts val="1200"/>
              </a:spcAft>
              <a:buNone/>
            </a:pPr>
            <a:r>
              <a:rPr lang="en-GB" b="1"/>
              <a:t>– Albert Einstein</a:t>
            </a:r>
            <a:endParaRPr/>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sz="1200" dirty="0">
              <a:latin typeface="Georgia"/>
              <a:ea typeface="Georgia"/>
              <a:cs typeface="Georgia"/>
              <a:sym typeface="Georgia"/>
            </a:endParaRPr>
          </a:p>
          <a:p>
            <a:pPr marL="457200" lvl="0" indent="-304800" algn="ctr" rtl="0">
              <a:spcBef>
                <a:spcPts val="0"/>
              </a:spcBef>
              <a:spcAft>
                <a:spcPts val="0"/>
              </a:spcAft>
              <a:buSzPts val="1200"/>
              <a:buFont typeface="Georgia"/>
              <a:buAutoNum type="arabicPeriod"/>
            </a:pPr>
            <a:r>
              <a:rPr lang="en-US" sz="1200" dirty="0">
                <a:latin typeface="Georgia"/>
                <a:ea typeface="Georgia"/>
                <a:cs typeface="Georgia"/>
                <a:sym typeface="Georgia"/>
              </a:rPr>
              <a:t>How the company increase mouth to mouth publicity ?</a:t>
            </a:r>
            <a:endParaRPr sz="1200" dirty="0">
              <a:latin typeface="Georgia"/>
              <a:ea typeface="Georgia"/>
              <a:cs typeface="Georgia"/>
              <a:sym typeface="Georgia"/>
            </a:endParaRPr>
          </a:p>
          <a:p>
            <a:pPr marL="457200" lvl="0" indent="-304800" algn="ctr" rtl="0">
              <a:spcBef>
                <a:spcPts val="0"/>
              </a:spcBef>
              <a:spcAft>
                <a:spcPts val="0"/>
              </a:spcAft>
              <a:buSzPts val="1200"/>
              <a:buFont typeface="Georgia"/>
              <a:buAutoNum type="arabicPeriod"/>
            </a:pPr>
            <a:r>
              <a:rPr lang="en-GB" sz="1200" dirty="0">
                <a:solidFill>
                  <a:schemeClr val="dk1"/>
                </a:solidFill>
                <a:latin typeface="Georgia"/>
                <a:ea typeface="Georgia"/>
                <a:cs typeface="Georgia"/>
                <a:sym typeface="Georgia"/>
              </a:rPr>
              <a:t>How could the product feel the middle class person rich  by wearing it ?</a:t>
            </a:r>
            <a:endParaRPr sz="1200" dirty="0">
              <a:solidFill>
                <a:schemeClr val="dk1"/>
              </a:solidFill>
              <a:latin typeface="Georgia"/>
              <a:ea typeface="Georgia"/>
              <a:cs typeface="Georgia"/>
              <a:sym typeface="Georgia"/>
            </a:endParaRPr>
          </a:p>
          <a:p>
            <a:pPr marL="457200" lvl="0" indent="-304800" algn="ctr"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Does my product takes design inspiration from any ongoing trend of the middle class or rich community ?</a:t>
            </a:r>
            <a:endParaRPr sz="1200"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Reveal and doubt your boxes</a:t>
            </a:r>
            <a:endParaRPr/>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first step in the creative process entails identifying and doubting one’s current boxes and determining which ones require re-evaluation or replacement. </a:t>
            </a:r>
            <a:endParaRPr dirty="0"/>
          </a:p>
          <a:p>
            <a:pPr marL="0" lvl="0" indent="0" algn="l" rtl="0">
              <a:spcBef>
                <a:spcPts val="1200"/>
              </a:spcBef>
              <a:spcAft>
                <a:spcPts val="1200"/>
              </a:spcAft>
              <a:buNone/>
            </a:pPr>
            <a:r>
              <a:rPr lang="en-GB" dirty="0"/>
              <a:t>Make a short list of the shared beliefs and assumptions that likely prevail in </a:t>
            </a:r>
            <a:r>
              <a:rPr lang="en-GB" dirty="0" err="1"/>
              <a:t>ClothingCo</a:t>
            </a:r>
            <a:r>
              <a:rPr lang="en-GB" dirty="0"/>
              <a:t>. Determine which are still relevant and which need to be redefined.</a:t>
            </a:r>
            <a:endParaRPr dirty="0"/>
          </a:p>
        </p:txBody>
      </p:sp>
      <p:sp>
        <p:nvSpPr>
          <p:cNvPr id="102" name="Google Shape;102;p18"/>
          <p:cNvSpPr/>
          <p:nvPr/>
        </p:nvSpPr>
        <p:spPr>
          <a:xfrm>
            <a:off x="6147800" y="445024"/>
            <a:ext cx="2996100" cy="4332539"/>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i="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ctr" rtl="0">
              <a:spcBef>
                <a:spcPts val="0"/>
              </a:spcBef>
              <a:spcAft>
                <a:spcPts val="0"/>
              </a:spcAft>
              <a:buClr>
                <a:schemeClr val="dk1"/>
              </a:buClr>
              <a:buSzPts val="1200"/>
              <a:buFont typeface="Georgia"/>
              <a:buAutoNum type="arabicPeriod"/>
            </a:pPr>
            <a:r>
              <a:rPr lang="en-GB" sz="1200" dirty="0">
                <a:solidFill>
                  <a:schemeClr val="dk1"/>
                </a:solidFill>
                <a:latin typeface="Georgia"/>
                <a:ea typeface="Georgia"/>
                <a:cs typeface="Georgia"/>
                <a:sym typeface="Georgia"/>
              </a:rPr>
              <a:t> </a:t>
            </a:r>
            <a:r>
              <a:rPr lang="en-US" sz="1200" dirty="0">
                <a:solidFill>
                  <a:schemeClr val="dk1"/>
                </a:solidFill>
                <a:latin typeface="Georgia"/>
                <a:ea typeface="Georgia"/>
                <a:cs typeface="Georgia"/>
                <a:sym typeface="Georgia"/>
              </a:rPr>
              <a:t>Does my product takes design inspiration from any ongoing trend of the middle class or rich community ?</a:t>
            </a:r>
          </a:p>
          <a:p>
            <a:pPr marL="0" lvl="0" indent="0" algn="ctr" rtl="0">
              <a:spcBef>
                <a:spcPts val="0"/>
              </a:spcBef>
              <a:spcAft>
                <a:spcPts val="0"/>
              </a:spcAft>
              <a:buNone/>
            </a:pPr>
            <a:r>
              <a:rPr lang="en-GB" sz="1200" dirty="0">
                <a:solidFill>
                  <a:schemeClr val="dk1"/>
                </a:solidFill>
                <a:latin typeface="Georgia"/>
                <a:ea typeface="Georgia"/>
                <a:cs typeface="Georgia"/>
                <a:sym typeface="Georgia"/>
              </a:rPr>
              <a:t>–</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l" rtl="0">
              <a:spcBef>
                <a:spcPts val="0"/>
              </a:spcBef>
              <a:spcAft>
                <a:spcPts val="0"/>
              </a:spcAft>
              <a:buNone/>
            </a:pPr>
            <a:endParaRPr sz="1200" dirty="0">
              <a:latin typeface="Georgia"/>
              <a:ea typeface="Georgia"/>
              <a:cs typeface="Georgia"/>
              <a:sym typeface="Georgia"/>
            </a:endParaRPr>
          </a:p>
          <a:p>
            <a:pPr marL="457200" indent="-304800">
              <a:buSzPts val="1200"/>
              <a:buFont typeface="Georgia"/>
              <a:buAutoNum type="arabicPeriod"/>
            </a:pPr>
            <a:r>
              <a:rPr lang="en-US" sz="1200" dirty="0">
                <a:solidFill>
                  <a:schemeClr val="dk1"/>
                </a:solidFill>
                <a:latin typeface="Georgia"/>
                <a:ea typeface="Georgia"/>
                <a:cs typeface="Georgia"/>
                <a:sym typeface="Georgia"/>
              </a:rPr>
              <a:t>Is Customer Satisfaction possible through our product quality with price ?</a:t>
            </a:r>
          </a:p>
          <a:p>
            <a:pPr marL="457200" indent="-304800">
              <a:buSzPts val="1200"/>
              <a:buFont typeface="Georgia"/>
              <a:buAutoNum type="arabicPeriod"/>
            </a:pPr>
            <a:r>
              <a:rPr lang="en-US" sz="1200" dirty="0">
                <a:solidFill>
                  <a:schemeClr val="dk1"/>
                </a:solidFill>
                <a:latin typeface="Georgia"/>
                <a:ea typeface="Georgia"/>
                <a:cs typeface="Georgia"/>
                <a:sym typeface="Georgia"/>
              </a:rPr>
              <a:t>Is possible to introduce, economical range of the brand like, In bath fittings, Jaguar is premium and main brand for rich community, but its subsidiary ESSCO is affordable and gives same feeling as Jaguar </a:t>
            </a: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endParaRPr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Bring new boxes</a:t>
            </a:r>
            <a:endParaRPr/>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GB" dirty="0"/>
              <a:t>Prepare for brainstorming by creating new boxes to bring to the session; new boxes will nurture ideation and can dramatically increase the odds of a useful result.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b="1" dirty="0"/>
              <a:t>Remember:</a:t>
            </a:r>
            <a:r>
              <a:rPr lang="en-GB" dirty="0"/>
              <a:t> Defining new boxes requires a mixture of analysis and art. Boxes need to be grounded in fact. Different sectors will call for different inputs.</a:t>
            </a:r>
            <a:endParaRPr dirty="0"/>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Hiring A Virtual Influencer</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latin typeface="Georgia"/>
                <a:ea typeface="Georgia"/>
                <a:cs typeface="Georgia"/>
                <a:sym typeface="Georgia"/>
              </a:rPr>
              <a:t> A Virtual Influencer will help the company increase its sales again .</a:t>
            </a:r>
            <a:endParaRPr sz="1200" dirty="0">
              <a:latin typeface="Georgia"/>
              <a:ea typeface="Georgia"/>
              <a:cs typeface="Georgia"/>
              <a:sym typeface="Georgia"/>
            </a:endParaRP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Introducing New Age AI Technology To Design Clothes</a:t>
            </a:r>
            <a:endParaRPr sz="1200" b="1"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GB" sz="1200" dirty="0">
                <a:solidFill>
                  <a:schemeClr val="dk1"/>
                </a:solidFill>
                <a:latin typeface="Georgia"/>
                <a:ea typeface="Georgia"/>
                <a:cs typeface="Georgia"/>
                <a:sym typeface="Georgia"/>
              </a:rPr>
              <a:t> AI will able to cater the needs of People’s design choices and alter them on the basis of their preferences with  reference to clothing industry .</a:t>
            </a:r>
            <a:endParaRPr sz="1200"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0"/>
          <p:cNvSpPr txBox="1">
            <a:spLocks noGrp="1"/>
          </p:cNvSpPr>
          <p:nvPr>
            <p:ph type="body" idx="1"/>
          </p:nvPr>
        </p:nvSpPr>
        <p:spPr>
          <a:xfrm>
            <a:off x="311700" y="1961675"/>
            <a:ext cx="4035600" cy="2607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GB" sz="1600" dirty="0"/>
              <a:t>Since AI is trained on large dataset, eventually it will have more knowledge than a particular designer.</a:t>
            </a:r>
          </a:p>
          <a:p>
            <a:pPr marL="457200" lvl="0" indent="-330200" algn="l" rtl="0">
              <a:spcBef>
                <a:spcPts val="0"/>
              </a:spcBef>
              <a:spcAft>
                <a:spcPts val="0"/>
              </a:spcAft>
              <a:buSzPts val="1600"/>
              <a:buChar char="●"/>
            </a:pPr>
            <a:r>
              <a:rPr lang="en-GB" sz="1600" dirty="0"/>
              <a:t>AI Design will cover more trend as compared to Human Designer</a:t>
            </a:r>
            <a:endParaRPr sz="1600" dirty="0"/>
          </a:p>
          <a:p>
            <a:pPr marL="127000" lvl="0" indent="0" algn="l" rtl="0">
              <a:spcBef>
                <a:spcPts val="600"/>
              </a:spcBef>
              <a:spcAft>
                <a:spcPts val="600"/>
              </a:spcAft>
              <a:buSzPts val="1600"/>
              <a:buNone/>
            </a:pPr>
            <a:endParaRPr sz="1600" dirty="0"/>
          </a:p>
        </p:txBody>
      </p:sp>
      <p:sp>
        <p:nvSpPr>
          <p:cNvPr id="117" name="Google Shape;117;p20"/>
          <p:cNvSpPr txBox="1">
            <a:spLocks noGrp="1"/>
          </p:cNvSpPr>
          <p:nvPr>
            <p:ph type="body" idx="1"/>
          </p:nvPr>
        </p:nvSpPr>
        <p:spPr>
          <a:xfrm>
            <a:off x="4731300" y="1961675"/>
            <a:ext cx="4035600" cy="26070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SzPts val="1600"/>
              <a:buChar char="●"/>
            </a:pPr>
            <a:r>
              <a:rPr lang="en-GB" sz="1600" dirty="0"/>
              <a:t>AI Designer can do more work with comparable accuracy as compared to Human Designer</a:t>
            </a:r>
          </a:p>
          <a:p>
            <a:pPr indent="-330200">
              <a:buSzPts val="1600"/>
            </a:pPr>
            <a:r>
              <a:rPr lang="en-US" sz="1600"/>
              <a:t>If Still </a:t>
            </a:r>
            <a:r>
              <a:rPr lang="en-US" sz="1600" dirty="0"/>
              <a:t>AI design are not good, we can improvise it, by our insights and still it will takes less time</a:t>
            </a:r>
          </a:p>
          <a:p>
            <a:pPr marL="457200" lvl="0" indent="-330200" algn="l" rtl="0">
              <a:spcBef>
                <a:spcPts val="0"/>
              </a:spcBef>
              <a:spcAft>
                <a:spcPts val="0"/>
              </a:spcAft>
              <a:buSzPts val="1600"/>
              <a:buChar char="●"/>
            </a:pPr>
            <a:endParaRPr sz="1600" dirty="0"/>
          </a:p>
        </p:txBody>
      </p:sp>
      <p:graphicFrame>
        <p:nvGraphicFramePr>
          <p:cNvPr id="118" name="Google Shape;118;p20"/>
          <p:cNvGraphicFramePr/>
          <p:nvPr>
            <p:extLst>
              <p:ext uri="{D42A27DB-BD31-4B8C-83A1-F6EECF244321}">
                <p14:modId xmlns:p14="http://schemas.microsoft.com/office/powerpoint/2010/main" val="1244908305"/>
              </p:ext>
            </p:extLst>
          </p:nvPr>
        </p:nvGraphicFramePr>
        <p:xfrm>
          <a:off x="3744250" y="303595"/>
          <a:ext cx="5264350" cy="1076495"/>
        </p:xfrm>
        <a:graphic>
          <a:graphicData uri="http://schemas.openxmlformats.org/drawingml/2006/table">
            <a:tbl>
              <a:tblPr>
                <a:noFill/>
                <a:tableStyleId>{BB5403E0-DBA2-472D-B42A-28A8DA74AA83}</a:tableStyleId>
              </a:tblPr>
              <a:tblGrid>
                <a:gridCol w="914175">
                  <a:extLst>
                    <a:ext uri="{9D8B030D-6E8A-4147-A177-3AD203B41FA5}">
                      <a16:colId xmlns:a16="http://schemas.microsoft.com/office/drawing/2014/main" val="20000"/>
                    </a:ext>
                  </a:extLst>
                </a:gridCol>
                <a:gridCol w="4350175">
                  <a:extLst>
                    <a:ext uri="{9D8B030D-6E8A-4147-A177-3AD203B41FA5}">
                      <a16:colId xmlns:a16="http://schemas.microsoft.com/office/drawing/2014/main" val="20001"/>
                    </a:ext>
                  </a:extLst>
                </a:gridCol>
              </a:tblGrid>
              <a:tr h="466925">
                <a:tc>
                  <a:txBody>
                    <a:bodyPr/>
                    <a:lstStyle/>
                    <a:p>
                      <a:pPr marL="0" lvl="0" indent="0" algn="l" rtl="0">
                        <a:spcBef>
                          <a:spcPts val="0"/>
                        </a:spcBef>
                        <a:spcAft>
                          <a:spcPts val="0"/>
                        </a:spcAft>
                        <a:buNone/>
                      </a:pPr>
                      <a:r>
                        <a:rPr lang="en-GB" sz="1150" b="1">
                          <a:latin typeface="Georgia"/>
                          <a:ea typeface="Georgia"/>
                          <a:cs typeface="Georgia"/>
                          <a:sym typeface="Georgia"/>
                        </a:rPr>
                        <a:t>Question</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1400" dirty="0">
                          <a:solidFill>
                            <a:schemeClr val="dk1"/>
                          </a:solidFill>
                          <a:latin typeface="Georgia"/>
                          <a:ea typeface="Georgia"/>
                          <a:cs typeface="Georgia"/>
                          <a:sym typeface="Georgia"/>
                        </a:rPr>
                        <a:t> </a:t>
                      </a:r>
                      <a:r>
                        <a:rPr lang="en-US" sz="1400" dirty="0">
                          <a:solidFill>
                            <a:schemeClr val="dk1"/>
                          </a:solidFill>
                          <a:latin typeface="Georgia"/>
                          <a:ea typeface="Georgia"/>
                          <a:cs typeface="Georgia"/>
                          <a:sym typeface="Georgia"/>
                        </a:rPr>
                        <a:t>Does my product takes design inspiration from any ongoing trend of the middle class or rich community </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466925">
                <a:tc>
                  <a:txBody>
                    <a:bodyPr/>
                    <a:lstStyle/>
                    <a:p>
                      <a:pPr marL="0" lvl="0" indent="0" algn="l" rtl="0">
                        <a:spcBef>
                          <a:spcPts val="0"/>
                        </a:spcBef>
                        <a:spcAft>
                          <a:spcPts val="0"/>
                        </a:spcAft>
                        <a:buNone/>
                      </a:pPr>
                      <a:r>
                        <a:rPr lang="en-GB" sz="1150" b="1">
                          <a:latin typeface="Georgia"/>
                          <a:ea typeface="Georgia"/>
                          <a:cs typeface="Georgia"/>
                          <a:sym typeface="Georgia"/>
                        </a:rPr>
                        <a:t>New box</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Georgia"/>
                          <a:ea typeface="Georgia"/>
                          <a:cs typeface="Georgia"/>
                          <a:sym typeface="Georgia"/>
                        </a:rPr>
                        <a:t>Introducing New AI technology to design clothes</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445025"/>
            <a:ext cx="347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Brainstorm</a:t>
            </a:r>
            <a:endParaRPr dirty="0"/>
          </a:p>
          <a:p>
            <a:pPr marL="0" lvl="0" indent="0" algn="l" rtl="0">
              <a:spcBef>
                <a:spcPts val="0"/>
              </a:spcBef>
              <a:spcAft>
                <a:spcPts val="0"/>
              </a:spcAft>
              <a:buClr>
                <a:schemeClr val="dk1"/>
              </a:buClr>
              <a:buSzPct val="85344"/>
              <a:buFont typeface="Arial"/>
              <a:buNone/>
            </a:pPr>
            <a:r>
              <a:rPr lang="en-GB" sz="1288" b="0" dirty="0">
                <a:solidFill>
                  <a:schemeClr val="dk1"/>
                </a:solidFill>
              </a:rPr>
              <a:t>Choose one of the effective questions you created on slide 5, and a new box from slide 7, and brainstorm potential ideas to address the question</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685</Words>
  <Application>Microsoft Office PowerPoint</Application>
  <PresentationFormat>On-screen Show (16:9)</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new boxes</dc:title>
  <cp:lastModifiedBy>srushti jani</cp:lastModifiedBy>
  <cp:revision>10</cp:revision>
  <dcterms:modified xsi:type="dcterms:W3CDTF">2023-06-05T19:06:28Z</dcterms:modified>
</cp:coreProperties>
</file>