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5BBF8B-EB92-43C1-88E3-6C3F0042633E}">
  <a:tblStyle styleId="{AE5BBF8B-EB92-43C1-88E3-6C3F004263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9b1f21fe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9b1f21f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49b1f21fe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49b1f21fe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49b1f21fec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49b1f21fe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9b1f21fec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9b1f21fec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49b1f21fe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49b1f21fe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F1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marL="914400" lvl="1"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marL="1371600" lvl="2"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marL="1828800" lvl="3"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marL="2286000" lvl="4"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marL="2743200" lvl="5"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marL="3200400" lvl="6"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marL="3657600" lvl="7"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marL="4114800" lvl="8"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7900" y="2140100"/>
            <a:ext cx="6034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5680">
                <a:solidFill>
                  <a:srgbClr val="1A7A56"/>
                </a:solidFill>
                <a:latin typeface="Times New Roman"/>
                <a:ea typeface="Times New Roman"/>
                <a:cs typeface="Times New Roman"/>
                <a:sym typeface="Times New Roman"/>
              </a:rPr>
              <a:t>Paradigm-busting workbook</a:t>
            </a:r>
            <a:endParaRPr sz="56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It is up to us to interpret the “facts”</a:t>
            </a:r>
            <a:endParaRPr/>
          </a:p>
          <a:p>
            <a:pPr marL="0" lvl="0" indent="0" algn="l" rtl="0">
              <a:spcBef>
                <a:spcPts val="0"/>
              </a:spcBef>
              <a:spcAft>
                <a:spcPts val="0"/>
              </a:spcAft>
              <a:buClr>
                <a:schemeClr val="dk1"/>
              </a:buClr>
              <a:buSzPct val="85344"/>
              <a:buFont typeface="Arial"/>
              <a:buNone/>
            </a:pPr>
            <a:r>
              <a:rPr lang="en-GB" sz="1288" b="0">
                <a:solidFill>
                  <a:schemeClr val="dk1"/>
                </a:solidFill>
              </a:rPr>
              <a:t>Thought exercise: is a given megatrend an opportunity or threat? It could be either, depending on your mindset. Complete this exercise by filling in the </a:t>
            </a:r>
            <a:r>
              <a:rPr lang="en-GB" sz="1288" b="0">
                <a:solidFill>
                  <a:schemeClr val="dk1"/>
                </a:solidFill>
                <a:highlight>
                  <a:srgbClr val="D9EAD3"/>
                </a:highlight>
              </a:rPr>
              <a:t>blanks</a:t>
            </a:r>
            <a:r>
              <a:rPr lang="en-GB" sz="1288" b="0">
                <a:solidFill>
                  <a:schemeClr val="dk1"/>
                </a:solidFill>
              </a:rPr>
              <a:t>, challenging yourself to interpret the “facts”, which many see as threats, as opportunities.</a:t>
            </a:r>
            <a:endParaRPr sz="1288" b="0">
              <a:solidFill>
                <a:srgbClr val="000000"/>
              </a:solidFill>
            </a:endParaRPr>
          </a:p>
        </p:txBody>
      </p:sp>
      <p:graphicFrame>
        <p:nvGraphicFramePr>
          <p:cNvPr id="62" name="Google Shape;62;p14"/>
          <p:cNvGraphicFramePr/>
          <p:nvPr>
            <p:extLst>
              <p:ext uri="{D42A27DB-BD31-4B8C-83A1-F6EECF244321}">
                <p14:modId xmlns:p14="http://schemas.microsoft.com/office/powerpoint/2010/main" val="372647208"/>
              </p:ext>
            </p:extLst>
          </p:nvPr>
        </p:nvGraphicFramePr>
        <p:xfrm>
          <a:off x="311700" y="1396125"/>
          <a:ext cx="8520600" cy="3538235"/>
        </p:xfrm>
        <a:graphic>
          <a:graphicData uri="http://schemas.openxmlformats.org/drawingml/2006/table">
            <a:tbl>
              <a:tblPr>
                <a:noFill/>
                <a:tableStyleId>{AE5BBF8B-EB92-43C1-88E3-6C3F0042633E}</a:tableStyleId>
              </a:tblPr>
              <a:tblGrid>
                <a:gridCol w="2840200">
                  <a:extLst>
                    <a:ext uri="{9D8B030D-6E8A-4147-A177-3AD203B41FA5}">
                      <a16:colId xmlns:a16="http://schemas.microsoft.com/office/drawing/2014/main" val="20000"/>
                    </a:ext>
                  </a:extLst>
                </a:gridCol>
                <a:gridCol w="2840200">
                  <a:extLst>
                    <a:ext uri="{9D8B030D-6E8A-4147-A177-3AD203B41FA5}">
                      <a16:colId xmlns:a16="http://schemas.microsoft.com/office/drawing/2014/main" val="20001"/>
                    </a:ext>
                  </a:extLst>
                </a:gridCol>
                <a:gridCol w="2840200">
                  <a:extLst>
                    <a:ext uri="{9D8B030D-6E8A-4147-A177-3AD203B41FA5}">
                      <a16:colId xmlns:a16="http://schemas.microsoft.com/office/drawing/2014/main" val="20002"/>
                    </a:ext>
                  </a:extLst>
                </a:gridCol>
              </a:tblGrid>
              <a:tr h="244025">
                <a:tc>
                  <a:txBody>
                    <a:bodyPr/>
                    <a:lstStyle/>
                    <a:p>
                      <a:pPr marL="0" lvl="0" indent="0" algn="l" rtl="0">
                        <a:spcBef>
                          <a:spcPts val="0"/>
                        </a:spcBef>
                        <a:spcAft>
                          <a:spcPts val="0"/>
                        </a:spcAft>
                        <a:buNone/>
                      </a:pPr>
                      <a:r>
                        <a:rPr lang="en-GB" sz="1300" b="1">
                          <a:solidFill>
                            <a:srgbClr val="980000"/>
                          </a:solidFill>
                          <a:latin typeface="Georgia"/>
                          <a:ea typeface="Georgia"/>
                          <a:cs typeface="Georgia"/>
                          <a:sym typeface="Georgia"/>
                        </a:rPr>
                        <a:t>Threat</a:t>
                      </a:r>
                      <a:endParaRPr sz="1300" b="1">
                        <a:solidFill>
                          <a:srgbClr val="980000"/>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ctr" rtl="0">
                        <a:spcBef>
                          <a:spcPts val="0"/>
                        </a:spcBef>
                        <a:spcAft>
                          <a:spcPts val="0"/>
                        </a:spcAft>
                        <a:buNone/>
                      </a:pP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r" rtl="0">
                        <a:spcBef>
                          <a:spcPts val="0"/>
                        </a:spcBef>
                        <a:spcAft>
                          <a:spcPts val="0"/>
                        </a:spcAft>
                        <a:buNone/>
                      </a:pPr>
                      <a:r>
                        <a:rPr lang="en-GB" sz="1300" b="1">
                          <a:solidFill>
                            <a:srgbClr val="00754B"/>
                          </a:solidFill>
                          <a:latin typeface="Georgia"/>
                          <a:ea typeface="Georgia"/>
                          <a:cs typeface="Georgia"/>
                          <a:sym typeface="Georgia"/>
                        </a:rPr>
                        <a:t>Opportunity</a:t>
                      </a:r>
                      <a:endParaRPr sz="1300" b="1">
                        <a:solidFill>
                          <a:srgbClr val="00754B"/>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extLst>
                  <a:ext uri="{0D108BD9-81ED-4DB2-BD59-A6C34878D82A}">
                    <a16:rowId xmlns:a16="http://schemas.microsoft.com/office/drawing/2014/main" val="10000"/>
                  </a:ext>
                </a:extLst>
              </a:tr>
              <a:tr h="437425">
                <a:tc>
                  <a:txBody>
                    <a:bodyPr/>
                    <a:lstStyle/>
                    <a:p>
                      <a:pPr marL="0" lvl="0" indent="0" algn="l" rtl="0">
                        <a:spcBef>
                          <a:spcPts val="0"/>
                        </a:spcBef>
                        <a:spcAft>
                          <a:spcPts val="0"/>
                        </a:spcAft>
                        <a:buNone/>
                      </a:pPr>
                      <a:r>
                        <a:rPr lang="en-GB" sz="1300">
                          <a:latin typeface="Georgia"/>
                          <a:ea typeface="Georgia"/>
                          <a:cs typeface="Georgia"/>
                          <a:sym typeface="Georgia"/>
                        </a:rPr>
                        <a:t>Aging demographics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Aging population</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GB" sz="1300">
                          <a:latin typeface="Georgia"/>
                          <a:ea typeface="Georgia"/>
                          <a:cs typeface="Georgia"/>
                          <a:sym typeface="Georgia"/>
                        </a:rPr>
                        <a:t>New “silver market”</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1"/>
                  </a:ext>
                </a:extLst>
              </a:tr>
              <a:tr h="450525">
                <a:tc>
                  <a:txBody>
                    <a:bodyPr/>
                    <a:lstStyle/>
                    <a:p>
                      <a:pPr marL="0" lvl="0" indent="0" algn="l" rtl="0">
                        <a:spcBef>
                          <a:spcPts val="0"/>
                        </a:spcBef>
                        <a:spcAft>
                          <a:spcPts val="0"/>
                        </a:spcAft>
                        <a:buNone/>
                      </a:pPr>
                      <a:r>
                        <a:rPr lang="en-GB" sz="1300">
                          <a:latin typeface="Georgia"/>
                          <a:ea typeface="Georgia"/>
                          <a:cs typeface="Georgia"/>
                          <a:sym typeface="Georgia"/>
                        </a:rPr>
                        <a:t>Rising health-care costs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Health-care spending</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Clr>
                          <a:schemeClr val="dk1"/>
                        </a:buClr>
                        <a:buSzPts val="1100"/>
                        <a:buFont typeface="Arial"/>
                        <a:buNone/>
                      </a:pPr>
                      <a:r>
                        <a:rPr lang="en-GB" sz="1300">
                          <a:latin typeface="Georgia"/>
                          <a:ea typeface="Georgia"/>
                          <a:cs typeface="Georgia"/>
                          <a:sym typeface="Georgia"/>
                        </a:rPr>
                        <a:t>New health-care</a:t>
                      </a:r>
                      <a:endParaRPr sz="1300">
                        <a:latin typeface="Georgia"/>
                        <a:ea typeface="Georgia"/>
                        <a:cs typeface="Georgia"/>
                        <a:sym typeface="Georgia"/>
                      </a:endParaRPr>
                    </a:p>
                    <a:p>
                      <a:pPr marL="0" lvl="0" indent="0" algn="r" rtl="0">
                        <a:spcBef>
                          <a:spcPts val="0"/>
                        </a:spcBef>
                        <a:spcAft>
                          <a:spcPts val="0"/>
                        </a:spcAft>
                        <a:buNone/>
                      </a:pPr>
                      <a:r>
                        <a:rPr lang="en-GB" sz="1300">
                          <a:latin typeface="Georgia"/>
                          <a:ea typeface="Georgia"/>
                          <a:cs typeface="Georgia"/>
                          <a:sym typeface="Georgia"/>
                        </a:rPr>
                        <a:t>services and settings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2"/>
                  </a:ext>
                </a:extLst>
              </a:tr>
              <a:tr h="437425">
                <a:tc>
                  <a:txBody>
                    <a:bodyPr/>
                    <a:lstStyle/>
                    <a:p>
                      <a:pPr marL="0" lvl="0" indent="0" algn="l" rtl="0">
                        <a:spcBef>
                          <a:spcPts val="0"/>
                        </a:spcBef>
                        <a:spcAft>
                          <a:spcPts val="0"/>
                        </a:spcAft>
                        <a:buNone/>
                      </a:pPr>
                      <a:r>
                        <a:rPr lang="en-GB" sz="1300">
                          <a:latin typeface="Georgia"/>
                          <a:ea typeface="Georgia"/>
                          <a:cs typeface="Georgia"/>
                          <a:sym typeface="Georgia"/>
                        </a:rPr>
                        <a:t>Urban congestion</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Urbanization</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a:latin typeface="Georgia"/>
                          <a:ea typeface="Georgia"/>
                          <a:cs typeface="Georgia"/>
                          <a:sym typeface="Georgia"/>
                        </a:rPr>
                        <a:t>Good Real Estate Opportunity  </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3"/>
                  </a:ext>
                </a:extLst>
              </a:tr>
              <a:tr h="450525">
                <a:tc>
                  <a:txBody>
                    <a:bodyPr/>
                    <a:lstStyle/>
                    <a:p>
                      <a:pPr marL="0" lvl="0" indent="0" algn="l" rtl="0">
                        <a:spcBef>
                          <a:spcPts val="0"/>
                        </a:spcBef>
                        <a:spcAft>
                          <a:spcPts val="0"/>
                        </a:spcAft>
                        <a:buNone/>
                      </a:pPr>
                      <a:r>
                        <a:rPr lang="en-GB" sz="1300" dirty="0">
                          <a:latin typeface="Georgia"/>
                          <a:ea typeface="Georgia"/>
                          <a:cs typeface="Georgia"/>
                          <a:sym typeface="Georgia"/>
                        </a:rPr>
                        <a:t>Economic loss and human impact</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Sustainability</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Clr>
                          <a:schemeClr val="dk1"/>
                        </a:buClr>
                        <a:buSzPts val="1100"/>
                        <a:buFont typeface="Arial"/>
                        <a:buNone/>
                      </a:pPr>
                      <a:r>
                        <a:rPr lang="en-GB" sz="1300">
                          <a:latin typeface="Georgia"/>
                          <a:ea typeface="Georgia"/>
                          <a:cs typeface="Georgia"/>
                          <a:sym typeface="Georgia"/>
                        </a:rPr>
                        <a:t>Growing power and</a:t>
                      </a:r>
                      <a:endParaRPr sz="1300">
                        <a:latin typeface="Georgia"/>
                        <a:ea typeface="Georgia"/>
                        <a:cs typeface="Georgia"/>
                        <a:sym typeface="Georgia"/>
                      </a:endParaRPr>
                    </a:p>
                    <a:p>
                      <a:pPr marL="0" lvl="0" indent="0" algn="r" rtl="0">
                        <a:spcBef>
                          <a:spcPts val="0"/>
                        </a:spcBef>
                        <a:spcAft>
                          <a:spcPts val="0"/>
                        </a:spcAft>
                        <a:buNone/>
                      </a:pPr>
                      <a:r>
                        <a:rPr lang="en-GB" sz="1300">
                          <a:latin typeface="Georgia"/>
                          <a:ea typeface="Georgia"/>
                          <a:cs typeface="Georgia"/>
                          <a:sym typeface="Georgia"/>
                        </a:rPr>
                        <a:t>infrastructure needs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4"/>
                  </a:ext>
                </a:extLst>
              </a:tr>
              <a:tr h="437425">
                <a:tc>
                  <a:txBody>
                    <a:bodyPr/>
                    <a:lstStyle/>
                    <a:p>
                      <a:pPr marL="0" lvl="0" indent="0" algn="l" rtl="0">
                        <a:spcBef>
                          <a:spcPts val="0"/>
                        </a:spcBef>
                        <a:spcAft>
                          <a:spcPts val="0"/>
                        </a:spcAft>
                        <a:buNone/>
                      </a:pPr>
                      <a:r>
                        <a:rPr lang="en-GB" sz="1300">
                          <a:latin typeface="Georgia"/>
                          <a:ea typeface="Georgia"/>
                          <a:cs typeface="Georgia"/>
                          <a:sym typeface="Georgia"/>
                        </a:rPr>
                        <a:t>Near-term price and energy volatility</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Energy price volatility</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a:latin typeface="Georgia"/>
                          <a:ea typeface="Georgia"/>
                          <a:cs typeface="Georgia"/>
                          <a:sym typeface="Georgia"/>
                        </a:rPr>
                        <a:t>Business Opportunities For Electrical Vehicles and Renewable Source of Energy</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5"/>
                  </a:ext>
                </a:extLst>
              </a:tr>
              <a:tr h="450525">
                <a:tc>
                  <a:txBody>
                    <a:bodyPr/>
                    <a:lstStyle/>
                    <a:p>
                      <a:pPr marL="0" lvl="0" indent="0" algn="l" rtl="0">
                        <a:spcBef>
                          <a:spcPts val="0"/>
                        </a:spcBef>
                        <a:spcAft>
                          <a:spcPts val="0"/>
                        </a:spcAft>
                        <a:buNone/>
                      </a:pPr>
                      <a:r>
                        <a:rPr lang="en-GB" sz="1300" dirty="0">
                          <a:latin typeface="Georgia"/>
                          <a:ea typeface="Georgia"/>
                          <a:cs typeface="Georgia"/>
                          <a:sym typeface="Georgia"/>
                        </a:rPr>
                        <a:t>High competition in rapidly evolving area</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Smart devices</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a:latin typeface="Georgia"/>
                          <a:ea typeface="Georgia"/>
                          <a:cs typeface="Georgia"/>
                          <a:sym typeface="Georgia"/>
                        </a:rPr>
                        <a:t>Time Saving And Efficient Data Storage </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6"/>
                  </a:ext>
                </a:extLst>
              </a:tr>
              <a:tr h="437425">
                <a:tc>
                  <a:txBody>
                    <a:bodyPr/>
                    <a:lstStyle/>
                    <a:p>
                      <a:pPr marL="0" lvl="0" indent="0" algn="l" rtl="0">
                        <a:spcBef>
                          <a:spcPts val="0"/>
                        </a:spcBef>
                        <a:spcAft>
                          <a:spcPts val="0"/>
                        </a:spcAft>
                        <a:buNone/>
                      </a:pPr>
                      <a:r>
                        <a:rPr lang="en-US" sz="1300" dirty="0">
                          <a:latin typeface="Georgia"/>
                          <a:ea typeface="Georgia"/>
                          <a:cs typeface="Georgia"/>
                          <a:sym typeface="Georgia"/>
                        </a:rPr>
                        <a:t>High Risk Of Earning Money</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c>
                  <a:txBody>
                    <a:bodyPr/>
                    <a:lstStyle/>
                    <a:p>
                      <a:pPr marL="0" lvl="0" indent="0" algn="ctr" rtl="0">
                        <a:spcBef>
                          <a:spcPts val="0"/>
                        </a:spcBef>
                        <a:spcAft>
                          <a:spcPts val="0"/>
                        </a:spcAft>
                        <a:buNone/>
                      </a:pPr>
                      <a:r>
                        <a:rPr lang="en-US" sz="1300" b="1" dirty="0">
                          <a:latin typeface="Georgia"/>
                          <a:ea typeface="Georgia"/>
                          <a:cs typeface="Georgia"/>
                          <a:sym typeface="Georgia"/>
                        </a:rPr>
                        <a:t>Stock Market</a:t>
                      </a:r>
                      <a:endParaRPr sz="1300" b="1"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c>
                  <a:txBody>
                    <a:bodyPr/>
                    <a:lstStyle/>
                    <a:p>
                      <a:pPr marL="0" lvl="0" indent="0" algn="r" rtl="0">
                        <a:spcBef>
                          <a:spcPts val="0"/>
                        </a:spcBef>
                        <a:spcAft>
                          <a:spcPts val="0"/>
                        </a:spcAft>
                        <a:buNone/>
                      </a:pPr>
                      <a:r>
                        <a:rPr lang="en-US" sz="1300" dirty="0">
                          <a:latin typeface="Georgia"/>
                          <a:ea typeface="Georgia"/>
                          <a:cs typeface="Georgia"/>
                          <a:sym typeface="Georgia"/>
                        </a:rPr>
                        <a:t>Good Return On Investment</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Shifts in our mental models enable us to solve problems and pursue opportunities</a:t>
            </a:r>
            <a:endParaRPr/>
          </a:p>
        </p:txBody>
      </p:sp>
      <p:grpSp>
        <p:nvGrpSpPr>
          <p:cNvPr id="68" name="Google Shape;68;p15"/>
          <p:cNvGrpSpPr/>
          <p:nvPr/>
        </p:nvGrpSpPr>
        <p:grpSpPr>
          <a:xfrm>
            <a:off x="3888969" y="1645092"/>
            <a:ext cx="4995057" cy="2908712"/>
            <a:chOff x="3888969" y="1645092"/>
            <a:chExt cx="4995057" cy="2908712"/>
          </a:xfrm>
        </p:grpSpPr>
        <p:sp>
          <p:nvSpPr>
            <p:cNvPr id="69" name="Google Shape;69;p15"/>
            <p:cNvSpPr/>
            <p:nvPr/>
          </p:nvSpPr>
          <p:spPr>
            <a:xfrm>
              <a:off x="4148339" y="1645092"/>
              <a:ext cx="4735687"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70" name="Google Shape;70;p15"/>
            <p:cNvGrpSpPr/>
            <p:nvPr/>
          </p:nvGrpSpPr>
          <p:grpSpPr>
            <a:xfrm>
              <a:off x="4320674" y="1996310"/>
              <a:ext cx="4364950" cy="1878700"/>
              <a:chOff x="6274169" y="1333309"/>
              <a:chExt cx="4409040" cy="2791531"/>
            </a:xfrm>
          </p:grpSpPr>
          <p:cxnSp>
            <p:nvCxnSpPr>
              <p:cNvPr id="71" name="Google Shape;71;p15"/>
              <p:cNvCxnSpPr/>
              <p:nvPr/>
            </p:nvCxnSpPr>
            <p:spPr>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72" name="Google Shape;72;p15"/>
              <p:cNvCxnSpPr/>
              <p:nvPr/>
            </p:nvCxnSpPr>
            <p:spPr>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73" name="Google Shape;73;p15"/>
            <p:cNvSpPr/>
            <p:nvPr/>
          </p:nvSpPr>
          <p:spPr>
            <a:xfrm>
              <a:off x="6620950" y="1838650"/>
              <a:ext cx="2049600" cy="3423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74" name="Google Shape;74;p15"/>
            <p:cNvSpPr txBox="1"/>
            <p:nvPr/>
          </p:nvSpPr>
          <p:spPr>
            <a:xfrm rot="-5400000">
              <a:off x="3600069" y="2923778"/>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75" name="Google Shape;75;p15"/>
            <p:cNvSpPr txBox="1"/>
            <p:nvPr/>
          </p:nvSpPr>
          <p:spPr>
            <a:xfrm>
              <a:off x="6208444" y="4361804"/>
              <a:ext cx="412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76" name="Google Shape;76;p15"/>
            <p:cNvSpPr/>
            <p:nvPr/>
          </p:nvSpPr>
          <p:spPr>
            <a:xfrm>
              <a:off x="4338523" y="3325741"/>
              <a:ext cx="21921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77" name="Google Shape;77;p15"/>
            <p:cNvCxnSpPr/>
            <p:nvPr/>
          </p:nvCxnSpPr>
          <p:spPr>
            <a:xfrm rot="10800000" flipH="1">
              <a:off x="6583175" y="2192050"/>
              <a:ext cx="2104500" cy="859200"/>
            </a:xfrm>
            <a:prstGeom prst="bentConnector3">
              <a:avLst>
                <a:gd name="adj1" fmla="val 248"/>
              </a:avLst>
            </a:prstGeom>
            <a:noFill/>
            <a:ln w="38100" cap="flat" cmpd="sng">
              <a:solidFill>
                <a:srgbClr val="00754B"/>
              </a:solidFill>
              <a:prstDash val="solid"/>
              <a:round/>
              <a:headEnd type="none" w="med" len="med"/>
              <a:tailEnd type="none" w="med" len="med"/>
            </a:ln>
          </p:spPr>
        </p:cxnSp>
        <p:cxnSp>
          <p:nvCxnSpPr>
            <p:cNvPr id="78" name="Google Shape;78;p15"/>
            <p:cNvCxnSpPr/>
            <p:nvPr/>
          </p:nvCxnSpPr>
          <p:spPr>
            <a:xfrm rot="10800000" flipH="1">
              <a:off x="4338525" y="2967550"/>
              <a:ext cx="2250000" cy="700500"/>
            </a:xfrm>
            <a:prstGeom prst="bentConnector3">
              <a:avLst>
                <a:gd name="adj1" fmla="val 99994"/>
              </a:avLst>
            </a:prstGeom>
            <a:noFill/>
            <a:ln w="38100" cap="flat" cmpd="sng">
              <a:solidFill>
                <a:srgbClr val="980000"/>
              </a:solidFill>
              <a:prstDash val="solid"/>
              <a:miter lim="8000"/>
              <a:headEnd type="none" w="sm" len="sm"/>
              <a:tailEnd type="none" w="sm" len="sm"/>
            </a:ln>
          </p:spPr>
        </p:cxnSp>
      </p:grpSp>
      <p:sp>
        <p:nvSpPr>
          <p:cNvPr id="79" name="Google Shape;79;p15"/>
          <p:cNvSpPr txBox="1"/>
          <p:nvPr/>
        </p:nvSpPr>
        <p:spPr>
          <a:xfrm>
            <a:off x="407725" y="1641325"/>
            <a:ext cx="33975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latin typeface="Georgia"/>
                <a:ea typeface="Georgia"/>
                <a:cs typeface="Georgia"/>
                <a:sym typeface="Georgia"/>
              </a:rPr>
              <a:t>Mental models, paradigms, or the way that we think about things help us shortcut thinking to arrive at decisions quickly, but they can also inhibit positive change, keeping us stuck in old ways of thinking. </a:t>
            </a:r>
            <a:endParaRPr sz="1300">
              <a:latin typeface="Georgia"/>
              <a:ea typeface="Georgia"/>
              <a:cs typeface="Georgia"/>
              <a:sym typeface="Georgia"/>
            </a:endParaRPr>
          </a:p>
          <a:p>
            <a:pPr marL="0" lvl="0" indent="0" algn="l" rtl="0">
              <a:spcBef>
                <a:spcPts val="0"/>
              </a:spcBef>
              <a:spcAft>
                <a:spcPts val="0"/>
              </a:spcAft>
              <a:buNone/>
            </a:pPr>
            <a:endParaRPr sz="1300">
              <a:latin typeface="Georgia"/>
              <a:ea typeface="Georgia"/>
              <a:cs typeface="Georgia"/>
              <a:sym typeface="Georgia"/>
            </a:endParaRPr>
          </a:p>
          <a:p>
            <a:pPr marL="0" lvl="0" indent="0" algn="l" rtl="0">
              <a:spcBef>
                <a:spcPts val="0"/>
              </a:spcBef>
              <a:spcAft>
                <a:spcPts val="0"/>
              </a:spcAft>
              <a:buNone/>
            </a:pPr>
            <a:r>
              <a:rPr lang="en-GB" sz="1300">
                <a:latin typeface="Georgia"/>
                <a:ea typeface="Georgia"/>
                <a:cs typeface="Georgia"/>
                <a:sym typeface="Georgia"/>
              </a:rPr>
              <a:t>Small, incremental change in our mental models doesn’t always yield the change we need; we need to actively challenge our assumptions to drive meaningful change.</a:t>
            </a:r>
            <a:endParaRPr sz="1300">
              <a:latin typeface="Georgia"/>
              <a:ea typeface="Georgia"/>
              <a:cs typeface="Georgia"/>
              <a:sym typeface="Georgia"/>
            </a:endParaRPr>
          </a:p>
          <a:p>
            <a:pPr marL="0" lvl="0" indent="0" algn="l" rtl="0">
              <a:spcBef>
                <a:spcPts val="0"/>
              </a:spcBef>
              <a:spcAft>
                <a:spcPts val="0"/>
              </a:spcAft>
              <a:buNone/>
            </a:pPr>
            <a:endParaRPr sz="1300">
              <a:latin typeface="Georgia"/>
              <a:ea typeface="Georgia"/>
              <a:cs typeface="Georgia"/>
              <a:sym typeface="Georgia"/>
            </a:endParaRPr>
          </a:p>
          <a:p>
            <a:pPr marL="0" lvl="0" indent="0" algn="l" rtl="0">
              <a:spcBef>
                <a:spcPts val="0"/>
              </a:spcBef>
              <a:spcAft>
                <a:spcPts val="0"/>
              </a:spcAft>
              <a:buNone/>
            </a:pPr>
            <a:r>
              <a:rPr lang="en-GB" sz="1300" b="1">
                <a:solidFill>
                  <a:srgbClr val="00754B"/>
                </a:solidFill>
                <a:latin typeface="Georgia"/>
                <a:ea typeface="Georgia"/>
                <a:cs typeface="Georgia"/>
                <a:sym typeface="Georgia"/>
              </a:rPr>
              <a:t>Let’s review some examples.</a:t>
            </a:r>
            <a:endParaRPr sz="1300" b="1">
              <a:solidFill>
                <a:srgbClr val="00754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BIC opened the door to new lines of business (e.g., lighters, razors) by shifting mental models</a:t>
            </a:r>
            <a:endParaRPr/>
          </a:p>
        </p:txBody>
      </p:sp>
      <p:sp>
        <p:nvSpPr>
          <p:cNvPr id="85" name="Google Shape;85;p16"/>
          <p:cNvSpPr/>
          <p:nvPr/>
        </p:nvSpPr>
        <p:spPr>
          <a:xfrm>
            <a:off x="950218" y="1645107"/>
            <a:ext cx="7559577"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86" name="Google Shape;86;p16"/>
          <p:cNvGrpSpPr/>
          <p:nvPr/>
        </p:nvGrpSpPr>
        <p:grpSpPr>
          <a:xfrm>
            <a:off x="1225084" y="1778179"/>
            <a:ext cx="6967606" cy="1878700"/>
            <a:chOff x="6274169" y="1333309"/>
            <a:chExt cx="4409040" cy="2791531"/>
          </a:xfrm>
        </p:grpSpPr>
        <p:cxnSp>
          <p:nvCxnSpPr>
            <p:cNvPr id="87" name="Google Shape;87;p16"/>
            <p:cNvCxnSpPr/>
            <p:nvPr/>
          </p:nvCxnSpPr>
          <p:spPr>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88" name="Google Shape;88;p16"/>
            <p:cNvCxnSpPr/>
            <p:nvPr/>
          </p:nvCxnSpPr>
          <p:spPr>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89" name="Google Shape;89;p16"/>
          <p:cNvSpPr/>
          <p:nvPr/>
        </p:nvSpPr>
        <p:spPr>
          <a:xfrm>
            <a:off x="4897246" y="1620519"/>
            <a:ext cx="3271800" cy="3423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90" name="Google Shape;90;p16"/>
          <p:cNvSpPr txBox="1"/>
          <p:nvPr/>
        </p:nvSpPr>
        <p:spPr>
          <a:xfrm rot="-5400000">
            <a:off x="247303" y="2923776"/>
            <a:ext cx="769800" cy="192035"/>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91" name="Google Shape;91;p16"/>
          <p:cNvSpPr txBox="1"/>
          <p:nvPr/>
        </p:nvSpPr>
        <p:spPr>
          <a:xfrm>
            <a:off x="4238763" y="4361819"/>
            <a:ext cx="658474"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92" name="Google Shape;92;p16"/>
          <p:cNvSpPr/>
          <p:nvPr/>
        </p:nvSpPr>
        <p:spPr>
          <a:xfrm>
            <a:off x="1253809" y="3107610"/>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93" name="Google Shape;93;p16"/>
          <p:cNvCxnSpPr/>
          <p:nvPr/>
        </p:nvCxnSpPr>
        <p:spPr>
          <a:xfrm rot="10800000" flipH="1">
            <a:off x="4836946" y="1973919"/>
            <a:ext cx="3359400" cy="8592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94" name="Google Shape;94;p16"/>
          <p:cNvCxnSpPr/>
          <p:nvPr/>
        </p:nvCxnSpPr>
        <p:spPr>
          <a:xfrm rot="10800000" flipH="1">
            <a:off x="1242600" y="2747769"/>
            <a:ext cx="3591600" cy="7005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95" name="Google Shape;95;p16"/>
          <p:cNvSpPr txBox="1"/>
          <p:nvPr/>
        </p:nvSpPr>
        <p:spPr>
          <a:xfrm>
            <a:off x="1265655" y="3448287"/>
            <a:ext cx="3204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“We are in the </a:t>
            </a:r>
            <a:r>
              <a:rPr lang="en-GB" b="1">
                <a:latin typeface="Georgia"/>
                <a:ea typeface="Georgia"/>
                <a:cs typeface="Georgia"/>
                <a:sym typeface="Georgia"/>
              </a:rPr>
              <a:t>writing business</a:t>
            </a:r>
            <a:r>
              <a:rPr lang="en-GB">
                <a:latin typeface="Georgia"/>
                <a:ea typeface="Georgia"/>
                <a:cs typeface="Georgia"/>
                <a:sym typeface="Georgia"/>
              </a:rPr>
              <a:t>.”</a:t>
            </a:r>
            <a:endParaRPr>
              <a:latin typeface="Georgia"/>
              <a:ea typeface="Georgia"/>
              <a:cs typeface="Georgia"/>
              <a:sym typeface="Georgia"/>
            </a:endParaRPr>
          </a:p>
          <a:p>
            <a:pPr marL="457200" lvl="0" indent="-311150" algn="l" rtl="0">
              <a:spcBef>
                <a:spcPts val="0"/>
              </a:spcBef>
              <a:spcAft>
                <a:spcPts val="0"/>
              </a:spcAft>
              <a:buSzPts val="1300"/>
              <a:buFont typeface="Georgia"/>
              <a:buChar char="●"/>
            </a:pPr>
            <a:r>
              <a:rPr lang="en-GB" sz="1300" i="1">
                <a:latin typeface="Georgia"/>
                <a:ea typeface="Georgia"/>
                <a:cs typeface="Georgia"/>
                <a:sym typeface="Georgia"/>
              </a:rPr>
              <a:t>Cheap pens, cheaper pens, colored pens, black pens, etc.</a:t>
            </a:r>
            <a:endParaRPr sz="1300" i="1">
              <a:latin typeface="Georgia"/>
              <a:ea typeface="Georgia"/>
              <a:cs typeface="Georgia"/>
              <a:sym typeface="Georgia"/>
            </a:endParaRPr>
          </a:p>
        </p:txBody>
      </p:sp>
      <p:sp>
        <p:nvSpPr>
          <p:cNvPr id="96" name="Google Shape;96;p16"/>
          <p:cNvSpPr txBox="1"/>
          <p:nvPr/>
        </p:nvSpPr>
        <p:spPr>
          <a:xfrm>
            <a:off x="4951508" y="1993760"/>
            <a:ext cx="32043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“We are in the </a:t>
            </a:r>
            <a:r>
              <a:rPr lang="en-GB" b="1">
                <a:latin typeface="Georgia"/>
                <a:ea typeface="Georgia"/>
                <a:cs typeface="Georgia"/>
                <a:sym typeface="Georgia"/>
              </a:rPr>
              <a:t>cheap, disposable plastic objects</a:t>
            </a:r>
            <a:r>
              <a:rPr lang="en-GB">
                <a:latin typeface="Georgia"/>
                <a:ea typeface="Georgia"/>
                <a:cs typeface="Georgia"/>
                <a:sym typeface="Georgia"/>
              </a:rPr>
              <a:t> business.”</a:t>
            </a:r>
            <a:endParaRPr>
              <a:latin typeface="Georgia"/>
              <a:ea typeface="Georgia"/>
              <a:cs typeface="Georgia"/>
              <a:sym typeface="Georgia"/>
            </a:endParaRPr>
          </a:p>
          <a:p>
            <a:pPr marL="457200" lvl="0" indent="-311150" algn="l" rtl="0">
              <a:spcBef>
                <a:spcPts val="0"/>
              </a:spcBef>
              <a:spcAft>
                <a:spcPts val="0"/>
              </a:spcAft>
              <a:buSzPts val="1300"/>
              <a:buFont typeface="Georgia"/>
              <a:buChar char="●"/>
            </a:pPr>
            <a:r>
              <a:rPr lang="en-GB" sz="1300" i="1">
                <a:latin typeface="Georgia"/>
                <a:ea typeface="Georgia"/>
                <a:cs typeface="Georgia"/>
                <a:sym typeface="Georgia"/>
              </a:rPr>
              <a:t>Pens, lighters, razors, etc.</a:t>
            </a:r>
            <a:endParaRPr sz="1300" i="1">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p:nvPr/>
        </p:nvSpPr>
        <p:spPr>
          <a:xfrm>
            <a:off x="5070325" y="2143125"/>
            <a:ext cx="30423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Low-cost airlines shifted prevailing airline paradigms to disrupt the aviation industry</a:t>
            </a:r>
            <a:endParaRPr/>
          </a:p>
          <a:p>
            <a:pPr marL="0" lvl="0" indent="0" algn="l" rtl="0">
              <a:spcBef>
                <a:spcPts val="0"/>
              </a:spcBef>
              <a:spcAft>
                <a:spcPts val="0"/>
              </a:spcAft>
              <a:buNone/>
            </a:pPr>
            <a:r>
              <a:rPr lang="en-GB" sz="1400" b="0">
                <a:solidFill>
                  <a:schemeClr val="dk1"/>
                </a:solidFill>
              </a:rPr>
              <a:t>Fill in the </a:t>
            </a:r>
            <a:r>
              <a:rPr lang="en-GB" sz="1400" b="0">
                <a:solidFill>
                  <a:schemeClr val="dk1"/>
                </a:solidFill>
                <a:highlight>
                  <a:srgbClr val="D9EAD3"/>
                </a:highlight>
              </a:rPr>
              <a:t>blanks</a:t>
            </a:r>
            <a:r>
              <a:rPr lang="en-GB" sz="1400" b="0">
                <a:solidFill>
                  <a:schemeClr val="dk1"/>
                </a:solidFill>
              </a:rPr>
              <a:t>.</a:t>
            </a:r>
            <a:endParaRPr/>
          </a:p>
        </p:txBody>
      </p:sp>
      <p:sp>
        <p:nvSpPr>
          <p:cNvPr id="103" name="Google Shape;103;p17"/>
          <p:cNvSpPr/>
          <p:nvPr/>
        </p:nvSpPr>
        <p:spPr>
          <a:xfrm>
            <a:off x="950218" y="1645107"/>
            <a:ext cx="7559579"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104" name="Google Shape;104;p17"/>
          <p:cNvGrpSpPr/>
          <p:nvPr/>
        </p:nvGrpSpPr>
        <p:grpSpPr>
          <a:xfrm>
            <a:off x="1225084" y="1670617"/>
            <a:ext cx="6967606" cy="1366209"/>
            <a:chOff x="6274169" y="1173483"/>
            <a:chExt cx="4409040" cy="2030028"/>
          </a:xfrm>
        </p:grpSpPr>
        <p:cxnSp>
          <p:nvCxnSpPr>
            <p:cNvPr id="105" name="Google Shape;105;p17"/>
            <p:cNvCxnSpPr/>
            <p:nvPr/>
          </p:nvCxnSpPr>
          <p:spPr>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06" name="Google Shape;106;p17"/>
            <p:cNvCxnSpPr/>
            <p:nvPr/>
          </p:nvCxnSpPr>
          <p:spPr>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07" name="Google Shape;107;p17"/>
          <p:cNvSpPr/>
          <p:nvPr/>
        </p:nvSpPr>
        <p:spPr>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108" name="Google Shape;108;p17"/>
          <p:cNvSpPr txBox="1"/>
          <p:nvPr/>
        </p:nvSpPr>
        <p:spPr>
          <a:xfrm rot="-5400000">
            <a:off x="247286" y="2923793"/>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09" name="Google Shape;109;p17"/>
          <p:cNvSpPr txBox="1"/>
          <p:nvPr/>
        </p:nvSpPr>
        <p:spPr>
          <a:xfrm>
            <a:off x="4238763" y="4361819"/>
            <a:ext cx="658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10" name="Google Shape;110;p17"/>
          <p:cNvSpPr/>
          <p:nvPr/>
        </p:nvSpPr>
        <p:spPr>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111" name="Google Shape;111;p17"/>
          <p:cNvCxnSpPr/>
          <p:nvPr/>
        </p:nvCxnSpPr>
        <p:spPr>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12" name="Google Shape;112;p17"/>
          <p:cNvCxnSpPr/>
          <p:nvPr/>
        </p:nvCxnSpPr>
        <p:spPr>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13" name="Google Shape;113;p17"/>
          <p:cNvSpPr txBox="1"/>
          <p:nvPr/>
        </p:nvSpPr>
        <p:spPr>
          <a:xfrm>
            <a:off x="1265655" y="2804304"/>
            <a:ext cx="32043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Airlines can operate:</a:t>
            </a:r>
            <a:endParaRPr>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many types of aircraft</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convenient, major airports</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hub-and-spoke model</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all-inclusive pricing</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pre-assigned seating</a:t>
            </a:r>
            <a:endParaRPr sz="1100" i="1">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a:latin typeface="Georgia"/>
                <a:ea typeface="Georgia"/>
                <a:cs typeface="Georgia"/>
                <a:sym typeface="Georgia"/>
              </a:rPr>
              <a:t>sold via travel agents</a:t>
            </a:r>
            <a:endParaRPr sz="1100" i="1">
              <a:latin typeface="Georgia"/>
              <a:ea typeface="Georgia"/>
              <a:cs typeface="Georgia"/>
              <a:sym typeface="Georgia"/>
            </a:endParaRPr>
          </a:p>
        </p:txBody>
      </p:sp>
      <p:sp>
        <p:nvSpPr>
          <p:cNvPr id="114" name="Google Shape;114;p17"/>
          <p:cNvSpPr txBox="1"/>
          <p:nvPr/>
        </p:nvSpPr>
        <p:spPr>
          <a:xfrm>
            <a:off x="4951508" y="1854834"/>
            <a:ext cx="3204300" cy="175429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Airlines can operate:</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Single model of aircraft</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Giving services to more number of Airports</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Point to Point Transit</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Buy Whatever you need, as per your preference</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Middlemen not involved, communicating with authorities</a:t>
            </a:r>
            <a:endParaRPr sz="1100" i="1" dirty="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p:nvPr/>
        </p:nvSpPr>
        <p:spPr>
          <a:xfrm>
            <a:off x="1286950" y="2898601"/>
            <a:ext cx="3359400" cy="12861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4994125" y="1924975"/>
            <a:ext cx="31617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Describe another mental model shift that has resulted in a major change</a:t>
            </a:r>
            <a:endParaRPr/>
          </a:p>
          <a:p>
            <a:pPr marL="0" lvl="0" indent="0" algn="l" rtl="0">
              <a:spcBef>
                <a:spcPts val="0"/>
              </a:spcBef>
              <a:spcAft>
                <a:spcPts val="0"/>
              </a:spcAft>
              <a:buNone/>
            </a:pPr>
            <a:r>
              <a:rPr lang="en-GB" sz="1400" b="0">
                <a:solidFill>
                  <a:schemeClr val="dk1"/>
                </a:solidFill>
              </a:rPr>
              <a:t>Fill in the </a:t>
            </a:r>
            <a:r>
              <a:rPr lang="en-GB" sz="1400" b="0">
                <a:solidFill>
                  <a:schemeClr val="dk1"/>
                </a:solidFill>
                <a:highlight>
                  <a:srgbClr val="D9EAD3"/>
                </a:highlight>
              </a:rPr>
              <a:t>blanks</a:t>
            </a:r>
            <a:r>
              <a:rPr lang="en-GB" sz="1400" b="0">
                <a:solidFill>
                  <a:schemeClr val="dk1"/>
                </a:solidFill>
              </a:rPr>
              <a:t>.</a:t>
            </a:r>
            <a:endParaRPr/>
          </a:p>
        </p:txBody>
      </p:sp>
      <p:sp>
        <p:nvSpPr>
          <p:cNvPr id="122" name="Google Shape;122;p18"/>
          <p:cNvSpPr/>
          <p:nvPr/>
        </p:nvSpPr>
        <p:spPr>
          <a:xfrm>
            <a:off x="950218" y="1645107"/>
            <a:ext cx="7559579"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123" name="Google Shape;123;p18"/>
          <p:cNvGrpSpPr/>
          <p:nvPr/>
        </p:nvGrpSpPr>
        <p:grpSpPr>
          <a:xfrm>
            <a:off x="1225084" y="1670617"/>
            <a:ext cx="6967606" cy="1366209"/>
            <a:chOff x="6274169" y="1173483"/>
            <a:chExt cx="4409040" cy="2030028"/>
          </a:xfrm>
        </p:grpSpPr>
        <p:cxnSp>
          <p:nvCxnSpPr>
            <p:cNvPr id="124" name="Google Shape;124;p18"/>
            <p:cNvCxnSpPr/>
            <p:nvPr/>
          </p:nvCxnSpPr>
          <p:spPr>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25" name="Google Shape;125;p18"/>
            <p:cNvCxnSpPr/>
            <p:nvPr/>
          </p:nvCxnSpPr>
          <p:spPr>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26" name="Google Shape;126;p18"/>
          <p:cNvSpPr/>
          <p:nvPr/>
        </p:nvSpPr>
        <p:spPr>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127" name="Google Shape;127;p18"/>
          <p:cNvSpPr txBox="1"/>
          <p:nvPr/>
        </p:nvSpPr>
        <p:spPr>
          <a:xfrm rot="-5400000">
            <a:off x="247286" y="2923793"/>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28" name="Google Shape;128;p18"/>
          <p:cNvSpPr txBox="1"/>
          <p:nvPr/>
        </p:nvSpPr>
        <p:spPr>
          <a:xfrm>
            <a:off x="4238763" y="4361819"/>
            <a:ext cx="658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29" name="Google Shape;129;p18"/>
          <p:cNvSpPr/>
          <p:nvPr/>
        </p:nvSpPr>
        <p:spPr>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130" name="Google Shape;130;p18"/>
          <p:cNvCxnSpPr/>
          <p:nvPr/>
        </p:nvCxnSpPr>
        <p:spPr>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31" name="Google Shape;131;p18"/>
          <p:cNvCxnSpPr/>
          <p:nvPr/>
        </p:nvCxnSpPr>
        <p:spPr>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32" name="Google Shape;132;p18"/>
          <p:cNvSpPr txBox="1"/>
          <p:nvPr/>
        </p:nvSpPr>
        <p:spPr>
          <a:xfrm>
            <a:off x="1265655" y="2804304"/>
            <a:ext cx="32043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Chosen topic</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Describe the current/initial assumptions</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Companies selling packaged Mineral Water </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Innovation Not possible by having initial assumptions.</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endParaRPr sz="1100" i="1" dirty="0">
              <a:latin typeface="Georgia"/>
              <a:ea typeface="Georgia"/>
              <a:cs typeface="Georgia"/>
              <a:sym typeface="Georgia"/>
            </a:endParaRPr>
          </a:p>
        </p:txBody>
      </p:sp>
      <p:sp>
        <p:nvSpPr>
          <p:cNvPr id="133" name="Google Shape;133;p18"/>
          <p:cNvSpPr txBox="1"/>
          <p:nvPr/>
        </p:nvSpPr>
        <p:spPr>
          <a:xfrm>
            <a:off x="4951508" y="1854834"/>
            <a:ext cx="3204300" cy="192357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Chosen topic</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Describe future/challenged assumptions</a:t>
            </a: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Eco-friendlier packaging material required</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Innovation possible  because of challenged assumption</a:t>
            </a:r>
            <a:endParaRPr sz="1100" i="1" dirty="0">
              <a:latin typeface="Georgia"/>
              <a:ea typeface="Georgia"/>
              <a:cs typeface="Georgia"/>
              <a:sym typeface="Georgia"/>
            </a:endParaRPr>
          </a:p>
          <a:p>
            <a:pPr marL="457200" lvl="0" indent="-298450" rtl="0">
              <a:spcBef>
                <a:spcPts val="0"/>
              </a:spcBef>
              <a:spcAft>
                <a:spcPts val="0"/>
              </a:spcAft>
              <a:buSzPts val="1100"/>
              <a:buFont typeface="Georgia"/>
              <a:buChar char="●"/>
            </a:pPr>
            <a:r>
              <a:rPr lang="en-GB" sz="1100" i="1" dirty="0">
                <a:latin typeface="Georgia"/>
                <a:ea typeface="Georgia"/>
                <a:cs typeface="Georgia"/>
                <a:sym typeface="Georgia"/>
              </a:rPr>
              <a:t> Nokia Disrupted because of  “</a:t>
            </a:r>
            <a:r>
              <a:rPr lang="en-GB" sz="1100" b="1" i="1" u="sng" dirty="0">
                <a:latin typeface="Georgia"/>
                <a:ea typeface="Georgia"/>
                <a:cs typeface="Georgia"/>
                <a:sym typeface="Georgia"/>
              </a:rPr>
              <a:t>NO”</a:t>
            </a:r>
            <a:r>
              <a:rPr lang="en-GB" sz="1100" i="1" dirty="0">
                <a:latin typeface="Georgia"/>
                <a:ea typeface="Georgia"/>
                <a:cs typeface="Georgia"/>
                <a:sym typeface="Georgia"/>
              </a:rPr>
              <a:t> Challenged Assumptions, but iPhone survived, because of saying “</a:t>
            </a:r>
            <a:r>
              <a:rPr lang="en-GB" sz="1100" b="1" i="1" u="sng" dirty="0">
                <a:latin typeface="Georgia"/>
                <a:ea typeface="Georgia"/>
                <a:cs typeface="Georgia"/>
                <a:sym typeface="Georgia"/>
              </a:rPr>
              <a:t>YES”</a:t>
            </a:r>
            <a:r>
              <a:rPr lang="en-GB" sz="1100" dirty="0">
                <a:latin typeface="Georgia"/>
                <a:ea typeface="Georgia"/>
                <a:cs typeface="Georgia"/>
                <a:sym typeface="Georgia"/>
              </a:rPr>
              <a:t> to challenged assumptions</a:t>
            </a:r>
            <a:endParaRPr sz="1100" b="1" i="1" u="sng" dirty="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482</Words>
  <Application>Microsoft Office PowerPoint</Application>
  <PresentationFormat>On-screen Show (16:9)</PresentationFormat>
  <Paragraphs>81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Georgia</vt:lpstr>
      <vt:lpstr>Times New Roman</vt:lpstr>
      <vt:lpstr>Simple Light</vt:lpstr>
      <vt:lpstr>Paradigm-busting workbook</vt:lpstr>
      <vt:lpstr>It is up to us to interpret the “facts” Thought exercise: is a given megatrend an opportunity or threat? It could be either, depending on your mindset. Complete this exercise by filling in the blanks, challenging yourself to interpret the “facts”, which many see as threats, as opportunities.</vt:lpstr>
      <vt:lpstr>Shifts in our mental models enable us to solve problems and pursue opportunities</vt:lpstr>
      <vt:lpstr>BIC opened the door to new lines of business (e.g., lighters, razors) by shifting mental models</vt:lpstr>
      <vt:lpstr>Low-cost airlines shifted prevailing airline paradigms to disrupt the aviation industry Fill in the blanks.</vt:lpstr>
      <vt:lpstr>Describe another mental model shift that has resulted in a major change Fill in the blanks.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Paradigm-busting workbook</dc:title>
  <dc:creator>Srushti M Jani</dc:creator>
  <cp:lastModifiedBy>srushti jani</cp:lastModifiedBy>
  <cp:revision>3</cp:revision>
  <dcterms:modified xsi:type="dcterms:W3CDTF">2023-06-05T18:16:22Z</dcterms:modified>
</cp:coreProperties>
</file>