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C886223-8F2A-48B8-8539-A3AAB6774B48}" type="datetimeFigureOut">
              <a:rPr lang="en-US" smtClean="0"/>
              <a:pPr/>
              <a:t>2/3/2015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EB68C148-2506-4E0D-AAAB-435B93A6C2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886223-8F2A-48B8-8539-A3AAB6774B48}" type="datetimeFigureOut">
              <a:rPr lang="en-US" smtClean="0"/>
              <a:pPr/>
              <a:t>2/3/2015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68C148-2506-4E0D-AAAB-435B93A6C2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886223-8F2A-48B8-8539-A3AAB6774B48}" type="datetimeFigureOut">
              <a:rPr lang="en-US" smtClean="0"/>
              <a:pPr/>
              <a:t>2/3/2015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68C148-2506-4E0D-AAAB-435B93A6C2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886223-8F2A-48B8-8539-A3AAB6774B48}" type="datetimeFigureOut">
              <a:rPr lang="en-US" smtClean="0"/>
              <a:pPr/>
              <a:t>2/3/2015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68C148-2506-4E0D-AAAB-435B93A6C2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C886223-8F2A-48B8-8539-A3AAB6774B48}" type="datetimeFigureOut">
              <a:rPr lang="en-US" smtClean="0"/>
              <a:pPr/>
              <a:t>2/3/2015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B68C148-2506-4E0D-AAAB-435B93A6C2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886223-8F2A-48B8-8539-A3AAB6774B48}" type="datetimeFigureOut">
              <a:rPr lang="en-US" smtClean="0"/>
              <a:pPr/>
              <a:t>2/3/2015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B68C148-2506-4E0D-AAAB-435B93A6C2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886223-8F2A-48B8-8539-A3AAB6774B48}" type="datetimeFigureOut">
              <a:rPr lang="en-US" smtClean="0"/>
              <a:pPr/>
              <a:t>2/3/2015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B68C148-2506-4E0D-AAAB-435B93A6C2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C886223-8F2A-48B8-8539-A3AAB6774B48}" type="datetimeFigureOut">
              <a:rPr lang="en-US" smtClean="0"/>
              <a:pPr/>
              <a:t>2/3/2015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B68C148-2506-4E0D-AAAB-435B93A6C2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C886223-8F2A-48B8-8539-A3AAB6774B48}" type="datetimeFigureOut">
              <a:rPr lang="en-US" smtClean="0"/>
              <a:pPr/>
              <a:t>2/3/2015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B68C148-2506-4E0D-AAAB-435B93A6C2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886223-8F2A-48B8-8539-A3AAB6774B48}" type="datetimeFigureOut">
              <a:rPr lang="en-US" smtClean="0"/>
              <a:pPr/>
              <a:t>2/3/2015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B68C148-2506-4E0D-AAAB-435B93A6C2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886223-8F2A-48B8-8539-A3AAB6774B48}" type="datetimeFigureOut">
              <a:rPr lang="en-US" smtClean="0"/>
              <a:pPr/>
              <a:t>2/3/2015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B68C148-2506-4E0D-AAAB-435B93A6C2B4}"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C886223-8F2A-48B8-8539-A3AAB6774B48}" type="datetimeFigureOut">
              <a:rPr lang="en-US" smtClean="0"/>
              <a:pPr/>
              <a:t>2/3/2015</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B68C148-2506-4E0D-AAAB-435B93A6C2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ws.amazon.com/cloudwatch/" TargetMode="External"/><Relationship Id="rId2" Type="http://schemas.openxmlformats.org/officeDocument/2006/relationships/hyperlink" Target="http://aws.amazon.com/ec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aws.amazon.com/what-is-cloud-comput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aws.amazon.com/what-is-cloud-comput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smtClean="0"/>
              <a:t>Amazon Web Services (AWS)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t>Picture Story Continues …</a:t>
            </a:r>
          </a:p>
          <a:p>
            <a:endParaRPr lang="en-US" dirty="0"/>
          </a:p>
        </p:txBody>
      </p:sp>
      <p:sp>
        <p:nvSpPr>
          <p:cNvPr id="4" name="Smiley Face 3"/>
          <p:cNvSpPr/>
          <p:nvPr/>
        </p:nvSpPr>
        <p:spPr>
          <a:xfrm>
            <a:off x="4953000" y="16002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elct_instanc.png"/>
          <p:cNvPicPr>
            <a:picLocks noChangeAspect="1"/>
          </p:cNvPicPr>
          <p:nvPr/>
        </p:nvPicPr>
        <p:blipFill>
          <a:blip r:embed="rId2"/>
          <a:stretch>
            <a:fillRect/>
          </a:stretch>
        </p:blipFill>
        <p:spPr>
          <a:xfrm>
            <a:off x="685800" y="2743200"/>
            <a:ext cx="7010400" cy="308530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t>Picture Story Continues …</a:t>
            </a:r>
          </a:p>
          <a:p>
            <a:endParaRPr lang="en-US" dirty="0"/>
          </a:p>
        </p:txBody>
      </p:sp>
      <p:sp>
        <p:nvSpPr>
          <p:cNvPr id="4" name="Smiley Face 3"/>
          <p:cNvSpPr/>
          <p:nvPr/>
        </p:nvSpPr>
        <p:spPr>
          <a:xfrm>
            <a:off x="4876800" y="15240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elect_2.png"/>
          <p:cNvPicPr>
            <a:picLocks noChangeAspect="1"/>
          </p:cNvPicPr>
          <p:nvPr/>
        </p:nvPicPr>
        <p:blipFill>
          <a:blip r:embed="rId2"/>
          <a:stretch>
            <a:fillRect/>
          </a:stretch>
        </p:blipFill>
        <p:spPr>
          <a:xfrm>
            <a:off x="457200" y="2514600"/>
            <a:ext cx="7696200" cy="328442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t>Picture Story Continues …</a:t>
            </a:r>
          </a:p>
          <a:p>
            <a:endParaRPr lang="en-US" dirty="0"/>
          </a:p>
        </p:txBody>
      </p:sp>
      <p:sp>
        <p:nvSpPr>
          <p:cNvPr id="4" name="Smiley Face 3"/>
          <p:cNvSpPr/>
          <p:nvPr/>
        </p:nvSpPr>
        <p:spPr>
          <a:xfrm>
            <a:off x="4953000" y="14478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astic_ip.png"/>
          <p:cNvPicPr>
            <a:picLocks noChangeAspect="1"/>
          </p:cNvPicPr>
          <p:nvPr/>
        </p:nvPicPr>
        <p:blipFill>
          <a:blip r:embed="rId2"/>
          <a:stretch>
            <a:fillRect/>
          </a:stretch>
        </p:blipFill>
        <p:spPr>
          <a:xfrm>
            <a:off x="381000" y="2514600"/>
            <a:ext cx="7924800" cy="32524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t>Picture Story Continues … </a:t>
            </a:r>
          </a:p>
          <a:p>
            <a:endParaRPr lang="en-US" dirty="0"/>
          </a:p>
        </p:txBody>
      </p:sp>
      <p:sp>
        <p:nvSpPr>
          <p:cNvPr id="4" name="Smiley Face 3"/>
          <p:cNvSpPr/>
          <p:nvPr/>
        </p:nvSpPr>
        <p:spPr>
          <a:xfrm>
            <a:off x="4953000" y="15240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un_instance.png"/>
          <p:cNvPicPr>
            <a:picLocks noChangeAspect="1"/>
          </p:cNvPicPr>
          <p:nvPr/>
        </p:nvPicPr>
        <p:blipFill>
          <a:blip r:embed="rId2"/>
          <a:stretch>
            <a:fillRect/>
          </a:stretch>
        </p:blipFill>
        <p:spPr>
          <a:xfrm>
            <a:off x="609600" y="2514600"/>
            <a:ext cx="7086600" cy="398621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normAutofit/>
          </a:bodyPr>
          <a:lstStyle/>
          <a:p>
            <a:pPr>
              <a:buNone/>
            </a:pPr>
            <a:r>
              <a:rPr lang="en-US" sz="2800" dirty="0" smtClean="0">
                <a:solidFill>
                  <a:schemeClr val="accent1"/>
                </a:solidFill>
              </a:rPr>
              <a:t>Auto Scaling:</a:t>
            </a:r>
          </a:p>
          <a:p>
            <a:pPr>
              <a:buNone/>
            </a:pPr>
            <a:r>
              <a:rPr lang="en-US" sz="2000" dirty="0" smtClean="0"/>
              <a:t>    Auto Scaling allows you to scale your </a:t>
            </a:r>
            <a:r>
              <a:rPr lang="en-US" sz="2000" dirty="0" smtClean="0">
                <a:hlinkClick r:id="rId2"/>
              </a:rPr>
              <a:t>Amazon EC2</a:t>
            </a:r>
            <a:r>
              <a:rPr lang="en-US" sz="2000" dirty="0" smtClean="0"/>
              <a:t> capacity up or down automatically according to conditions you define. With Auto Scaling, you can ensure that the number of Amazon EC2 instances you’re using increases seamlessly during demand spikes to maintain performance, and decreases automatically during demand lulls to minimize costs. Auto Scaling is particularly well suited for applications that experience hourly, daily, or weekly variability in usage. Auto Scaling is enabled by </a:t>
            </a:r>
            <a:r>
              <a:rPr lang="en-US" sz="2000" dirty="0" smtClean="0">
                <a:hlinkClick r:id="rId3"/>
              </a:rPr>
              <a:t>Amazon </a:t>
            </a:r>
            <a:r>
              <a:rPr lang="en-US" sz="2000" dirty="0" err="1" smtClean="0">
                <a:hlinkClick r:id="rId3"/>
              </a:rPr>
              <a:t>CloudWatch</a:t>
            </a:r>
            <a:r>
              <a:rPr lang="en-US" sz="2000" dirty="0" smtClean="0"/>
              <a:t> and available at no additional charge beyond Amazon </a:t>
            </a:r>
            <a:r>
              <a:rPr lang="en-US" sz="2000" dirty="0" err="1" smtClean="0"/>
              <a:t>CloudWatch</a:t>
            </a:r>
            <a:r>
              <a:rPr lang="en-US" sz="2000" dirty="0" smtClean="0"/>
              <a:t> fees.</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normAutofit lnSpcReduction="10000"/>
          </a:bodyPr>
          <a:lstStyle/>
          <a:p>
            <a:pPr>
              <a:buNone/>
            </a:pPr>
            <a:r>
              <a:rPr lang="en-US" sz="2800" dirty="0" smtClean="0">
                <a:solidFill>
                  <a:schemeClr val="accent1"/>
                </a:solidFill>
              </a:rPr>
              <a:t>Elastic Load Balancing</a:t>
            </a:r>
          </a:p>
          <a:p>
            <a:pPr>
              <a:buNone/>
            </a:pPr>
            <a:r>
              <a:rPr lang="en-US" sz="2800" dirty="0" smtClean="0"/>
              <a:t>   </a:t>
            </a:r>
            <a:r>
              <a:rPr lang="en-US" dirty="0" smtClean="0"/>
              <a:t>Elastic Load Balancing automatically distributes incoming application traffic across multiple Amazon EC2 instances in </a:t>
            </a:r>
            <a:r>
              <a:rPr lang="en-US" dirty="0" smtClean="0">
                <a:hlinkClick r:id="rId2"/>
              </a:rPr>
              <a:t>the cloud</a:t>
            </a:r>
            <a:r>
              <a:rPr lang="en-US" dirty="0" smtClean="0"/>
              <a:t>. It enables you to achieve greater levels of fault tolerance in your applications, seamlessly providing the required amount of load balancing capacity needed to distribute application traffic.</a:t>
            </a:r>
            <a:endParaRPr lang="en-US" sz="2800" dirty="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pPr>
              <a:buNone/>
            </a:pPr>
            <a:r>
              <a:rPr lang="en-US" dirty="0" smtClean="0">
                <a:solidFill>
                  <a:schemeClr val="accent1"/>
                </a:solidFill>
              </a:rPr>
              <a:t>Amazon Relational Database Service (RDS)</a:t>
            </a:r>
          </a:p>
          <a:p>
            <a:pPr>
              <a:buNone/>
            </a:pPr>
            <a:r>
              <a:rPr lang="en-US" dirty="0" smtClean="0"/>
              <a:t>   </a:t>
            </a:r>
            <a:r>
              <a:rPr lang="en-US" sz="2000" dirty="0" smtClean="0"/>
              <a:t>Amazon Relational Database Service (Amazon RDS) is a web service that makes it easy to set up, operate, and scale a relational database </a:t>
            </a:r>
            <a:r>
              <a:rPr lang="en-US" sz="2000" dirty="0" err="1" smtClean="0"/>
              <a:t>in</a:t>
            </a:r>
            <a:r>
              <a:rPr lang="en-US" sz="2000" dirty="0" err="1" smtClean="0">
                <a:hlinkClick r:id="rId2"/>
              </a:rPr>
              <a:t>the</a:t>
            </a:r>
            <a:r>
              <a:rPr lang="en-US" sz="2000" dirty="0" smtClean="0">
                <a:hlinkClick r:id="rId2"/>
              </a:rPr>
              <a:t> cloud</a:t>
            </a:r>
            <a:r>
              <a:rPr lang="en-US" sz="2000" dirty="0" smtClean="0"/>
              <a:t>. It provides cost-efficient and resizable capacity while managing time-consuming database management tasks, freeing you up to focus on your applications and business.</a:t>
            </a:r>
            <a:endParaRPr lang="en-US" dirty="0" smtClean="0">
              <a:solidFill>
                <a:schemeClr val="accent1"/>
              </a:solidFill>
            </a:endParaRPr>
          </a:p>
          <a:p>
            <a:pPr>
              <a:buNone/>
            </a:pPr>
            <a:r>
              <a:rPr lang="en-US" dirty="0" smtClean="0">
                <a:solidFill>
                  <a:schemeClr val="accent1"/>
                </a:solidFill>
              </a:rPr>
              <a:t>Advantages:</a:t>
            </a:r>
          </a:p>
          <a:p>
            <a:pPr>
              <a:buNone/>
            </a:pPr>
            <a:r>
              <a:rPr lang="en-US" dirty="0" smtClean="0">
                <a:solidFill>
                  <a:schemeClr val="accent1"/>
                </a:solidFill>
              </a:rPr>
              <a:t>   </a:t>
            </a:r>
            <a:r>
              <a:rPr lang="en-US" sz="2000" dirty="0" smtClean="0"/>
              <a:t>Reliable ,</a:t>
            </a:r>
            <a:r>
              <a:rPr lang="en-US" sz="2000" dirty="0" err="1" smtClean="0"/>
              <a:t>Scalable,Cloud</a:t>
            </a:r>
            <a:r>
              <a:rPr lang="en-US" sz="2000" dirty="0" smtClean="0"/>
              <a:t> Support ,On Demand Instances support ,Secure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pPr>
              <a:buNone/>
            </a:pPr>
            <a:r>
              <a:rPr lang="en-US" dirty="0" smtClean="0">
                <a:solidFill>
                  <a:schemeClr val="accent1"/>
                </a:solidFill>
              </a:rPr>
              <a:t>Steps to launch an RDS Instance:</a:t>
            </a:r>
          </a:p>
          <a:p>
            <a:pPr>
              <a:buNone/>
            </a:pPr>
            <a:endParaRPr lang="en-US" dirty="0">
              <a:solidFill>
                <a:schemeClr val="accent1"/>
              </a:solidFill>
            </a:endParaRPr>
          </a:p>
        </p:txBody>
      </p:sp>
      <p:pic>
        <p:nvPicPr>
          <p:cNvPr id="4" name="Picture 3" descr="rds_1.png"/>
          <p:cNvPicPr>
            <a:picLocks noChangeAspect="1"/>
          </p:cNvPicPr>
          <p:nvPr/>
        </p:nvPicPr>
        <p:blipFill>
          <a:blip r:embed="rId2"/>
          <a:stretch>
            <a:fillRect/>
          </a:stretch>
        </p:blipFill>
        <p:spPr>
          <a:xfrm>
            <a:off x="457200" y="2362200"/>
            <a:ext cx="8001000" cy="34347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t>Picture Story Continues …</a:t>
            </a:r>
          </a:p>
        </p:txBody>
      </p:sp>
      <p:sp>
        <p:nvSpPr>
          <p:cNvPr id="5" name="Smiley Face 4"/>
          <p:cNvSpPr/>
          <p:nvPr/>
        </p:nvSpPr>
        <p:spPr>
          <a:xfrm>
            <a:off x="4648200" y="13716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elect_engine.png"/>
          <p:cNvPicPr>
            <a:picLocks noChangeAspect="1"/>
          </p:cNvPicPr>
          <p:nvPr/>
        </p:nvPicPr>
        <p:blipFill>
          <a:blip r:embed="rId2"/>
          <a:stretch>
            <a:fillRect/>
          </a:stretch>
        </p:blipFill>
        <p:spPr>
          <a:xfrm>
            <a:off x="609600" y="2514600"/>
            <a:ext cx="7448026" cy="33546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t>Picture Story Continues …</a:t>
            </a:r>
          </a:p>
        </p:txBody>
      </p:sp>
      <p:sp>
        <p:nvSpPr>
          <p:cNvPr id="5" name="Smiley Face 4"/>
          <p:cNvSpPr/>
          <p:nvPr/>
        </p:nvSpPr>
        <p:spPr>
          <a:xfrm>
            <a:off x="4648200" y="13716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ds_confirmation.png"/>
          <p:cNvPicPr>
            <a:picLocks noChangeAspect="1"/>
          </p:cNvPicPr>
          <p:nvPr/>
        </p:nvPicPr>
        <p:blipFill>
          <a:blip r:embed="rId2"/>
          <a:stretch>
            <a:fillRect/>
          </a:stretch>
        </p:blipFill>
        <p:spPr>
          <a:xfrm>
            <a:off x="533400" y="2438400"/>
            <a:ext cx="7239000" cy="36474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pPr>
              <a:buNone/>
            </a:pPr>
            <a:endParaRPr lang="en-US" dirty="0" smtClean="0"/>
          </a:p>
          <a:p>
            <a:r>
              <a:rPr lang="en-US" sz="3200" dirty="0" smtClean="0">
                <a:solidFill>
                  <a:schemeClr val="accent1"/>
                </a:solidFill>
              </a:rPr>
              <a:t>Cloud Computing</a:t>
            </a:r>
          </a:p>
          <a:p>
            <a:pPr>
              <a:buNone/>
            </a:pPr>
            <a:endParaRPr lang="en-US" sz="4400" dirty="0" smtClean="0">
              <a:solidFill>
                <a:schemeClr val="accent1"/>
              </a:solidFill>
            </a:endParaRPr>
          </a:p>
        </p:txBody>
      </p:sp>
      <p:pic>
        <p:nvPicPr>
          <p:cNvPr id="4" name="Picture 3" descr="cloud-computing.jpg"/>
          <p:cNvPicPr>
            <a:picLocks noChangeAspect="1"/>
          </p:cNvPicPr>
          <p:nvPr/>
        </p:nvPicPr>
        <p:blipFill>
          <a:blip r:embed="rId2"/>
          <a:stretch>
            <a:fillRect/>
          </a:stretch>
        </p:blipFill>
        <p:spPr>
          <a:xfrm>
            <a:off x="1600200" y="1676400"/>
            <a:ext cx="4876800" cy="37338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t>Picture Story Continues …</a:t>
            </a:r>
          </a:p>
        </p:txBody>
      </p:sp>
      <p:sp>
        <p:nvSpPr>
          <p:cNvPr id="5" name="Smiley Face 4"/>
          <p:cNvSpPr/>
          <p:nvPr/>
        </p:nvSpPr>
        <p:spPr>
          <a:xfrm>
            <a:off x="4648200" y="13716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rds_2.png"/>
          <p:cNvPicPr>
            <a:picLocks noChangeAspect="1"/>
          </p:cNvPicPr>
          <p:nvPr/>
        </p:nvPicPr>
        <p:blipFill>
          <a:blip r:embed="rId2"/>
          <a:stretch>
            <a:fillRect/>
          </a:stretch>
        </p:blipFill>
        <p:spPr>
          <a:xfrm>
            <a:off x="381000" y="2438400"/>
            <a:ext cx="7924800" cy="348337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t>Picture Story Continues …</a:t>
            </a:r>
          </a:p>
        </p:txBody>
      </p:sp>
      <p:sp>
        <p:nvSpPr>
          <p:cNvPr id="5" name="Smiley Face 4"/>
          <p:cNvSpPr/>
          <p:nvPr/>
        </p:nvSpPr>
        <p:spPr>
          <a:xfrm>
            <a:off x="4648200" y="13716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ds_step_4.png"/>
          <p:cNvPicPr>
            <a:picLocks noChangeAspect="1"/>
          </p:cNvPicPr>
          <p:nvPr/>
        </p:nvPicPr>
        <p:blipFill>
          <a:blip r:embed="rId2"/>
          <a:stretch>
            <a:fillRect/>
          </a:stretch>
        </p:blipFill>
        <p:spPr>
          <a:xfrm>
            <a:off x="457200" y="2362200"/>
            <a:ext cx="7696200" cy="432911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t>Picture Story Continues …</a:t>
            </a:r>
          </a:p>
        </p:txBody>
      </p:sp>
      <p:sp>
        <p:nvSpPr>
          <p:cNvPr id="5" name="Smiley Face 4"/>
          <p:cNvSpPr/>
          <p:nvPr/>
        </p:nvSpPr>
        <p:spPr>
          <a:xfrm>
            <a:off x="4648200" y="13716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rds_final.png"/>
          <p:cNvPicPr>
            <a:picLocks noChangeAspect="1"/>
          </p:cNvPicPr>
          <p:nvPr/>
        </p:nvPicPr>
        <p:blipFill>
          <a:blip r:embed="rId2"/>
          <a:stretch>
            <a:fillRect/>
          </a:stretch>
        </p:blipFill>
        <p:spPr>
          <a:xfrm>
            <a:off x="304800" y="2514600"/>
            <a:ext cx="7696200" cy="31358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2800" dirty="0" smtClean="0">
                <a:solidFill>
                  <a:schemeClr val="accent1"/>
                </a:solidFill>
              </a:rPr>
              <a:t>Amazon Simple Storage Service (S3)</a:t>
            </a:r>
          </a:p>
          <a:p>
            <a:r>
              <a:rPr lang="en-US" sz="2800" dirty="0" smtClean="0"/>
              <a:t>Amazon S3 is cloud storage for the Internet. It is designed to make web-scale computing easier for developers.</a:t>
            </a:r>
          </a:p>
          <a:p>
            <a:r>
              <a:rPr lang="en-US" sz="2800" dirty="0" smtClean="0"/>
              <a:t>Amazon S3 provides a simple web-services interface that can be used to store and retrieve any amount of data, at any time, from anywhere on the web. It gives any developer access to the same highly scalable, reliable, secure, fast, inexpensive infrastructure that Amazon uses to run its own global network of web sites. The service aims to maximize benefits of scale and to pass those benefits on to developers.</a:t>
            </a:r>
          </a:p>
          <a:p>
            <a:pPr>
              <a:buNone/>
            </a:pPr>
            <a:endParaRPr lang="en-US" sz="2800" dirty="0" smtClean="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normAutofit/>
          </a:bodyPr>
          <a:lstStyle/>
          <a:p>
            <a:pPr>
              <a:buNone/>
            </a:pPr>
            <a:r>
              <a:rPr lang="en-US" sz="2800" dirty="0" smtClean="0">
                <a:solidFill>
                  <a:schemeClr val="accent1"/>
                </a:solidFill>
              </a:rPr>
              <a:t>S3</a:t>
            </a:r>
          </a:p>
          <a:p>
            <a:pPr>
              <a:buNone/>
            </a:pPr>
            <a:r>
              <a:rPr lang="en-US" sz="2800" dirty="0" smtClean="0">
                <a:solidFill>
                  <a:schemeClr val="accent1"/>
                </a:solidFill>
              </a:rPr>
              <a:t>A Running Bucket </a:t>
            </a:r>
          </a:p>
          <a:p>
            <a:pPr>
              <a:buNone/>
            </a:pPr>
            <a:endParaRPr lang="en-US" sz="2800" dirty="0" smtClean="0">
              <a:solidFill>
                <a:schemeClr val="accent1"/>
              </a:solidFill>
            </a:endParaRPr>
          </a:p>
        </p:txBody>
      </p:sp>
      <p:sp>
        <p:nvSpPr>
          <p:cNvPr id="4" name="Smiley Face 3"/>
          <p:cNvSpPr/>
          <p:nvPr/>
        </p:nvSpPr>
        <p:spPr>
          <a:xfrm>
            <a:off x="3962400" y="19050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3_1.png"/>
          <p:cNvPicPr>
            <a:picLocks noChangeAspect="1"/>
          </p:cNvPicPr>
          <p:nvPr/>
        </p:nvPicPr>
        <p:blipFill>
          <a:blip r:embed="rId2"/>
          <a:stretch>
            <a:fillRect/>
          </a:stretch>
        </p:blipFill>
        <p:spPr>
          <a:xfrm>
            <a:off x="304800" y="3048000"/>
            <a:ext cx="8382000" cy="353890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normAutofit/>
          </a:bodyPr>
          <a:lstStyle/>
          <a:p>
            <a:pPr>
              <a:buNone/>
            </a:pPr>
            <a:endParaRPr lang="en-US" sz="2800" dirty="0" smtClean="0">
              <a:solidFill>
                <a:schemeClr val="accent1"/>
              </a:solidFill>
            </a:endParaRPr>
          </a:p>
          <a:p>
            <a:pPr>
              <a:buNone/>
            </a:pPr>
            <a:r>
              <a:rPr lang="en-US" sz="2800" dirty="0" smtClean="0">
                <a:solidFill>
                  <a:schemeClr val="accent1"/>
                </a:solidFill>
              </a:rPr>
              <a:t> </a:t>
            </a:r>
            <a:r>
              <a:rPr lang="en-US" sz="6000" dirty="0" smtClean="0">
                <a:solidFill>
                  <a:schemeClr val="accent1"/>
                </a:solidFill>
              </a:rPr>
              <a:t>Any Question ????</a:t>
            </a:r>
            <a:endParaRPr lang="en-US" sz="2800" dirty="0" smtClean="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Amazon Web Services(AWS)</a:t>
            </a:r>
            <a:endParaRPr lang="en-US" dirty="0">
              <a:solidFill>
                <a:schemeClr val="accent1"/>
              </a:solidFill>
            </a:endParaRPr>
          </a:p>
        </p:txBody>
      </p:sp>
      <p:pic>
        <p:nvPicPr>
          <p:cNvPr id="4" name="Picture 3" descr="AWS-functionality.gif"/>
          <p:cNvPicPr>
            <a:picLocks noChangeAspect="1"/>
          </p:cNvPicPr>
          <p:nvPr/>
        </p:nvPicPr>
        <p:blipFill>
          <a:blip r:embed="rId2"/>
          <a:stretch>
            <a:fillRect/>
          </a:stretch>
        </p:blipFill>
        <p:spPr>
          <a:xfrm>
            <a:off x="1143000" y="1066800"/>
            <a:ext cx="6286500" cy="41814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normAutofit/>
          </a:bodyPr>
          <a:lstStyle/>
          <a:p>
            <a:pPr>
              <a:buNone/>
            </a:pPr>
            <a:r>
              <a:rPr lang="en-US" sz="3200" dirty="0" smtClean="0">
                <a:solidFill>
                  <a:schemeClr val="accent1"/>
                </a:solidFill>
              </a:rPr>
              <a:t>Common Uses of AWS:</a:t>
            </a:r>
          </a:p>
          <a:p>
            <a:r>
              <a:rPr lang="en-US" dirty="0" smtClean="0"/>
              <a:t>Store files</a:t>
            </a:r>
          </a:p>
          <a:p>
            <a:r>
              <a:rPr lang="en-US" dirty="0" smtClean="0"/>
              <a:t>Host a website</a:t>
            </a:r>
          </a:p>
          <a:p>
            <a:r>
              <a:rPr lang="en-US" dirty="0" smtClean="0"/>
              <a:t>Run a database</a:t>
            </a:r>
          </a:p>
          <a:p>
            <a:r>
              <a:rPr lang="en-US" dirty="0" smtClean="0"/>
              <a:t>Deploy an application</a:t>
            </a:r>
          </a:p>
          <a:p>
            <a:r>
              <a:rPr lang="en-US" dirty="0" smtClean="0"/>
              <a:t>Create a Network</a:t>
            </a:r>
          </a:p>
          <a:p>
            <a:r>
              <a:rPr lang="en-US" dirty="0" smtClean="0"/>
              <a:t>Manage My Resources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solidFill>
                  <a:schemeClr val="accent1"/>
                </a:solidFill>
              </a:rPr>
              <a:t>Run a Virtual Server on AWS (EC2)</a:t>
            </a:r>
          </a:p>
          <a:p>
            <a:pPr>
              <a:buNone/>
            </a:pPr>
            <a:r>
              <a:rPr lang="en-US" sz="2000" dirty="0" smtClean="0"/>
              <a:t>Amazon Elastic Compute Cloud (Amazon EC2) are used to run and manage virtual servers on AWS.</a:t>
            </a:r>
          </a:p>
          <a:p>
            <a:pPr>
              <a:buNone/>
            </a:pPr>
            <a:endParaRPr lang="en-US" sz="2000" b="1" dirty="0" smtClean="0"/>
          </a:p>
          <a:p>
            <a:pPr>
              <a:buNone/>
            </a:pPr>
            <a:r>
              <a:rPr lang="en-US" sz="2000" b="1" dirty="0" smtClean="0"/>
              <a:t>Steps To Launch An EC2:</a:t>
            </a:r>
          </a:p>
          <a:p>
            <a:r>
              <a:rPr lang="en-US" sz="2000" dirty="0" smtClean="0"/>
              <a:t>Open the Amazon EC2 console at </a:t>
            </a:r>
            <a:r>
              <a:rPr lang="en-US" sz="2000" u="sng" dirty="0" smtClean="0">
                <a:hlinkClick r:id="rId2"/>
              </a:rPr>
              <a:t>https://console.aws.amazon.com/ec2/</a:t>
            </a:r>
            <a:r>
              <a:rPr lang="en-US" sz="2000" dirty="0" smtClean="0"/>
              <a:t>.</a:t>
            </a:r>
          </a:p>
          <a:p>
            <a:r>
              <a:rPr lang="en-US" sz="2000" dirty="0" smtClean="0"/>
              <a:t>On the dashboard, click </a:t>
            </a:r>
            <a:r>
              <a:rPr lang="en-US" sz="2000" b="1" dirty="0" smtClean="0"/>
              <a:t>Launch Instance</a:t>
            </a:r>
            <a:r>
              <a:rPr lang="en-US" sz="2000" dirty="0" smtClean="0"/>
              <a:t>.</a:t>
            </a:r>
          </a:p>
          <a:p>
            <a:r>
              <a:rPr lang="en-US" sz="2000" dirty="0" smtClean="0"/>
              <a:t>The </a:t>
            </a:r>
            <a:r>
              <a:rPr lang="en-US" sz="2000" b="1" dirty="0" smtClean="0"/>
              <a:t>Select an Amazon Machine Image (AMI)</a:t>
            </a:r>
            <a:r>
              <a:rPr lang="en-US" sz="2000" dirty="0" smtClean="0"/>
              <a:t> page displays a list of available AMIs. Select an AMI that is marked </a:t>
            </a:r>
            <a:r>
              <a:rPr lang="en-US" sz="2000" b="1" dirty="0" smtClean="0"/>
              <a:t>Free tier eligible</a:t>
            </a:r>
            <a:r>
              <a:rPr lang="en-US" sz="2000" dirty="0" smtClean="0"/>
              <a:t>. For the purposes of this tutorial, select the Amazon Linux AMI.</a:t>
            </a:r>
          </a:p>
          <a:p>
            <a:r>
              <a:rPr lang="en-US" sz="2000" dirty="0" smtClean="0"/>
              <a:t>On the </a:t>
            </a:r>
            <a:r>
              <a:rPr lang="en-US" sz="2000" b="1" dirty="0" smtClean="0"/>
              <a:t>Select an Instance Type</a:t>
            </a:r>
            <a:r>
              <a:rPr lang="en-US" sz="2000" dirty="0" smtClean="0"/>
              <a:t> page, ensure that the </a:t>
            </a:r>
            <a:r>
              <a:rPr lang="en-US" sz="2000" b="1" dirty="0" smtClean="0"/>
              <a:t>t2.micro</a:t>
            </a:r>
            <a:r>
              <a:rPr lang="en-US" sz="2000" dirty="0" smtClean="0"/>
              <a:t> instance is selected, as this instance type is within the limits of the free tier.</a:t>
            </a:r>
          </a:p>
          <a:p>
            <a:r>
              <a:rPr lang="en-US" sz="2000" dirty="0" smtClean="0"/>
              <a:t>Click </a:t>
            </a:r>
            <a:r>
              <a:rPr lang="en-US" sz="2000" b="1" dirty="0" smtClean="0"/>
              <a:t>Review and Launch</a:t>
            </a:r>
            <a:r>
              <a:rPr lang="en-US" sz="2000" dirty="0" smtClean="0"/>
              <a:t> to accept the default settings and let the wizard complete the rest of steps for you.</a:t>
            </a:r>
          </a:p>
          <a:p>
            <a:r>
              <a:rPr lang="en-US" sz="2000" dirty="0" smtClean="0"/>
              <a:t>On the </a:t>
            </a:r>
            <a:r>
              <a:rPr lang="en-US" sz="2000" b="1" dirty="0" smtClean="0"/>
              <a:t>Review Instance Launch</a:t>
            </a:r>
            <a:r>
              <a:rPr lang="en-US" sz="2000" dirty="0" smtClean="0"/>
              <a:t> page, you can review the settings for your instance. When you are satisfied with your selections, click </a:t>
            </a:r>
            <a:r>
              <a:rPr lang="en-US" sz="2000" b="1" dirty="0" smtClean="0"/>
              <a:t>Launch</a:t>
            </a:r>
            <a:r>
              <a:rPr lang="en-US" sz="2000" dirty="0" smtClean="0"/>
              <a:t>.</a:t>
            </a:r>
          </a:p>
          <a:p>
            <a:r>
              <a:rPr lang="en-US" sz="2000" dirty="0" smtClean="0"/>
              <a:t>In the </a:t>
            </a:r>
            <a:r>
              <a:rPr lang="en-US" sz="2000" b="1" dirty="0" smtClean="0"/>
              <a:t>Select an existing key pair or create a new key pair</a:t>
            </a:r>
            <a:r>
              <a:rPr lang="en-US" sz="2000" dirty="0" smtClean="0"/>
              <a:t> dialog box, select </a:t>
            </a:r>
            <a:r>
              <a:rPr lang="en-US" sz="2000" b="1" dirty="0" smtClean="0"/>
              <a:t>Create a new key pair</a:t>
            </a:r>
            <a:r>
              <a:rPr lang="en-US" sz="2000" dirty="0" smtClean="0"/>
              <a:t>, enter a name for it, and then click </a:t>
            </a:r>
            <a:r>
              <a:rPr lang="en-US" sz="2000" b="1" dirty="0" smtClean="0"/>
              <a:t>Download Key Pair</a:t>
            </a:r>
            <a:r>
              <a:rPr lang="en-US" sz="2000" dirty="0" smtClean="0"/>
              <a:t>. This is the only chance for you to save the private key file, so be sure to download it. Save the private key file in a safe place. You'll need to provide the name of your key pair when you launch an instance and the corresponding private key each time you connect to the instance.</a:t>
            </a:r>
          </a:p>
          <a:p>
            <a:r>
              <a:rPr lang="en-US" sz="2000" dirty="0" smtClean="0"/>
              <a:t>When you are ready, select the acknowledgment check box, and then click </a:t>
            </a:r>
            <a:r>
              <a:rPr lang="en-US" sz="2000" b="1" dirty="0" smtClean="0"/>
              <a:t>Launch Instances</a:t>
            </a:r>
            <a:r>
              <a:rPr lang="en-US" sz="2000" dirty="0" smtClean="0"/>
              <a:t>.</a:t>
            </a:r>
          </a:p>
          <a:p>
            <a:r>
              <a:rPr lang="en-US" sz="2000" dirty="0" smtClean="0"/>
              <a:t>It takes a few minutes for AWS to provision the server. When provisioning is complete, your EC2 instance appears in the EC2 console on the </a:t>
            </a:r>
            <a:r>
              <a:rPr lang="en-US" sz="2000" b="1" dirty="0" smtClean="0"/>
              <a:t>Instances</a:t>
            </a:r>
            <a:r>
              <a:rPr lang="en-US" sz="2000" dirty="0" smtClean="0"/>
              <a:t> page.</a:t>
            </a:r>
          </a:p>
          <a:p>
            <a:pPr>
              <a:buNone/>
            </a:pPr>
            <a:endParaRPr lang="en-US" sz="20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t>Picture Story </a:t>
            </a:r>
            <a:endParaRPr lang="en-US" dirty="0"/>
          </a:p>
        </p:txBody>
      </p:sp>
      <p:sp>
        <p:nvSpPr>
          <p:cNvPr id="4" name="Smiley Face 3"/>
          <p:cNvSpPr/>
          <p:nvPr/>
        </p:nvSpPr>
        <p:spPr>
          <a:xfrm>
            <a:off x="2971800" y="14478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ervices_1.png"/>
          <p:cNvPicPr>
            <a:picLocks noChangeAspect="1"/>
          </p:cNvPicPr>
          <p:nvPr/>
        </p:nvPicPr>
        <p:blipFill>
          <a:blip r:embed="rId2"/>
          <a:stretch>
            <a:fillRect/>
          </a:stretch>
        </p:blipFill>
        <p:spPr>
          <a:xfrm>
            <a:off x="838200" y="2590800"/>
            <a:ext cx="6647538" cy="2819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t>Picture Story Continues …</a:t>
            </a:r>
          </a:p>
          <a:p>
            <a:endParaRPr lang="en-US" dirty="0"/>
          </a:p>
        </p:txBody>
      </p:sp>
      <p:sp>
        <p:nvSpPr>
          <p:cNvPr id="4" name="Smiley Face 3"/>
          <p:cNvSpPr/>
          <p:nvPr/>
        </p:nvSpPr>
        <p:spPr>
          <a:xfrm>
            <a:off x="4724400" y="13716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c_2_1.png"/>
          <p:cNvPicPr>
            <a:picLocks noChangeAspect="1"/>
          </p:cNvPicPr>
          <p:nvPr/>
        </p:nvPicPr>
        <p:blipFill>
          <a:blip r:embed="rId2"/>
          <a:stretch>
            <a:fillRect/>
          </a:stretch>
        </p:blipFill>
        <p:spPr>
          <a:xfrm>
            <a:off x="762000" y="2514600"/>
            <a:ext cx="7086600" cy="307343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t>Picture Story Continues …</a:t>
            </a:r>
          </a:p>
          <a:p>
            <a:endParaRPr lang="en-US" dirty="0"/>
          </a:p>
        </p:txBody>
      </p:sp>
      <p:sp>
        <p:nvSpPr>
          <p:cNvPr id="4" name="Smiley Face 3"/>
          <p:cNvSpPr/>
          <p:nvPr/>
        </p:nvSpPr>
        <p:spPr>
          <a:xfrm>
            <a:off x="4953000" y="13716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unch_instnace.png"/>
          <p:cNvPicPr>
            <a:picLocks noChangeAspect="1"/>
          </p:cNvPicPr>
          <p:nvPr/>
        </p:nvPicPr>
        <p:blipFill>
          <a:blip r:embed="rId2"/>
          <a:stretch>
            <a:fillRect/>
          </a:stretch>
        </p:blipFill>
        <p:spPr>
          <a:xfrm>
            <a:off x="533400" y="2590800"/>
            <a:ext cx="7462048" cy="334469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 (AWS)</a:t>
            </a:r>
            <a:endParaRPr lang="en-US" dirty="0"/>
          </a:p>
        </p:txBody>
      </p:sp>
      <p:sp>
        <p:nvSpPr>
          <p:cNvPr id="3" name="Content Placeholder 2"/>
          <p:cNvSpPr>
            <a:spLocks noGrp="1"/>
          </p:cNvSpPr>
          <p:nvPr>
            <p:ph idx="1"/>
          </p:nvPr>
        </p:nvSpPr>
        <p:spPr/>
        <p:txBody>
          <a:bodyPr/>
          <a:lstStyle/>
          <a:p>
            <a:r>
              <a:rPr lang="en-US" dirty="0" smtClean="0"/>
              <a:t>Picture Story Continues …</a:t>
            </a:r>
          </a:p>
          <a:p>
            <a:endParaRPr lang="en-US" dirty="0"/>
          </a:p>
        </p:txBody>
      </p:sp>
      <p:sp>
        <p:nvSpPr>
          <p:cNvPr id="4" name="Smiley Face 3"/>
          <p:cNvSpPr/>
          <p:nvPr/>
        </p:nvSpPr>
        <p:spPr>
          <a:xfrm>
            <a:off x="4953000" y="152400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xt_screen.png"/>
          <p:cNvPicPr>
            <a:picLocks noChangeAspect="1"/>
          </p:cNvPicPr>
          <p:nvPr/>
        </p:nvPicPr>
        <p:blipFill>
          <a:blip r:embed="rId2"/>
          <a:stretch>
            <a:fillRect/>
          </a:stretch>
        </p:blipFill>
        <p:spPr>
          <a:xfrm>
            <a:off x="381000" y="2590800"/>
            <a:ext cx="7696200" cy="328855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158</TotalTime>
  <Words>494</Words>
  <Application>Microsoft Office PowerPoint</Application>
  <PresentationFormat>On-screen Show (4:3)</PresentationFormat>
  <Paragraphs>77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Aspect</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lpstr>Amazon Web Services (AWS)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 (AWS)</dc:title>
  <dc:creator>Farooq Ahmed</dc:creator>
  <cp:lastModifiedBy>Kirti</cp:lastModifiedBy>
  <cp:revision>63</cp:revision>
  <dcterms:created xsi:type="dcterms:W3CDTF">2014-09-09T05:52:22Z</dcterms:created>
  <dcterms:modified xsi:type="dcterms:W3CDTF">2015-02-03T10:05:17Z</dcterms:modified>
</cp:coreProperties>
</file>