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314" r:id="rId6"/>
    <p:sldId id="315" r:id="rId7"/>
    <p:sldId id="339" r:id="rId8"/>
    <p:sldId id="340" r:id="rId9"/>
    <p:sldId id="341" r:id="rId10"/>
    <p:sldId id="316" r:id="rId11"/>
    <p:sldId id="317" r:id="rId12"/>
    <p:sldId id="342"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UBUNTU</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86FF3F-BF6F-4E9B-811A-C2D3A49476E4}" type="datetime1">
              <a:rPr lang="en-US" smtClean="0"/>
              <a:pPr/>
              <a:t>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3F5D5A-2859-4CB3-A6E5-A5AA24D997A1}" type="slidenum">
              <a:rPr lang="en-US" smtClean="0"/>
              <a:pPr/>
              <a:t>‹#›</a:t>
            </a:fld>
            <a:endParaRPr lang="en-US"/>
          </a:p>
        </p:txBody>
      </p:sp>
    </p:spTree>
    <p:extLst>
      <p:ext uri="{BB962C8B-B14F-4D97-AF65-F5344CB8AC3E}">
        <p14:creationId xmlns:p14="http://schemas.microsoft.com/office/powerpoint/2010/main" xmlns="" val="57226800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UBUNTU</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DA0AA-1722-499B-A628-258A47AFF6E3}" type="datetime1">
              <a:rPr lang="en-US" smtClean="0"/>
              <a:pPr/>
              <a:t>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6226E-F97E-47C0-A27B-6A406F94EE13}" type="slidenum">
              <a:rPr lang="en-US" smtClean="0"/>
              <a:pPr/>
              <a:t>‹#›</a:t>
            </a:fld>
            <a:endParaRPr lang="en-US"/>
          </a:p>
        </p:txBody>
      </p:sp>
    </p:spTree>
    <p:extLst>
      <p:ext uri="{BB962C8B-B14F-4D97-AF65-F5344CB8AC3E}">
        <p14:creationId xmlns:p14="http://schemas.microsoft.com/office/powerpoint/2010/main" xmlns="" val="338386296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1"/>
          </p:nvPr>
        </p:nvSpPr>
        <p:spPr/>
        <p:txBody>
          <a:bodyPr/>
          <a:lstStyle/>
          <a:p>
            <a:r>
              <a:rPr lang="en-US" smtClean="0"/>
              <a:t>UBUNTU</a:t>
            </a:r>
            <a:endParaRPr lang="en-US"/>
          </a:p>
        </p:txBody>
      </p:sp>
    </p:spTree>
    <p:extLst>
      <p:ext uri="{BB962C8B-B14F-4D97-AF65-F5344CB8AC3E}">
        <p14:creationId xmlns:p14="http://schemas.microsoft.com/office/powerpoint/2010/main" xmlns="" val="60015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7" name="Header Placeholder 6"/>
          <p:cNvSpPr>
            <a:spLocks noGrp="1"/>
          </p:cNvSpPr>
          <p:nvPr>
            <p:ph type="hdr" sz="quarter" idx="11"/>
          </p:nvPr>
        </p:nvSpPr>
        <p:spPr/>
        <p:txBody>
          <a:bodyPr/>
          <a:lstStyle/>
          <a:p>
            <a:r>
              <a:rPr lang="en-US" smtClean="0"/>
              <a:t>UBUNTU</a:t>
            </a:r>
            <a:endParaRPr lang="en-US"/>
          </a:p>
        </p:txBody>
      </p:sp>
    </p:spTree>
    <p:extLst>
      <p:ext uri="{BB962C8B-B14F-4D97-AF65-F5344CB8AC3E}">
        <p14:creationId xmlns:p14="http://schemas.microsoft.com/office/powerpoint/2010/main" xmlns="" val="296248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F498A-1F16-4824-8C31-80C39E5A997D}" type="datetime1">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6A1BA-3037-45B1-84B5-2F42EEB44A12}" type="datetime1">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4720E-3EB2-4C4A-9488-4B20F217A9C0}" type="datetime1">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633B9-DBCC-4E24-9B5D-092BC6BC6A6D}" type="datetime1">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6A52D-4E45-4AC3-9934-A4D014E26B1D}" type="datetime1">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524CD-B3BE-4870-8692-C65CB7B97FA3}" type="datetime1">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5D7AD-EFF0-4118-944B-BC1A16C7B515}" type="datetime1">
              <a:rPr lang="en-US" smtClean="0"/>
              <a:pPr/>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A4D93-2DD4-4C70-8360-1A65C457502A}" type="datetime1">
              <a:rPr lang="en-US" smtClean="0"/>
              <a:pPr/>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D3E26-0871-47A2-AD67-15F5B94FD9EE}" type="datetime1">
              <a:rPr lang="en-US" smtClean="0"/>
              <a:pPr/>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4B913-78A6-4676-B73E-C5D3DAEDBD26}" type="datetime1">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3B0B71-1A03-4A9C-AF56-6C24F6E8147D}" type="datetime1">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C304B-3A91-4EBA-8564-12524109AD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D222C-15C0-4948-90AB-BA466A5A1653}" type="datetime1">
              <a:rPr lang="en-US" smtClean="0"/>
              <a:pPr/>
              <a:t>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C304B-3A91-4EBA-8564-12524109AD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Trainer – Manish Jain</a:t>
            </a:r>
            <a:endParaRPr lang="en-US" dirty="0"/>
          </a:p>
        </p:txBody>
      </p:sp>
      <p:sp>
        <p:nvSpPr>
          <p:cNvPr id="4" name="Rectangle 3"/>
          <p:cNvSpPr/>
          <p:nvPr/>
        </p:nvSpPr>
        <p:spPr>
          <a:xfrm>
            <a:off x="2057400" y="1676400"/>
            <a:ext cx="5334000" cy="923330"/>
          </a:xfrm>
          <a:prstGeom prst="rect">
            <a:avLst/>
          </a:prstGeom>
          <a:noFill/>
        </p:spPr>
        <p:txBody>
          <a:bodyPr wrap="squar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Private Cloud</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l"/>
            <a:r>
              <a:rPr lang="en-US" sz="2800" b="1" dirty="0" smtClean="0">
                <a:solidFill>
                  <a:srgbClr val="0033CC"/>
                </a:solidFill>
              </a:rPr>
              <a:t>Creating and maintaining a private cloud based services </a:t>
            </a:r>
            <a:endParaRPr lang="en-US" sz="2800" b="1"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err="1" smtClean="0"/>
              <a:t>Ubuntu</a:t>
            </a:r>
            <a:r>
              <a:rPr lang="en-US" dirty="0" smtClean="0"/>
              <a:t> Enterprise Cloud (UEC) </a:t>
            </a:r>
          </a:p>
          <a:p>
            <a:pPr algn="just"/>
            <a:r>
              <a:rPr lang="en-US" dirty="0" smtClean="0"/>
              <a:t>Eucalyptus </a:t>
            </a:r>
          </a:p>
          <a:p>
            <a:pPr algn="just"/>
            <a:endParaRPr lang="en-US" dirty="0" smtClean="0"/>
          </a:p>
          <a:p>
            <a:pPr>
              <a:buNone/>
            </a:pPr>
            <a:r>
              <a:rPr lang="en-US" dirty="0" smtClean="0"/>
              <a:t>   A middleware that supports cloud based    services being offered over network. </a:t>
            </a:r>
          </a:p>
        </p:txBody>
      </p:sp>
      <p:sp>
        <p:nvSpPr>
          <p:cNvPr id="8" name="Down Arrow 7"/>
          <p:cNvSpPr/>
          <p:nvPr/>
        </p:nvSpPr>
        <p:spPr>
          <a:xfrm>
            <a:off x="3429000" y="2667000"/>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dirty="0" err="1" smtClean="0">
                <a:solidFill>
                  <a:srgbClr val="0033CC"/>
                </a:solidFill>
              </a:rPr>
              <a:t>Ubuntu</a:t>
            </a:r>
            <a:r>
              <a:rPr lang="en-US" dirty="0" smtClean="0">
                <a:solidFill>
                  <a:srgbClr val="0033CC"/>
                </a:solidFill>
              </a:rPr>
              <a:t> Enterprise Cloud (UEC)</a:t>
            </a: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r>
              <a:rPr lang="en-US" dirty="0" err="1" smtClean="0"/>
              <a:t>Ubuntu</a:t>
            </a:r>
            <a:r>
              <a:rPr lang="en-US" dirty="0" smtClean="0"/>
              <a:t> is the only Linux distribution to position itself as a true cloud OS with three initial components of our cloud strategy already released. Two of these components are aimed at the infrastructure layer of the computing stack (commonly called IaaS or Infrastructure as a Service) while one component is aimed at the software layer (commonly called SaaS)</a:t>
            </a:r>
          </a:p>
          <a:p>
            <a:pPr algn="just">
              <a:buNone/>
            </a:pPr>
            <a:endParaRPr lang="en-US" dirty="0" smtClean="0"/>
          </a:p>
          <a:p>
            <a:pPr>
              <a:buNone/>
            </a:pPr>
            <a:r>
              <a:rPr lang="en-US" dirty="0" smtClean="0"/>
              <a:t>The three components are known as:</a:t>
            </a:r>
          </a:p>
          <a:p>
            <a:pPr>
              <a:buNone/>
            </a:pPr>
            <a:endParaRPr lang="en-US" dirty="0" smtClean="0"/>
          </a:p>
          <a:p>
            <a:pPr>
              <a:buNone/>
            </a:pPr>
            <a:r>
              <a:rPr lang="en-US" dirty="0" smtClean="0"/>
              <a:t>• </a:t>
            </a:r>
            <a:r>
              <a:rPr lang="en-US" dirty="0" err="1" smtClean="0"/>
              <a:t>Ubuntu</a:t>
            </a:r>
            <a:r>
              <a:rPr lang="en-US" dirty="0" smtClean="0"/>
              <a:t> Server Edition on Amazon EC2 (</a:t>
            </a:r>
            <a:r>
              <a:rPr lang="en-US" b="1" dirty="0" smtClean="0"/>
              <a:t>IaaS)</a:t>
            </a:r>
          </a:p>
          <a:p>
            <a:pPr>
              <a:buNone/>
            </a:pPr>
            <a:r>
              <a:rPr lang="en-US" dirty="0" smtClean="0"/>
              <a:t>• </a:t>
            </a:r>
            <a:r>
              <a:rPr lang="en-US" dirty="0" err="1" smtClean="0"/>
              <a:t>Ubuntu</a:t>
            </a:r>
            <a:r>
              <a:rPr lang="en-US" dirty="0" smtClean="0"/>
              <a:t> Enterprise Cloud powered by Eucalyptus (</a:t>
            </a:r>
            <a:r>
              <a:rPr lang="en-US" b="1" dirty="0" smtClean="0"/>
              <a:t>IaaS)</a:t>
            </a:r>
          </a:p>
          <a:p>
            <a:pPr>
              <a:buNone/>
            </a:pPr>
            <a:r>
              <a:rPr lang="en-US" dirty="0" smtClean="0"/>
              <a:t>• </a:t>
            </a:r>
            <a:r>
              <a:rPr lang="en-US" dirty="0" err="1" smtClean="0"/>
              <a:t>UbuntuOne</a:t>
            </a:r>
            <a:r>
              <a:rPr lang="en-US" dirty="0" smtClean="0"/>
              <a:t> (</a:t>
            </a:r>
            <a:r>
              <a:rPr lang="en-US" b="1" dirty="0" smtClean="0"/>
              <a:t>SaaS)</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Eucalyptus</a:t>
            </a:r>
            <a:endParaRPr lang="en-US" b="1"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lvl="0" algn="just"/>
            <a:r>
              <a:rPr lang="en-US" dirty="0" smtClean="0"/>
              <a:t>Eucalyptus stands for </a:t>
            </a:r>
            <a:r>
              <a:rPr lang="en-US" i="1" dirty="0" smtClean="0">
                <a:solidFill>
                  <a:srgbClr val="0000CC"/>
                </a:solidFill>
              </a:rPr>
              <a:t>Elastic Computing Architecture for Linking Your Programs to Useful Systems.</a:t>
            </a:r>
          </a:p>
          <a:p>
            <a:pPr lvl="0" algn="just"/>
            <a:r>
              <a:rPr lang="en-US" dirty="0" smtClean="0"/>
              <a:t>It is an Open source Linux-based software framework for the implementation of private cloud computing on computer clusters. Private clouds give users access to computing resources hosted within the infrastructure of an organization.</a:t>
            </a:r>
          </a:p>
          <a:p>
            <a:pPr lvl="0" algn="just"/>
            <a:r>
              <a:rPr lang="en-US" dirty="0" smtClean="0"/>
              <a:t>Stable Release – 2.0.2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UEC elements</a:t>
            </a:r>
            <a:endParaRPr lang="en-US" b="1"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r>
              <a:rPr lang="en-US" dirty="0" smtClean="0"/>
              <a:t>The architecture of Eucalyptus, which is the main component of UEC, has been designed as modular set of 5 simple elements that can be easily scaled:</a:t>
            </a:r>
          </a:p>
          <a:p>
            <a:pPr>
              <a:buNone/>
            </a:pPr>
            <a:endParaRPr lang="en-US" dirty="0" smtClean="0"/>
          </a:p>
          <a:p>
            <a:pPr>
              <a:buNone/>
            </a:pPr>
            <a:r>
              <a:rPr lang="en-US" dirty="0" smtClean="0"/>
              <a:t>• Cloud Controller (CLC)</a:t>
            </a:r>
          </a:p>
          <a:p>
            <a:pPr>
              <a:buNone/>
            </a:pPr>
            <a:r>
              <a:rPr lang="en-US" dirty="0" smtClean="0"/>
              <a:t>• Walrus Storage Controller (WS3)</a:t>
            </a:r>
          </a:p>
          <a:p>
            <a:pPr>
              <a:buNone/>
            </a:pPr>
            <a:r>
              <a:rPr lang="en-US" dirty="0" smtClean="0"/>
              <a:t>• Elastic Block Storage Controller (EBSC)</a:t>
            </a:r>
          </a:p>
          <a:p>
            <a:pPr>
              <a:buNone/>
            </a:pPr>
            <a:r>
              <a:rPr lang="en-US" dirty="0" smtClean="0"/>
              <a:t>• Cluster Controller (CC)</a:t>
            </a:r>
          </a:p>
          <a:p>
            <a:pPr>
              <a:buNone/>
            </a:pPr>
            <a:r>
              <a:rPr lang="en-US" dirty="0" smtClean="0"/>
              <a:t>• Node Controller (NC)</a:t>
            </a:r>
          </a:p>
          <a:p>
            <a:pPr>
              <a:buNone/>
            </a:pPr>
            <a:endParaRPr lang="en-US" dirty="0" smtClean="0"/>
          </a:p>
          <a:p>
            <a:pPr>
              <a:buNone/>
            </a:pPr>
            <a:r>
              <a:rPr lang="en-US" sz="2600" dirty="0" smtClean="0"/>
              <a:t>      </a:t>
            </a:r>
            <a:r>
              <a:rPr lang="en-US" sz="2600" b="1" dirty="0" smtClean="0">
                <a:solidFill>
                  <a:srgbClr val="0000CC"/>
                </a:solidFill>
              </a:rPr>
              <a:t>Each element is acting as an independent web service that exposes Web Service Description Language (WSDL) document defining the API to interact with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dirty="0" smtClean="0">
                <a:solidFill>
                  <a:srgbClr val="0033CC"/>
                </a:solidFill>
              </a:rPr>
              <a:t>Web Services Architecture</a:t>
            </a:r>
            <a:endParaRPr lang="en-US" dirty="0">
              <a:solidFill>
                <a:srgbClr val="0033CC"/>
              </a:solidFill>
            </a:endParaRPr>
          </a:p>
        </p:txBody>
      </p:sp>
      <p:pic>
        <p:nvPicPr>
          <p:cNvPr id="1027" name="Picture 3"/>
          <p:cNvPicPr>
            <a:picLocks noGrp="1" noChangeAspect="1" noChangeArrowheads="1"/>
          </p:cNvPicPr>
          <p:nvPr>
            <p:ph idx="1"/>
          </p:nvPr>
        </p:nvPicPr>
        <p:blipFill>
          <a:blip r:embed="rId2"/>
          <a:srcRect l="24386" t="10102" r="13185" b="7401"/>
          <a:stretch>
            <a:fillRect/>
          </a:stretch>
        </p:blipFill>
        <p:spPr bwMode="auto">
          <a:xfrm>
            <a:off x="533400" y="1600200"/>
            <a:ext cx="80772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Cloud Controller</a:t>
            </a:r>
            <a:endParaRPr lang="en-US" b="1" dirty="0">
              <a:solidFill>
                <a:srgbClr val="0000CC"/>
              </a:solidFill>
            </a:endParaRPr>
          </a:p>
        </p:txBody>
      </p:sp>
      <p:sp>
        <p:nvSpPr>
          <p:cNvPr id="3" name="Content Placeholder 2"/>
          <p:cNvSpPr>
            <a:spLocks noGrp="1"/>
          </p:cNvSpPr>
          <p:nvPr>
            <p:ph idx="1"/>
          </p:nvPr>
        </p:nvSpPr>
        <p:spPr>
          <a:xfrm>
            <a:off x="457200" y="1371600"/>
            <a:ext cx="8229600" cy="4754563"/>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sz="3400" dirty="0" smtClean="0"/>
              <a:t>It is written in Java. It has EC2-compatible SOAP and Query interfaces. Apart from that, it also has a Web interface. It executes on the front-end. </a:t>
            </a:r>
          </a:p>
          <a:p>
            <a:pPr algn="just"/>
            <a:r>
              <a:rPr lang="en-US" sz="3400" dirty="0" smtClean="0"/>
              <a:t>It is a collection of web services - Resource Services, Data Services, Interface Services. </a:t>
            </a:r>
          </a:p>
          <a:p>
            <a:pPr algn="just"/>
            <a:r>
              <a:rPr lang="en-US" sz="3400" dirty="0" smtClean="0"/>
              <a:t>Resource services have detailed information about the availability of resources (like nodes used for provisioning the instances) and usage of resources (which clusters will be given for provisioning the instances). </a:t>
            </a:r>
          </a:p>
          <a:p>
            <a:pPr algn="just"/>
            <a:r>
              <a:rPr lang="en-US" sz="3400" dirty="0" smtClean="0"/>
              <a:t>Users can query the Data services to discover resource information (images and clusters).</a:t>
            </a:r>
          </a:p>
          <a:p>
            <a:pPr algn="just"/>
            <a:r>
              <a:rPr lang="en-US" sz="3400" dirty="0" smtClean="0"/>
              <a:t> Using the Interface Services through the Web Browser, users can download cryptographic credentials needed to query the system and the administrators can manage user accounts</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Walrus Storage Controller</a:t>
            </a:r>
            <a:endParaRPr lang="en-US"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It is written in Java. It has S3-compatible SOAP and REST interfaces. </a:t>
            </a:r>
          </a:p>
          <a:p>
            <a:pPr algn="just"/>
            <a:r>
              <a:rPr lang="en-US" dirty="0" smtClean="0"/>
              <a:t>It executes on the front-end. It is a storage service for uploading VM images (kernel and </a:t>
            </a:r>
            <a:r>
              <a:rPr lang="en-US" dirty="0" err="1" smtClean="0"/>
              <a:t>ramdisk</a:t>
            </a:r>
            <a:r>
              <a:rPr lang="en-US" dirty="0" smtClean="0"/>
              <a:t> images).</a:t>
            </a:r>
          </a:p>
          <a:p>
            <a:pPr algn="just"/>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Elastic Block Storage Controller</a:t>
            </a:r>
            <a:endParaRPr lang="en-US"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It is written in Java. Its functionality is similar to Amazon's EBS functionality. </a:t>
            </a:r>
          </a:p>
          <a:p>
            <a:pPr algn="just"/>
            <a:r>
              <a:rPr lang="en-US" dirty="0" smtClean="0"/>
              <a:t>It executes on head node of the cluster. Head node is that machine which is connected to the nodes as well as the CLC.</a:t>
            </a:r>
          </a:p>
          <a:p>
            <a:pPr algn="just"/>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Cluster Controller</a:t>
            </a:r>
            <a:endParaRPr lang="en-US"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It is a C program. </a:t>
            </a:r>
          </a:p>
          <a:p>
            <a:pPr algn="just"/>
            <a:r>
              <a:rPr lang="en-US" dirty="0" smtClean="0"/>
              <a:t>It executes on head node of the cluster. </a:t>
            </a:r>
          </a:p>
          <a:p>
            <a:pPr algn="just"/>
            <a:r>
              <a:rPr lang="en-US" dirty="0" smtClean="0"/>
              <a:t>It schedules instance run requests to specific NCs, controls the virtual network overlay, calculates the no of instances that can run on NCs and reports this to CLC.</a:t>
            </a:r>
          </a:p>
          <a:p>
            <a:pPr algn="just"/>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00CC"/>
                </a:solidFill>
              </a:rPr>
              <a:t>Node Controller</a:t>
            </a:r>
            <a:endParaRPr lang="en-US" dirty="0">
              <a:solidFill>
                <a:srgbClr val="0000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r>
              <a:rPr lang="en-US" dirty="0" smtClean="0"/>
              <a:t>It is a C program. </a:t>
            </a:r>
          </a:p>
          <a:p>
            <a:pPr algn="just"/>
            <a:r>
              <a:rPr lang="en-US" dirty="0" smtClean="0"/>
              <a:t>It executes on every node designated for hosting VM instances. </a:t>
            </a:r>
          </a:p>
          <a:p>
            <a:pPr algn="just"/>
            <a:r>
              <a:rPr lang="en-US" dirty="0" smtClean="0"/>
              <a:t>It receives queries from CC about resources and queries system software on the node to discover the no of cores, size of memory and available disk space. It then propagates this information to CC.</a:t>
            </a:r>
          </a:p>
          <a:p>
            <a:pPr algn="just"/>
            <a:r>
              <a:rPr lang="en-US" dirty="0" smtClean="0"/>
              <a:t> It also receives requests from CC about VM and instructs the hypervisor to boot the VM, terminate the VM etc.</a:t>
            </a:r>
          </a:p>
          <a:p>
            <a:pPr algn="just"/>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33CC"/>
                </a:solidFill>
              </a:rPr>
              <a:t>Session Plan</a:t>
            </a: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Private Cloud</a:t>
            </a:r>
          </a:p>
          <a:p>
            <a:r>
              <a:rPr lang="en-US" dirty="0" smtClean="0">
                <a:solidFill>
                  <a:schemeClr val="tx1"/>
                </a:solidFill>
              </a:rPr>
              <a:t>Private Cloud Overview</a:t>
            </a:r>
          </a:p>
          <a:p>
            <a:r>
              <a:rPr lang="en-US" dirty="0" smtClean="0">
                <a:solidFill>
                  <a:schemeClr val="tx1"/>
                </a:solidFill>
              </a:rPr>
              <a:t>Private Cloud Architecture</a:t>
            </a:r>
          </a:p>
          <a:p>
            <a:r>
              <a:rPr lang="en-US" dirty="0" smtClean="0">
                <a:solidFill>
                  <a:schemeClr val="tx1"/>
                </a:solidFill>
              </a:rPr>
              <a:t>Advantage of Private cloud</a:t>
            </a:r>
          </a:p>
          <a:p>
            <a:r>
              <a:rPr lang="en-US" dirty="0" smtClean="0">
                <a:solidFill>
                  <a:schemeClr val="tx1"/>
                </a:solidFill>
              </a:rPr>
              <a:t>Limitations of Private cloud</a:t>
            </a:r>
          </a:p>
          <a:p>
            <a:r>
              <a:rPr lang="en-US" dirty="0" smtClean="0">
                <a:solidFill>
                  <a:schemeClr val="tx1"/>
                </a:solidFill>
              </a:rPr>
              <a:t>UEC – How to Build Private Cloud</a:t>
            </a:r>
          </a:p>
          <a:p>
            <a:r>
              <a:rPr lang="en-US" dirty="0" smtClean="0">
                <a:solidFill>
                  <a:schemeClr val="tx1"/>
                </a:solidFill>
              </a:rPr>
              <a:t>Eucalyptus in Private Cloud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b="1" dirty="0" smtClean="0">
                <a:solidFill>
                  <a:srgbClr val="0000CC"/>
                </a:solidFill>
              </a:rPr>
              <a:t/>
            </a:r>
            <a:br>
              <a:rPr lang="en-US" b="1" dirty="0" smtClean="0">
                <a:solidFill>
                  <a:srgbClr val="0000CC"/>
                </a:solidFill>
              </a:rPr>
            </a:br>
            <a:r>
              <a:rPr lang="en-US" b="1" dirty="0" smtClean="0">
                <a:solidFill>
                  <a:srgbClr val="0000CC"/>
                </a:solidFill>
              </a:rPr>
              <a:t>Details of ports and processes</a:t>
            </a:r>
            <a:r>
              <a:rPr lang="en-US" b="1" dirty="0" smtClean="0"/>
              <a:t/>
            </a:r>
            <a:br>
              <a:rPr lang="en-US" b="1" dirty="0" smtClean="0"/>
            </a:b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lvl="0"/>
            <a:r>
              <a:rPr lang="en-US" dirty="0" smtClean="0"/>
              <a:t>8443 is used for the Web Interface</a:t>
            </a:r>
          </a:p>
          <a:p>
            <a:pPr lvl="0"/>
            <a:r>
              <a:rPr lang="en-US" dirty="0" smtClean="0"/>
              <a:t>8773 is used by the CLC</a:t>
            </a:r>
          </a:p>
          <a:p>
            <a:pPr lvl="0"/>
            <a:r>
              <a:rPr lang="en-US" dirty="0" smtClean="0"/>
              <a:t>8774 is used by the CC</a:t>
            </a:r>
          </a:p>
          <a:p>
            <a:pPr lvl="0"/>
            <a:r>
              <a:rPr lang="en-US" dirty="0" smtClean="0"/>
              <a:t>8775 is used by the NC</a:t>
            </a:r>
          </a:p>
          <a:p>
            <a:pPr lvl="0"/>
            <a:r>
              <a:rPr lang="en-US" dirty="0" smtClean="0"/>
              <a:t>9001 is used by SC and Walrus </a:t>
            </a:r>
          </a:p>
          <a:p>
            <a:r>
              <a:rPr lang="en-US" dirty="0" smtClean="0"/>
              <a:t>Walrus uses a HSQL database to store all metadata about buckets stored on system </a:t>
            </a:r>
          </a:p>
          <a:p>
            <a:pPr algn="just"/>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b="1" dirty="0" smtClean="0">
                <a:solidFill>
                  <a:srgbClr val="0000CC"/>
                </a:solidFill>
              </a:rPr>
              <a:t/>
            </a:r>
            <a:br>
              <a:rPr lang="en-US" b="1" dirty="0" smtClean="0">
                <a:solidFill>
                  <a:srgbClr val="0000CC"/>
                </a:solidFill>
              </a:rPr>
            </a:br>
            <a:r>
              <a:rPr lang="en-US" b="1" dirty="0" smtClean="0">
                <a:solidFill>
                  <a:srgbClr val="0000CC"/>
                </a:solidFill>
              </a:rPr>
              <a:t>Virtual Network Overlay </a:t>
            </a:r>
            <a:r>
              <a:rPr lang="en-US" b="1" dirty="0" smtClean="0"/>
              <a:t/>
            </a:r>
            <a:br>
              <a:rPr lang="en-US" b="1" dirty="0" smtClean="0"/>
            </a:br>
            <a:endParaRPr lang="en-US" dirty="0">
              <a:solidFill>
                <a:srgbClr val="0033CC"/>
              </a:solidFill>
            </a:endParaRPr>
          </a:p>
        </p:txBody>
      </p:sp>
      <p:sp>
        <p:nvSpPr>
          <p:cNvPr id="3" name="Content Placeholder 2"/>
          <p:cNvSpPr>
            <a:spLocks noGrp="1"/>
          </p:cNvSpPr>
          <p:nvPr>
            <p:ph idx="1"/>
          </p:nvPr>
        </p:nvSpPr>
        <p:spPr>
          <a:xfrm>
            <a:off x="457200" y="1219200"/>
            <a:ext cx="8229600" cy="49530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sz="3800" dirty="0" smtClean="0"/>
              <a:t>Every VM must have network connectivity to each other. And, </a:t>
            </a:r>
            <a:r>
              <a:rPr lang="en-US" sz="3800" dirty="0" err="1" smtClean="0"/>
              <a:t>atleast</a:t>
            </a:r>
            <a:r>
              <a:rPr lang="en-US" sz="3800" dirty="0" smtClean="0"/>
              <a:t> one VM instance must have network connectivity to the public network, so that, instance set owner can log in to another system on the network and interact with his instance. </a:t>
            </a:r>
          </a:p>
          <a:p>
            <a:pPr algn="just"/>
            <a:r>
              <a:rPr lang="en-US" sz="3800" dirty="0" smtClean="0"/>
              <a:t>Virtual Network Overlay is controlled by the CC. It handles the set up and tear down of VMs’ network interfaces in 3 admin defined modes:</a:t>
            </a:r>
          </a:p>
          <a:p>
            <a:pPr>
              <a:buNone/>
            </a:pPr>
            <a:endParaRPr lang="en-US" sz="3800" dirty="0" smtClean="0"/>
          </a:p>
          <a:p>
            <a:pPr lvl="0"/>
            <a:r>
              <a:rPr lang="en-US" sz="3800" dirty="0" smtClean="0"/>
              <a:t>System</a:t>
            </a:r>
          </a:p>
          <a:p>
            <a:pPr lvl="0"/>
            <a:r>
              <a:rPr lang="en-US" sz="3800" dirty="0" smtClean="0"/>
              <a:t>Static</a:t>
            </a:r>
          </a:p>
          <a:p>
            <a:pPr lvl="0"/>
            <a:r>
              <a:rPr lang="en-US" sz="3800" dirty="0" smtClean="0"/>
              <a:t>Managed</a:t>
            </a:r>
          </a:p>
          <a:p>
            <a:pPr lvl="0">
              <a:buNone/>
            </a:pPr>
            <a:endParaRPr lang="en-US" sz="3800" dirty="0" smtClean="0"/>
          </a:p>
          <a:p>
            <a:pPr algn="just"/>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b="1" dirty="0" smtClean="0">
                <a:solidFill>
                  <a:srgbClr val="0000CC"/>
                </a:solidFill>
              </a:rPr>
              <a:t/>
            </a:r>
            <a:br>
              <a:rPr lang="en-US" b="1" dirty="0" smtClean="0">
                <a:solidFill>
                  <a:srgbClr val="0000CC"/>
                </a:solidFill>
              </a:rPr>
            </a:br>
            <a:r>
              <a:rPr lang="en-US" b="1" dirty="0" smtClean="0">
                <a:solidFill>
                  <a:srgbClr val="0000CC"/>
                </a:solidFill>
              </a:rPr>
              <a:t>Virtualization</a:t>
            </a:r>
            <a:r>
              <a:rPr lang="en-US" b="1" dirty="0" smtClean="0"/>
              <a:t> </a:t>
            </a:r>
            <a:br>
              <a:rPr lang="en-US" b="1" dirty="0" smtClean="0"/>
            </a:b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r>
              <a:rPr lang="en-US" dirty="0" smtClean="0"/>
              <a:t>A virtual machine (VM) is a software implementation of a machine (i.e., a computer) that executes programs like a physical machine. A hypervisor provides a uniform abstraction of the underlying physical machine. </a:t>
            </a:r>
          </a:p>
          <a:p>
            <a:pPr algn="just"/>
            <a:r>
              <a:rPr lang="en-US" dirty="0" smtClean="0"/>
              <a:t>Multiple VMs can execute simultaneously on a single hypervisor. Eucalyptus deploys instances (i.e., virtual machines) on a hypervisor.</a:t>
            </a:r>
          </a:p>
          <a:p>
            <a:pPr algn="just"/>
            <a:r>
              <a:rPr lang="en-US" dirty="0" smtClean="0"/>
              <a:t> Eucalyptus can use either </a:t>
            </a:r>
            <a:r>
              <a:rPr lang="en-US" dirty="0" err="1" smtClean="0"/>
              <a:t>xen</a:t>
            </a:r>
            <a:r>
              <a:rPr lang="en-US" dirty="0" smtClean="0"/>
              <a:t> or </a:t>
            </a:r>
            <a:r>
              <a:rPr lang="en-US" dirty="0" err="1" smtClean="0"/>
              <a:t>kvm</a:t>
            </a:r>
            <a:r>
              <a:rPr lang="en-US" dirty="0" smtClean="0"/>
              <a:t> hypervisors. To interact with them, Eucalyptus employs </a:t>
            </a:r>
            <a:r>
              <a:rPr lang="en-US" dirty="0" err="1" smtClean="0"/>
              <a:t>libvirt</a:t>
            </a:r>
            <a:r>
              <a:rPr lang="en-US" dirty="0" smtClean="0"/>
              <a:t> virtualization API. </a:t>
            </a:r>
          </a:p>
          <a:p>
            <a:pPr algn="just"/>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b="1" dirty="0" smtClean="0">
                <a:solidFill>
                  <a:srgbClr val="0000CC"/>
                </a:solidFill>
              </a:rPr>
              <a:t/>
            </a:r>
            <a:br>
              <a:rPr lang="en-US" b="1" dirty="0" smtClean="0">
                <a:solidFill>
                  <a:srgbClr val="0000CC"/>
                </a:solidFill>
              </a:rPr>
            </a:br>
            <a:r>
              <a:rPr lang="en-US" b="1" dirty="0" smtClean="0">
                <a:solidFill>
                  <a:srgbClr val="0000CC"/>
                </a:solidFill>
              </a:rPr>
              <a:t>Euca2ools </a:t>
            </a:r>
            <a:r>
              <a:rPr lang="en-US" b="1" dirty="0" smtClean="0"/>
              <a:t/>
            </a:r>
            <a:br>
              <a:rPr lang="en-US" b="1" dirty="0" smtClean="0"/>
            </a:b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These are command-line tools for interacting with Web services that export a Query-based API compatible with Amazon EC2 and S3 services. </a:t>
            </a:r>
          </a:p>
          <a:p>
            <a:pPr algn="just"/>
            <a:r>
              <a:rPr lang="en-US" dirty="0" smtClean="0"/>
              <a:t>They help in querying availability zones, managing </a:t>
            </a:r>
            <a:r>
              <a:rPr lang="en-US" dirty="0" err="1" smtClean="0"/>
              <a:t>ssh</a:t>
            </a:r>
            <a:r>
              <a:rPr lang="en-US" dirty="0" smtClean="0"/>
              <a:t> keys, managing images etc. </a:t>
            </a:r>
          </a:p>
          <a:p>
            <a:pPr algn="just"/>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b="1" dirty="0" smtClean="0"/>
              <a:t/>
            </a:r>
            <a:br>
              <a:rPr lang="en-US" b="1" dirty="0" smtClean="0"/>
            </a:br>
            <a:r>
              <a:rPr lang="en-US" b="1" dirty="0" smtClean="0">
                <a:solidFill>
                  <a:srgbClr val="0000CC"/>
                </a:solidFill>
              </a:rPr>
              <a:t>Prerequisites to set up Eucalyptus Cloud</a:t>
            </a:r>
            <a:r>
              <a:rPr lang="en-US" b="1" dirty="0" smtClean="0"/>
              <a:t/>
            </a:r>
            <a:br>
              <a:rPr lang="en-US" b="1" dirty="0" smtClean="0"/>
            </a:b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lvl="0"/>
            <a:r>
              <a:rPr lang="en-US" dirty="0" smtClean="0"/>
              <a:t>For a minimal cloud infrastructure, at least two systems are needed:</a:t>
            </a:r>
          </a:p>
          <a:p>
            <a:pPr lvl="0">
              <a:buNone/>
            </a:pPr>
            <a:endParaRPr lang="en-US" sz="2000" dirty="0" smtClean="0"/>
          </a:p>
          <a:p>
            <a:pPr lvl="1"/>
            <a:r>
              <a:rPr lang="en-US" dirty="0" smtClean="0"/>
              <a:t>a Front End </a:t>
            </a:r>
            <a:endParaRPr lang="en-US" sz="1800" dirty="0" smtClean="0"/>
          </a:p>
          <a:p>
            <a:pPr lvl="2"/>
            <a:r>
              <a:rPr lang="en-US" dirty="0" smtClean="0"/>
              <a:t>CLC , Walrus, CC , SC execute on the front-end </a:t>
            </a:r>
            <a:endParaRPr lang="en-US" sz="1600" dirty="0" smtClean="0"/>
          </a:p>
          <a:p>
            <a:pPr lvl="1"/>
            <a:r>
              <a:rPr lang="en-US" dirty="0" smtClean="0"/>
              <a:t>a Node</a:t>
            </a:r>
            <a:endParaRPr lang="en-US" sz="1800" dirty="0" smtClean="0"/>
          </a:p>
          <a:p>
            <a:pPr lvl="2"/>
            <a:r>
              <a:rPr lang="en-US" dirty="0" smtClean="0"/>
              <a:t>NC executes on the node </a:t>
            </a:r>
            <a:endParaRPr lang="en-US" sz="1600" dirty="0" smtClean="0"/>
          </a:p>
          <a:p>
            <a:pPr algn="just"/>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l"/>
            <a:r>
              <a:rPr lang="en-US" dirty="0" smtClean="0">
                <a:solidFill>
                  <a:srgbClr val="0033CC"/>
                </a:solidFill>
              </a:rPr>
              <a:t>UEC Eucalyptus Lab </a:t>
            </a:r>
            <a:r>
              <a:rPr lang="en-US" dirty="0" err="1" smtClean="0">
                <a:solidFill>
                  <a:srgbClr val="0033CC"/>
                </a:solidFill>
              </a:rPr>
              <a:t>Practicals</a:t>
            </a: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lgn="just">
              <a:buAutoNum type="arabicPeriod"/>
            </a:pPr>
            <a:r>
              <a:rPr lang="en-US" dirty="0" smtClean="0"/>
              <a:t>Verify configuration requirements and Plan</a:t>
            </a:r>
          </a:p>
          <a:p>
            <a:pPr marL="514350" indent="-514350" algn="just">
              <a:buAutoNum type="arabicPeriod"/>
            </a:pPr>
            <a:r>
              <a:rPr lang="en-US" dirty="0" smtClean="0"/>
              <a:t>UEC Install</a:t>
            </a:r>
          </a:p>
          <a:p>
            <a:pPr marL="514350" indent="-514350" algn="just">
              <a:buAutoNum type="arabicPeriod"/>
            </a:pPr>
            <a:r>
              <a:rPr lang="en-US" dirty="0" smtClean="0"/>
              <a:t>Packages Install/Manage</a:t>
            </a:r>
          </a:p>
          <a:p>
            <a:pPr marL="514350" indent="-514350" algn="just">
              <a:buAutoNum type="arabicPeriod"/>
            </a:pPr>
            <a:r>
              <a:rPr lang="en-US" dirty="0" smtClean="0"/>
              <a:t>Boot Loader Configuration</a:t>
            </a:r>
          </a:p>
          <a:p>
            <a:pPr marL="514350" indent="-514350" algn="just">
              <a:buAutoNum type="arabicPeriod"/>
            </a:pPr>
            <a:r>
              <a:rPr lang="en-US" dirty="0" smtClean="0"/>
              <a:t>Eucalyptus Configuration</a:t>
            </a:r>
          </a:p>
          <a:p>
            <a:pPr marL="914400" lvl="1" indent="-514350" algn="just">
              <a:buAutoNum type="arabicPeriod"/>
            </a:pPr>
            <a:r>
              <a:rPr lang="en-US" dirty="0" smtClean="0"/>
              <a:t>CC</a:t>
            </a:r>
          </a:p>
          <a:p>
            <a:pPr marL="514350" indent="-514350" algn="just">
              <a:buAutoNum type="arabicPeriod"/>
            </a:pPr>
            <a:r>
              <a:rPr lang="en-US" dirty="0" smtClean="0"/>
              <a:t>Virtualization Data Management </a:t>
            </a:r>
            <a:endParaRPr lang="en-US" dirty="0"/>
          </a:p>
          <a:p>
            <a:pPr marL="514350" indent="-514350" algn="just">
              <a:buAutoNum type="arabicPeriod"/>
            </a:pPr>
            <a:r>
              <a:rPr lang="en-US" dirty="0"/>
              <a:t>Eucalyptus </a:t>
            </a:r>
            <a:r>
              <a:rPr lang="en-US" dirty="0" smtClean="0"/>
              <a:t>Configuration/Discussions</a:t>
            </a:r>
          </a:p>
          <a:p>
            <a:pPr marL="914400" lvl="1" indent="-514350" algn="just">
              <a:buAutoNum type="arabicPeriod"/>
            </a:pPr>
            <a:endParaRPr lang="en-US" dirty="0" smtClean="0"/>
          </a:p>
          <a:p>
            <a:pPr marL="514350" indent="-514350" algn="just">
              <a:buAutoNum type="arabicPeriod"/>
            </a:pPr>
            <a:endParaRPr lang="en-US" dirty="0" smtClean="0"/>
          </a:p>
          <a:p>
            <a:pPr marL="514350" indent="-514350" algn="just">
              <a:buAutoNum type="arabicPeriod"/>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solidFill>
                  <a:srgbClr val="0033CC"/>
                </a:solidFill>
              </a:rPr>
              <a:t/>
            </a:r>
            <a:br>
              <a:rPr lang="en-US" dirty="0" smtClean="0">
                <a:solidFill>
                  <a:srgbClr val="0033CC"/>
                </a:solidFill>
              </a:rPr>
            </a:br>
            <a:r>
              <a:rPr lang="en-US" dirty="0" smtClean="0">
                <a:solidFill>
                  <a:srgbClr val="0033CC"/>
                </a:solidFill>
              </a:rPr>
              <a:t>Private cloud</a:t>
            </a:r>
            <a:br>
              <a:rPr lang="en-US" dirty="0" smtClean="0">
                <a:solidFill>
                  <a:srgbClr val="0033CC"/>
                </a:solidFill>
              </a:rPr>
            </a:br>
            <a:endParaRPr lang="en-US" dirty="0">
              <a:solidFill>
                <a:srgbClr val="0033CC"/>
              </a:solidFill>
            </a:endParaRPr>
          </a:p>
        </p:txBody>
      </p:sp>
      <p:pic>
        <p:nvPicPr>
          <p:cNvPr id="4" name="Content Placeholder 3" descr="big-data.png"/>
          <p:cNvPicPr>
            <a:picLocks noGrp="1" noChangeAspect="1"/>
          </p:cNvPicPr>
          <p:nvPr>
            <p:ph idx="1"/>
          </p:nvPr>
        </p:nvPicPr>
        <p:blipFill>
          <a:blip r:embed="rId2"/>
          <a:stretch>
            <a:fillRect/>
          </a:stretch>
        </p:blipFill>
        <p:spPr>
          <a:xfrm>
            <a:off x="2552952" y="2523499"/>
            <a:ext cx="4038096" cy="2679365"/>
          </a:xfr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33CC"/>
                </a:solidFill>
              </a:rPr>
              <a:t>Private Cloud</a:t>
            </a:r>
            <a:endParaRPr lang="en-US"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Private cloud is a technology which has the potential to host applications and server or storage space in your own dedicated datacenter and provision access to these resources on demand.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70C0"/>
                </a:solidFill>
              </a:rPr>
              <a:t>Private Cloud Infrastructure</a:t>
            </a:r>
            <a:endParaRPr lang="en-US" b="1" dirty="0">
              <a:solidFill>
                <a:srgbClr val="0070C0"/>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smtClean="0"/>
              <a:t>In a private Cloud Infrastructure we can deploy new applications, virtual servers and storage in minutes where the legacy IT models that took ages to cater the requirements, by getting the budget approved, selecting the best quote and get the server delivered and deployed to the end user.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l"/>
            <a:r>
              <a:rPr lang="en-US" b="1" dirty="0" smtClean="0">
                <a:solidFill>
                  <a:srgbClr val="0070C0"/>
                </a:solidFill>
              </a:rPr>
              <a:t>Private Cloud Objective</a:t>
            </a:r>
            <a:endParaRPr lang="en-US" b="1" dirty="0">
              <a:solidFill>
                <a:srgbClr val="0070C0"/>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US" dirty="0" smtClean="0"/>
              <a:t>The prime objective of going for Cloud Solution is to lower the server administration cost, optimize the usage of server hardware, and to reduce power consumption in data center. </a:t>
            </a:r>
          </a:p>
          <a:p>
            <a:pPr algn="just"/>
            <a:r>
              <a:rPr lang="en-US" dirty="0" smtClean="0"/>
              <a:t>The private cloud provides an effective way for the smooth deployment, management and usage of VMs, applications and other IT Infra resources  on hardware that’s dedicated to a single organization.</a:t>
            </a:r>
          </a:p>
          <a:p>
            <a:pPr algn="just"/>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3200" b="1" dirty="0" smtClean="0">
                <a:solidFill>
                  <a:srgbClr val="0033CC"/>
                </a:solidFill>
              </a:rPr>
              <a:t>Use cases where private clouds are of particular interest</a:t>
            </a:r>
            <a:endParaRPr lang="en-US" sz="3200" b="1"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buNone/>
            </a:pPr>
            <a:r>
              <a:rPr lang="en-US" dirty="0" smtClean="0"/>
              <a:t>1. A private cloud offers a company the ability to quickly develop and prototype cloud aware applications behind the firewall. This includes the development of privacy sensitive  applications such as credit card processing, medical record database, classified data handling,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3200" b="1" dirty="0" smtClean="0">
                <a:solidFill>
                  <a:srgbClr val="0033CC"/>
                </a:solidFill>
              </a:rPr>
              <a:t>Use cases where private clouds are of particular interest</a:t>
            </a:r>
            <a:endParaRPr lang="en-US" sz="3200" b="1"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buNone/>
            </a:pPr>
            <a:r>
              <a:rPr lang="en-US" dirty="0" smtClean="0"/>
              <a:t>2. High-performance applications whose load varies over time will benefit from being run on a platform that is “elastic”. Instead of having your IT infrastructure built for the sum of all the peak loads of different application, you can build a cloud infrastructure for the aggregated peak load at a single point in time instead. Furthermore opportunities exist to burst from a private cloud to a public environment in times of peak load.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3200" b="1" dirty="0" smtClean="0">
                <a:solidFill>
                  <a:srgbClr val="0033CC"/>
                </a:solidFill>
              </a:rPr>
              <a:t>Use cases where private clouds are of particular interest</a:t>
            </a:r>
            <a:endParaRPr lang="en-US" sz="3200" b="1" dirty="0">
              <a:solidFill>
                <a:srgbClr val="0033CC"/>
              </a:solidFill>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buNone/>
            </a:pPr>
            <a:r>
              <a:rPr lang="en-US" dirty="0" smtClean="0"/>
              <a:t>3. </a:t>
            </a:r>
            <a:r>
              <a:rPr lang="en-US" b="1" u="sng" dirty="0" smtClean="0">
                <a:solidFill>
                  <a:srgbClr val="0000CC"/>
                </a:solidFill>
              </a:rPr>
              <a:t>Self-Service IT: </a:t>
            </a:r>
            <a:r>
              <a:rPr lang="en-US" dirty="0" smtClean="0"/>
              <a:t>Using a private cloud technology, organizations can now put together a pool of hardware inside the firewall, a set of standard base images that should be used, and provide a simple web interface for their internal users to create instances on the fly. This should </a:t>
            </a:r>
            <a:r>
              <a:rPr lang="en-US" dirty="0" err="1" smtClean="0"/>
              <a:t>maximise</a:t>
            </a:r>
            <a:r>
              <a:rPr lang="en-US" dirty="0" smtClean="0"/>
              <a:t> the speed of development and testing of new services whilst reducing the backlog on 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1270</Words>
  <Application>Microsoft Office PowerPoint</Application>
  <PresentationFormat>On-screen Show (4:3)</PresentationFormat>
  <Paragraphs>113</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Session Plan</vt:lpstr>
      <vt:lpstr> Private cloud </vt:lpstr>
      <vt:lpstr>Private Cloud</vt:lpstr>
      <vt:lpstr>Private Cloud Infrastructure</vt:lpstr>
      <vt:lpstr>Private Cloud Objective</vt:lpstr>
      <vt:lpstr>Use cases where private clouds are of particular interest</vt:lpstr>
      <vt:lpstr>Use cases where private clouds are of particular interest</vt:lpstr>
      <vt:lpstr>Use cases where private clouds are of particular interest</vt:lpstr>
      <vt:lpstr>Creating and maintaining a private cloud based services </vt:lpstr>
      <vt:lpstr>Ubuntu Enterprise Cloud (UEC)</vt:lpstr>
      <vt:lpstr>Eucalyptus</vt:lpstr>
      <vt:lpstr>UEC elements</vt:lpstr>
      <vt:lpstr>Web Services Architecture</vt:lpstr>
      <vt:lpstr>Cloud Controller</vt:lpstr>
      <vt:lpstr>Walrus Storage Controller</vt:lpstr>
      <vt:lpstr>Elastic Block Storage Controller</vt:lpstr>
      <vt:lpstr>Cluster Controller</vt:lpstr>
      <vt:lpstr>Node Controller</vt:lpstr>
      <vt:lpstr> Details of ports and processes </vt:lpstr>
      <vt:lpstr> Virtual Network Overlay  </vt:lpstr>
      <vt:lpstr> Virtualization  </vt:lpstr>
      <vt:lpstr> Euca2ools  </vt:lpstr>
      <vt:lpstr> Prerequisites to set up Eucalyptus Cloud </vt:lpstr>
      <vt:lpstr>UEC Eucalyptus Lab Practicals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30</cp:revision>
  <cp:lastPrinted>2015-02-02T10:59:00Z</cp:lastPrinted>
  <dcterms:created xsi:type="dcterms:W3CDTF">2015-01-28T12:16:30Z</dcterms:created>
  <dcterms:modified xsi:type="dcterms:W3CDTF">2015-02-03T10:00:34Z</dcterms:modified>
</cp:coreProperties>
</file>