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7" r:id="rId8"/>
    <p:sldId id="258"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AA320-3642-4351-B57B-0A11A286DE1A}" type="datetimeFigureOut">
              <a:rPr lang="en-US" smtClean="0"/>
              <a:pPr/>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35FF-ACAE-4724-AA18-37737997D0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AA320-3642-4351-B57B-0A11A286DE1A}" type="datetimeFigureOut">
              <a:rPr lang="en-US" smtClean="0"/>
              <a:pPr/>
              <a:t>11/27/2017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335FF-ACAE-4724-AA18-37737997D0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Chi-Square Test</a:t>
            </a:r>
            <a:endParaRPr lang="en-US" u="sng"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Example : 3: </a:t>
            </a:r>
            <a:r>
              <a:rPr lang="en-US" sz="3600" dirty="0" smtClean="0">
                <a:solidFill>
                  <a:srgbClr val="FF0000"/>
                </a:solidFill>
              </a:rPr>
              <a:t>Topic : Age Group and Choice of drink</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sz="half" idx="1"/>
          </p:nvPr>
        </p:nvSpPr>
        <p:spPr/>
        <p:txBody>
          <a:bodyPr/>
          <a:lstStyle/>
          <a:p>
            <a:pPr>
              <a:buNone/>
            </a:pPr>
            <a:r>
              <a:rPr lang="en-US" dirty="0" smtClean="0">
                <a:solidFill>
                  <a:srgbClr val="FF0000"/>
                </a:solidFill>
              </a:rPr>
              <a:t>Independent Variable</a:t>
            </a:r>
          </a:p>
          <a:p>
            <a:pPr>
              <a:buNone/>
            </a:pPr>
            <a:r>
              <a:rPr lang="en-US" dirty="0" smtClean="0"/>
              <a:t>Age                           Coding</a:t>
            </a:r>
          </a:p>
          <a:p>
            <a:pPr>
              <a:buNone/>
            </a:pPr>
            <a:r>
              <a:rPr lang="en-US" dirty="0" smtClean="0"/>
              <a:t>&lt;15                               1</a:t>
            </a:r>
          </a:p>
          <a:p>
            <a:pPr>
              <a:buNone/>
            </a:pPr>
            <a:r>
              <a:rPr lang="en-US" dirty="0" smtClean="0"/>
              <a:t>16-25                            2</a:t>
            </a:r>
          </a:p>
          <a:p>
            <a:pPr>
              <a:buNone/>
            </a:pPr>
            <a:r>
              <a:rPr lang="en-US" dirty="0" smtClean="0"/>
              <a:t>26-35                            3</a:t>
            </a:r>
          </a:p>
          <a:p>
            <a:pPr>
              <a:buNone/>
            </a:pPr>
            <a:r>
              <a:rPr lang="en-US" dirty="0" smtClean="0"/>
              <a:t>36-45                             4</a:t>
            </a:r>
          </a:p>
          <a:p>
            <a:pPr>
              <a:buNone/>
            </a:pPr>
            <a:r>
              <a:rPr lang="en-US" dirty="0" smtClean="0"/>
              <a:t>46-55                             5</a:t>
            </a:r>
          </a:p>
          <a:p>
            <a:pPr>
              <a:buNone/>
            </a:pPr>
            <a:r>
              <a:rPr lang="en-US" dirty="0" smtClean="0"/>
              <a:t>&gt;55                                 6</a:t>
            </a:r>
            <a:endParaRPr lang="en-US" dirty="0"/>
          </a:p>
        </p:txBody>
      </p:sp>
      <p:sp>
        <p:nvSpPr>
          <p:cNvPr id="4" name="Content Placeholder 3"/>
          <p:cNvSpPr>
            <a:spLocks noGrp="1"/>
          </p:cNvSpPr>
          <p:nvPr>
            <p:ph sz="half" idx="2"/>
          </p:nvPr>
        </p:nvSpPr>
        <p:spPr>
          <a:xfrm>
            <a:off x="4495800" y="1600200"/>
            <a:ext cx="4267200" cy="4525963"/>
          </a:xfrm>
        </p:spPr>
        <p:txBody>
          <a:bodyPr/>
          <a:lstStyle/>
          <a:p>
            <a:pPr>
              <a:buNone/>
            </a:pPr>
            <a:r>
              <a:rPr lang="en-US" dirty="0" smtClean="0">
                <a:solidFill>
                  <a:srgbClr val="FF0000"/>
                </a:solidFill>
              </a:rPr>
              <a:t>Dependent variable </a:t>
            </a:r>
          </a:p>
          <a:p>
            <a:pPr>
              <a:buNone/>
            </a:pPr>
            <a:r>
              <a:rPr lang="en-US" dirty="0" smtClean="0"/>
              <a:t>Different brands       Coding</a:t>
            </a:r>
          </a:p>
          <a:p>
            <a:pPr>
              <a:buNone/>
            </a:pPr>
            <a:r>
              <a:rPr lang="en-US" dirty="0" smtClean="0"/>
              <a:t>Coke                                1</a:t>
            </a:r>
          </a:p>
          <a:p>
            <a:pPr>
              <a:buNone/>
            </a:pPr>
            <a:r>
              <a:rPr lang="en-US" dirty="0" smtClean="0"/>
              <a:t>Pepsi                                2</a:t>
            </a:r>
          </a:p>
          <a:p>
            <a:pPr>
              <a:buNone/>
            </a:pPr>
            <a:r>
              <a:rPr lang="en-US" dirty="0" err="1" smtClean="0"/>
              <a:t>Mirinda</a:t>
            </a:r>
            <a:r>
              <a:rPr lang="en-US" dirty="0" smtClean="0"/>
              <a:t>                            3</a:t>
            </a:r>
          </a:p>
          <a:p>
            <a:pPr>
              <a:buNone/>
            </a:pPr>
            <a:r>
              <a:rPr lang="en-US" dirty="0" smtClean="0"/>
              <a:t>Sprite                                4</a:t>
            </a:r>
          </a:p>
          <a:p>
            <a:pPr>
              <a:buNone/>
            </a:pPr>
            <a:r>
              <a:rPr lang="en-US" dirty="0" smtClean="0"/>
              <a:t>Slice                                   5</a:t>
            </a:r>
          </a:p>
          <a:p>
            <a:pPr>
              <a:buNone/>
            </a:pPr>
            <a:r>
              <a:rPr lang="en-US" smtClean="0"/>
              <a:t>Fruit Juice                         6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228600" y="990600"/>
            <a:ext cx="8915400" cy="5135563"/>
          </a:xfrm>
        </p:spPr>
        <p:txBody>
          <a:bodyPr>
            <a:normAutofit/>
          </a:bodyPr>
          <a:lstStyle/>
          <a:p>
            <a:r>
              <a:rPr lang="en-US" dirty="0" smtClean="0"/>
              <a:t>Chi-square test is used for finding significant relations. It is used to determine if categorical data shows dependency or the two classifications are independent. This test can also be used to make comparisons between theoretical populations and actual data when categories are used: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There are two popular types of Chi-Square tests.</a:t>
            </a:r>
          </a:p>
          <a:p>
            <a:r>
              <a:rPr lang="en-US" dirty="0" smtClean="0"/>
              <a:t>Chi-square test for </a:t>
            </a:r>
            <a:r>
              <a:rPr lang="en-US" b="1" dirty="0" smtClean="0"/>
              <a:t>goodness of fit- </a:t>
            </a:r>
            <a:r>
              <a:rPr lang="en-US" dirty="0" smtClean="0"/>
              <a:t>analysis of single categorical variable. The chi-square is used to find the bias of respondents regarding various related factors.</a:t>
            </a:r>
          </a:p>
          <a:p>
            <a:r>
              <a:rPr lang="en-US" dirty="0" smtClean="0"/>
              <a:t>Chi-square test for </a:t>
            </a:r>
            <a:r>
              <a:rPr lang="en-US" b="1" dirty="0" smtClean="0"/>
              <a:t>independence or relatedness –</a:t>
            </a:r>
            <a:r>
              <a:rPr lang="en-US" dirty="0" smtClean="0"/>
              <a:t>analysis of relationship between two categorical variables.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The chi-square test is a non-parametric test which assumes that the data analyzed. </a:t>
            </a:r>
          </a:p>
          <a:p>
            <a:r>
              <a:rPr lang="en-US" dirty="0" smtClean="0"/>
              <a:t>Consist of nominal and ordinal category of data</a:t>
            </a:r>
          </a:p>
          <a:p>
            <a:r>
              <a:rPr lang="en-US" dirty="0" smtClean="0"/>
              <a:t>Consists of entire populations or be randomly sampled from the population.</a:t>
            </a:r>
          </a:p>
          <a:p>
            <a:r>
              <a:rPr lang="en-US" dirty="0" smtClean="0"/>
              <a:t>No data point should be zero.</a:t>
            </a:r>
          </a:p>
          <a:p>
            <a:r>
              <a:rPr lang="en-US" dirty="0" smtClean="0"/>
              <a:t>80% of the expected frequencies should be 5 or more. However the observed frequencies can be any value, including Zero.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–Chi-square test for Goodness of Fit</a:t>
            </a:r>
            <a:endParaRPr lang="en-US" dirty="0"/>
          </a:p>
        </p:txBody>
      </p:sp>
      <p:sp>
        <p:nvSpPr>
          <p:cNvPr id="3" name="Content Placeholder 2"/>
          <p:cNvSpPr>
            <a:spLocks noGrp="1"/>
          </p:cNvSpPr>
          <p:nvPr>
            <p:ph idx="1"/>
          </p:nvPr>
        </p:nvSpPr>
        <p:spPr>
          <a:xfrm>
            <a:off x="0" y="1600200"/>
            <a:ext cx="8915400" cy="4525963"/>
          </a:xfrm>
        </p:spPr>
        <p:txBody>
          <a:bodyPr>
            <a:normAutofit fontScale="92500" lnSpcReduction="10000"/>
          </a:bodyPr>
          <a:lstStyle/>
          <a:p>
            <a:pPr algn="just">
              <a:buNone/>
            </a:pPr>
            <a:r>
              <a:rPr lang="en-US" dirty="0" smtClean="0"/>
              <a:t>   </a:t>
            </a:r>
            <a:r>
              <a:rPr lang="en-US" dirty="0" err="1" smtClean="0"/>
              <a:t>Dharam</a:t>
            </a:r>
            <a:r>
              <a:rPr lang="en-US" dirty="0" smtClean="0"/>
              <a:t> Gupta wants to know whether internet has influence on cost/price comparison of products. He also wants to know the influence of internet in case of online ordering. The level of significance  will be 5%. He categorizes the responses bases on 5point scale of never(1), occasionally(2) , considerably(3), almost always(4),  and always(5). </a:t>
            </a:r>
          </a:p>
          <a:p>
            <a:pPr algn="just">
              <a:buNone/>
            </a:pPr>
            <a:r>
              <a:rPr lang="en-US" dirty="0" smtClean="0"/>
              <a:t>   </a:t>
            </a:r>
            <a:r>
              <a:rPr lang="en-US" dirty="0" smtClean="0">
                <a:solidFill>
                  <a:srgbClr val="FF0000"/>
                </a:solidFill>
              </a:rPr>
              <a:t>Influence of internet in cost/Price comparison:</a:t>
            </a:r>
          </a:p>
          <a:p>
            <a:pPr algn="just">
              <a:buNone/>
            </a:pPr>
            <a:r>
              <a:rPr lang="en-US" dirty="0" smtClean="0"/>
              <a:t>1 = never, 2 = occasionally 3= considerably, 4 = almost always , 5= always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Null Hypothesis 1: </a:t>
            </a:r>
            <a:r>
              <a:rPr lang="en-US" dirty="0" smtClean="0"/>
              <a:t>There is not much influence of internet in case of cost/price comparison.</a:t>
            </a:r>
          </a:p>
          <a:p>
            <a:r>
              <a:rPr lang="en-US" dirty="0" smtClean="0"/>
              <a:t> </a:t>
            </a:r>
            <a:r>
              <a:rPr lang="en-US" dirty="0" smtClean="0">
                <a:solidFill>
                  <a:srgbClr val="FF0000"/>
                </a:solidFill>
              </a:rPr>
              <a:t>Alternative Hypothesis 1: </a:t>
            </a:r>
            <a:r>
              <a:rPr lang="en-US" dirty="0" smtClean="0"/>
              <a:t>There is much influence of internet in case of cost /price comparison.</a:t>
            </a:r>
          </a:p>
          <a:p>
            <a:r>
              <a:rPr lang="en-US" dirty="0" smtClean="0">
                <a:solidFill>
                  <a:srgbClr val="FF0000"/>
                </a:solidFill>
              </a:rPr>
              <a:t>Null Hypothesis 2: </a:t>
            </a:r>
            <a:r>
              <a:rPr lang="en-US" dirty="0" smtClean="0"/>
              <a:t>There is not much influence of internet in case of online ordering.</a:t>
            </a:r>
          </a:p>
          <a:p>
            <a:r>
              <a:rPr lang="en-US" dirty="0" smtClean="0">
                <a:solidFill>
                  <a:srgbClr val="FF0000"/>
                </a:solidFill>
              </a:rPr>
              <a:t>Alternative Hypothesis 2: </a:t>
            </a:r>
            <a:r>
              <a:rPr lang="en-US" dirty="0" smtClean="0"/>
              <a:t>There is much influence of internet in case of  online ordering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686800" cy="5638800"/>
          </a:xfrm>
        </p:spPr>
        <p:txBody>
          <a:bodyPr>
            <a:normAutofit lnSpcReduction="10000"/>
          </a:bodyPr>
          <a:lstStyle/>
          <a:p>
            <a:pPr algn="just"/>
            <a:r>
              <a:rPr lang="en-US" dirty="0" smtClean="0">
                <a:latin typeface="Times New Roman" pitchFamily="18" charset="0"/>
                <a:cs typeface="Times New Roman" pitchFamily="18" charset="0"/>
              </a:rPr>
              <a:t>The test is applied when you have two </a:t>
            </a:r>
            <a:r>
              <a:rPr lang="en-US" b="1" dirty="0" smtClean="0">
                <a:solidFill>
                  <a:srgbClr val="FF0000"/>
                </a:solidFill>
                <a:latin typeface="Times New Roman" pitchFamily="18" charset="0"/>
                <a:cs typeface="Times New Roman" pitchFamily="18" charset="0"/>
              </a:rPr>
              <a:t>categorical variables </a:t>
            </a:r>
            <a:r>
              <a:rPr lang="en-US" dirty="0" smtClean="0">
                <a:latin typeface="Times New Roman" pitchFamily="18" charset="0"/>
                <a:cs typeface="Times New Roman" pitchFamily="18" charset="0"/>
              </a:rPr>
              <a:t>from a single population. It is used to determine whether there is a significant association between the two variables.</a:t>
            </a:r>
          </a:p>
          <a:p>
            <a:r>
              <a:rPr lang="en-US" dirty="0" smtClean="0"/>
              <a:t>For example, in an election survey, voters might be classified by gender (male or female) and voting preference (BJP, Congress , or Independent). </a:t>
            </a:r>
          </a:p>
          <a:p>
            <a:r>
              <a:rPr lang="en-US" dirty="0" smtClean="0"/>
              <a:t>We could use a chi-square test for independence to determine whether gender is related to voting preference.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Educational Background of PGDM students and Their Performance in Terms of Grade.</a:t>
            </a:r>
          </a:p>
          <a:p>
            <a:pPr>
              <a:buNone/>
            </a:pPr>
            <a:r>
              <a:rPr lang="en-US" sz="2200" b="1" dirty="0" smtClean="0">
                <a:solidFill>
                  <a:srgbClr val="FF0000"/>
                </a:solidFill>
              </a:rPr>
              <a:t>1. Educational Background    : Code</a:t>
            </a:r>
          </a:p>
          <a:p>
            <a:pPr>
              <a:buNone/>
            </a:pPr>
            <a:r>
              <a:rPr lang="en-US" sz="2200" dirty="0" smtClean="0"/>
              <a:t>    B. Com                      -               1</a:t>
            </a:r>
          </a:p>
          <a:p>
            <a:pPr>
              <a:buNone/>
            </a:pPr>
            <a:r>
              <a:rPr lang="en-US" sz="2200" dirty="0" smtClean="0"/>
              <a:t>     B.E.                           -                2</a:t>
            </a:r>
          </a:p>
          <a:p>
            <a:pPr>
              <a:buNone/>
            </a:pPr>
            <a:r>
              <a:rPr lang="en-US" sz="2200" dirty="0" smtClean="0"/>
              <a:t>     B.Sc.                         -                3</a:t>
            </a:r>
          </a:p>
          <a:p>
            <a:pPr>
              <a:buNone/>
            </a:pPr>
            <a:r>
              <a:rPr lang="en-US" sz="2200" dirty="0" smtClean="0"/>
              <a:t>     B.B.A                        -                4</a:t>
            </a:r>
          </a:p>
          <a:p>
            <a:pPr>
              <a:buNone/>
            </a:pPr>
            <a:r>
              <a:rPr lang="en-US" sz="2200" dirty="0" smtClean="0"/>
              <a:t>     B.A                            -                5</a:t>
            </a:r>
          </a:p>
          <a:p>
            <a:pPr>
              <a:buNone/>
            </a:pPr>
            <a:r>
              <a:rPr lang="en-US" sz="2200" dirty="0" smtClean="0">
                <a:solidFill>
                  <a:srgbClr val="FF0000"/>
                </a:solidFill>
              </a:rPr>
              <a:t>Grade Obtained                : Grade Code</a:t>
            </a:r>
          </a:p>
          <a:p>
            <a:pPr>
              <a:buNone/>
            </a:pPr>
            <a:r>
              <a:rPr lang="en-US" sz="2200" dirty="0" smtClean="0"/>
              <a:t>A                                    -                1</a:t>
            </a:r>
          </a:p>
          <a:p>
            <a:pPr>
              <a:buNone/>
            </a:pPr>
            <a:r>
              <a:rPr lang="en-US" sz="2200" dirty="0" smtClean="0"/>
              <a:t>B                                    -                2</a:t>
            </a:r>
          </a:p>
          <a:p>
            <a:pPr>
              <a:buNone/>
            </a:pPr>
            <a:r>
              <a:rPr lang="en-US" sz="2200" dirty="0" smtClean="0"/>
              <a:t>C                                    -                 3</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3" name="Content Placeholder 2"/>
          <p:cNvSpPr>
            <a:spLocks noGrp="1"/>
          </p:cNvSpPr>
          <p:nvPr>
            <p:ph idx="1"/>
          </p:nvPr>
        </p:nvSpPr>
        <p:spPr>
          <a:xfrm>
            <a:off x="228600" y="1600200"/>
            <a:ext cx="8915400" cy="4724400"/>
          </a:xfrm>
        </p:spPr>
        <p:txBody>
          <a:bodyPr/>
          <a:lstStyle/>
          <a:p>
            <a:pPr>
              <a:buNone/>
            </a:pPr>
            <a:r>
              <a:rPr lang="en-US" dirty="0" smtClean="0">
                <a:solidFill>
                  <a:srgbClr val="FF0000"/>
                </a:solidFill>
              </a:rPr>
              <a:t>Topic</a:t>
            </a:r>
            <a:r>
              <a:rPr lang="en-US" dirty="0" smtClean="0"/>
              <a:t>: Income group and Person washing clothes at home</a:t>
            </a:r>
          </a:p>
          <a:p>
            <a:pPr>
              <a:buNone/>
            </a:pPr>
            <a:r>
              <a:rPr lang="en-US" dirty="0" smtClean="0"/>
              <a:t>Income Code      Person washing clothes at home                </a:t>
            </a:r>
          </a:p>
          <a:p>
            <a:pPr>
              <a:buNone/>
            </a:pPr>
            <a:r>
              <a:rPr lang="en-US" dirty="0" smtClean="0">
                <a:solidFill>
                  <a:srgbClr val="FF0000"/>
                </a:solidFill>
              </a:rPr>
              <a:t>1: &lt; than 5000               1: yourself</a:t>
            </a:r>
          </a:p>
          <a:p>
            <a:pPr>
              <a:buNone/>
            </a:pPr>
            <a:r>
              <a:rPr lang="en-US" dirty="0" smtClean="0">
                <a:solidFill>
                  <a:srgbClr val="FF0000"/>
                </a:solidFill>
              </a:rPr>
              <a:t>2: 5001-10,000               2: Maid</a:t>
            </a:r>
          </a:p>
          <a:p>
            <a:pPr>
              <a:buNone/>
            </a:pPr>
            <a:r>
              <a:rPr lang="en-US" dirty="0" smtClean="0">
                <a:solidFill>
                  <a:srgbClr val="FF0000"/>
                </a:solidFill>
              </a:rPr>
              <a:t>3: 10,001-15,000            3: Any other</a:t>
            </a:r>
          </a:p>
          <a:p>
            <a:pPr>
              <a:buNone/>
            </a:pPr>
            <a:r>
              <a:rPr lang="en-US" dirty="0" smtClean="0">
                <a:solidFill>
                  <a:srgbClr val="FF0000"/>
                </a:solidFill>
              </a:rPr>
              <a:t>4: &gt; 15,000     </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548</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Chi-Square Test</vt:lpstr>
      <vt:lpstr>Slide 2</vt:lpstr>
      <vt:lpstr>Slide 3</vt:lpstr>
      <vt:lpstr>Slide 4</vt:lpstr>
      <vt:lpstr>Example –Chi-square test for Goodness of Fit</vt:lpstr>
      <vt:lpstr>Slide 6</vt:lpstr>
      <vt:lpstr>Slide 7</vt:lpstr>
      <vt:lpstr>Example :1</vt:lpstr>
      <vt:lpstr>Example : 2</vt:lpstr>
      <vt:lpstr> Example : 3: Topic : Age Group and Choice of drink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Chi-Square Test</dc:title>
  <dc:creator>lalit</dc:creator>
  <cp:lastModifiedBy>lalit</cp:lastModifiedBy>
  <cp:revision>11</cp:revision>
  <dcterms:created xsi:type="dcterms:W3CDTF">2016-07-28T13:11:46Z</dcterms:created>
  <dcterms:modified xsi:type="dcterms:W3CDTF">2017-11-27T11:36:12Z</dcterms:modified>
</cp:coreProperties>
</file>