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82" r:id="rId5"/>
    <p:sldId id="283" r:id="rId6"/>
    <p:sldId id="272" r:id="rId7"/>
    <p:sldId id="273" r:id="rId8"/>
    <p:sldId id="274" r:id="rId9"/>
    <p:sldId id="284" r:id="rId10"/>
    <p:sldId id="257" r:id="rId11"/>
    <p:sldId id="298" r:id="rId12"/>
    <p:sldId id="285" r:id="rId13"/>
    <p:sldId id="29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294" r:id="rId23"/>
    <p:sldId id="26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49" autoAdjust="0"/>
    <p:restoredTop sz="86738" autoAdjust="0"/>
  </p:normalViewPr>
  <p:slideViewPr>
    <p:cSldViewPr>
      <p:cViewPr>
        <p:scale>
          <a:sx n="70" d="100"/>
          <a:sy n="70" d="100"/>
        </p:scale>
        <p:origin x="-11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BCE0-0023-4E91-9215-D628FD5E8F4B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6D01-F47C-496A-BCBD-B9B6528A3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DATA TO CATEGORICAL DATA  - if you want to test whether attending class influences how students perform on an exam, using test scores (from 0-100) as data would not be appropriate for a Chi-square test. However, arranging students into the categories "Pass" and "Fail" would. Additionally, the data in a Chi-square grid should not be in the form of percentages, or anything other than frequency (count) data. Thus, by dividing a class of 54 into groups according to whether they attended class and whether they passed the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6D01-F47C-496A-BCBD-B9B6528A3E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RowTotal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ColTotal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GridTotal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cell  (1,1)  it is  (33*31)/54, or 18.94.     (33*23)/54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6D01-F47C-496A-BCBD-B9B6528A3E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statistics, the number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 of freedom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values in the final calculation of a statistic that are free to vary. The number of independent ways by which a dynamic system can move, without violating any constraint imposed on it, is called number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 of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6D01-F47C-496A-BCBD-B9B6528A3E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6D01-F47C-496A-BCBD-B9B6528A3E8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.upenn.edu/~clight/chisquared.htm" TargetMode="External"/><Relationship Id="rId2" Type="http://schemas.openxmlformats.org/officeDocument/2006/relationships/hyperlink" Target="http://www.basic.northwestern.edu/statguidefiles/gf-dist_ass_vio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courses.science.psu.edu/stat200/node/186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Chi-Squared tests </a:t>
            </a:r>
            <a:r>
              <a:rPr lang="en-GB" b="1" i="1" dirty="0" smtClean="0">
                <a:solidFill>
                  <a:srgbClr val="C00000"/>
                </a:solidFill>
              </a:rPr>
              <a:t>(</a:t>
            </a:r>
            <a:r>
              <a:rPr lang="en-GB" b="1" dirty="0" smtClean="0">
                <a:solidFill>
                  <a:srgbClr val="C00000"/>
                </a:solidFill>
                <a:sym typeface="Symbol" pitchFamily="18" charset="2"/>
              </a:rPr>
              <a:t></a:t>
            </a:r>
            <a:r>
              <a:rPr lang="en-GB" b="1" baseline="30000" dirty="0" smtClean="0">
                <a:solidFill>
                  <a:srgbClr val="C00000"/>
                </a:solidFill>
              </a:rPr>
              <a:t>2</a:t>
            </a:r>
            <a:r>
              <a:rPr lang="en-GB" b="1" dirty="0" smtClean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Testing Goodness of Fit</a:t>
            </a:r>
          </a:p>
          <a:p>
            <a:r>
              <a:rPr lang="en-US" sz="3000" dirty="0" smtClean="0"/>
              <a:t>The Chi-square test is intended to test how likely it is that an observed distribution is due to chance.</a:t>
            </a:r>
          </a:p>
          <a:p>
            <a:r>
              <a:rPr lang="en-US" sz="2800" dirty="0" smtClean="0"/>
              <a:t>Chi Square distribution to test the difference between theoretically expected and observed frequencies</a:t>
            </a:r>
          </a:p>
          <a:p>
            <a:endParaRPr lang="en-US" sz="2800" dirty="0" smtClean="0"/>
          </a:p>
          <a:p>
            <a:r>
              <a:rPr lang="en-US" sz="2800" b="1" dirty="0" smtClean="0"/>
              <a:t>Test of association/ relationship</a:t>
            </a:r>
          </a:p>
          <a:p>
            <a:pPr>
              <a:buNone/>
            </a:pPr>
            <a:r>
              <a:rPr lang="en-US" sz="2800" dirty="0" smtClean="0"/>
              <a:t>	To test the relationship/ association between nominal variables for significance</a:t>
            </a:r>
          </a:p>
          <a:p>
            <a:endParaRPr lang="en-US" sz="2800" dirty="0" smtClean="0"/>
          </a:p>
          <a:p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6868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i="1" dirty="0">
                <a:solidFill>
                  <a:schemeClr val="accent2"/>
                </a:solidFill>
              </a:rPr>
              <a:t>Assumptions of the Chi-Square test</a:t>
            </a:r>
            <a:r>
              <a:rPr lang="en-GB" sz="3200" b="1" i="1" dirty="0" smtClean="0">
                <a:solidFill>
                  <a:schemeClr val="accent2"/>
                </a:solidFill>
              </a:rPr>
              <a:t>:</a:t>
            </a:r>
          </a:p>
          <a:p>
            <a:pPr algn="just"/>
            <a:endParaRPr lang="en-GB" b="1" dirty="0">
              <a:solidFill>
                <a:schemeClr val="accent2"/>
              </a:solidFill>
            </a:endParaRPr>
          </a:p>
          <a:p>
            <a:pPr algn="just"/>
            <a:r>
              <a:rPr lang="en-GB" sz="2400" b="1" dirty="0"/>
              <a:t>1</a:t>
            </a:r>
            <a:r>
              <a:rPr lang="en-GB" sz="2800" dirty="0"/>
              <a:t>. Observations </a:t>
            </a:r>
            <a:r>
              <a:rPr lang="en-GB" sz="2800" i="1" dirty="0"/>
              <a:t>must</a:t>
            </a:r>
            <a:r>
              <a:rPr lang="en-GB" sz="2800" dirty="0"/>
              <a:t> be independent: each subject must contribute to </a:t>
            </a:r>
            <a:r>
              <a:rPr lang="en-GB" sz="2800" i="1" dirty="0"/>
              <a:t>one and only one</a:t>
            </a:r>
            <a:r>
              <a:rPr lang="en-GB" sz="2800" dirty="0"/>
              <a:t> category. Otherwise the test results are completely invalid.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2. Problems arise when </a:t>
            </a:r>
            <a:r>
              <a:rPr lang="en-GB" sz="2800" i="1" dirty="0"/>
              <a:t>expected</a:t>
            </a:r>
            <a:r>
              <a:rPr lang="en-GB" sz="2800" dirty="0"/>
              <a:t> frequencies are very small. Chi-Square should not be used if more than 20% of the </a:t>
            </a:r>
            <a:r>
              <a:rPr lang="en-GB" sz="2800" i="1" dirty="0"/>
              <a:t>expected</a:t>
            </a:r>
            <a:r>
              <a:rPr lang="en-GB" sz="2800" dirty="0"/>
              <a:t> frequencies have a value of less than 5. (It does not matter what the </a:t>
            </a:r>
            <a:r>
              <a:rPr lang="en-GB" sz="2800" i="1" dirty="0"/>
              <a:t>observed</a:t>
            </a:r>
            <a:r>
              <a:rPr lang="en-GB" sz="2800" dirty="0"/>
              <a:t> frequencies are</a:t>
            </a:r>
            <a:r>
              <a:rPr lang="en-GB" sz="2800" dirty="0" smtClean="0"/>
              <a:t>).</a:t>
            </a:r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To overcome less expected value:  </a:t>
            </a:r>
            <a:r>
              <a:rPr lang="en-GB" sz="2800" dirty="0"/>
              <a:t>combine some categories (if this is meaningful in your experiment), OR obtain more data (make the sample size bigger</a:t>
            </a:r>
            <a:r>
              <a:rPr lang="en-GB" sz="2400" b="1" dirty="0"/>
              <a:t>). </a:t>
            </a:r>
          </a:p>
        </p:txBody>
      </p:sp>
    </p:spTree>
    <p:extLst>
      <p:ext uri="{BB962C8B-B14F-4D97-AF65-F5344CB8AC3E}">
        <p14:creationId xmlns="" xmlns:p14="http://schemas.microsoft.com/office/powerpoint/2010/main" val="36197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1600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           OBJECTIVE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dirty="0" smtClean="0"/>
              <a:t>Whether Educational qualification influences Psychological wellbeing?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696200" cy="4267200"/>
          </a:xfrm>
        </p:spPr>
        <p:txBody>
          <a:bodyPr>
            <a:normAutofit fontScale="85000" lnSpcReduction="10000"/>
          </a:bodyPr>
          <a:lstStyle/>
          <a:p>
            <a:r>
              <a:rPr lang="en-IN" sz="3000" dirty="0" smtClean="0"/>
              <a:t> 3. Educational Qualification of the respondent </a:t>
            </a:r>
            <a:endParaRPr lang="en-US" sz="3000" dirty="0" smtClean="0"/>
          </a:p>
          <a:p>
            <a:pPr>
              <a:buNone/>
            </a:pPr>
            <a:r>
              <a:rPr lang="en-IN" sz="3000" dirty="0" smtClean="0"/>
              <a:t>a)  Schooling   b) Diploma       c) UG       d)PG</a:t>
            </a:r>
            <a:endParaRPr lang="en-US" sz="3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3000" dirty="0" smtClean="0"/>
              <a:t>Psychological Wellbeing  -  PC1  </a:t>
            </a:r>
            <a:r>
              <a:rPr lang="en-US" sz="2800" dirty="0" smtClean="0"/>
              <a:t>[ Mean of Psychological wellbeing is recoded as “LOW” and “ High” ]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3000" dirty="0" smtClean="0"/>
              <a:t>Whether a nominal(any level) influences a nominal(any level)?</a:t>
            </a:r>
          </a:p>
          <a:p>
            <a:r>
              <a:rPr lang="en-US" sz="3000" i="1" dirty="0" smtClean="0"/>
              <a:t>Chi square test  (or)  Test of association</a:t>
            </a:r>
            <a:endParaRPr lang="en-US" sz="3000" i="1" dirty="0"/>
          </a:p>
        </p:txBody>
      </p:sp>
    </p:spTree>
    <p:extLst>
      <p:ext uri="{BB962C8B-B14F-4D97-AF65-F5344CB8AC3E}">
        <p14:creationId xmlns="" xmlns:p14="http://schemas.microsoft.com/office/powerpoint/2010/main" val="155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H0: There is no significant association among Education qualification and psychological wellbeing.</a:t>
            </a:r>
          </a:p>
          <a:p>
            <a:r>
              <a:rPr lang="en-US" dirty="0" smtClean="0"/>
              <a:t>H1: There is a significant association among Education qualification and psychological wellbeing</a:t>
            </a:r>
          </a:p>
          <a:p>
            <a:r>
              <a:rPr lang="en-US" dirty="0" smtClean="0"/>
              <a:t>To  check whether Education qualification influences  psychological wellbeing of the employees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1)Analyze &gt; Descriptive statistics &gt; Cross tab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57573" b="25921"/>
          <a:stretch>
            <a:fillRect/>
          </a:stretch>
        </p:blipFill>
        <p:spPr bwMode="auto">
          <a:xfrm>
            <a:off x="546957" y="1600200"/>
            <a:ext cx="760644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402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16002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/>
              <a:t>2) Transfer..  </a:t>
            </a:r>
            <a:br>
              <a:rPr lang="en-US" sz="2400" dirty="0" smtClean="0"/>
            </a:br>
            <a:r>
              <a:rPr lang="en-US" sz="2400" dirty="0" smtClean="0"/>
              <a:t>Influencing variable( Education qualification Chi-square ) to Column. </a:t>
            </a:r>
            <a:br>
              <a:rPr lang="en-US" sz="2400" dirty="0" smtClean="0"/>
            </a:br>
            <a:r>
              <a:rPr lang="en-US" sz="2400" dirty="0" smtClean="0"/>
              <a:t>Influenced variable(PC1 – </a:t>
            </a:r>
            <a:r>
              <a:rPr lang="en-US" sz="2400" dirty="0" err="1" smtClean="0"/>
              <a:t>Psyco</a:t>
            </a:r>
            <a:r>
              <a:rPr lang="en-US" sz="2400" dirty="0" smtClean="0"/>
              <a:t> Wellbeing) to Row.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569" t="11390" r="21569" b="17430"/>
          <a:stretch>
            <a:fillRect/>
          </a:stretch>
        </p:blipFill>
        <p:spPr bwMode="auto">
          <a:xfrm>
            <a:off x="2438400" y="2514599"/>
            <a:ext cx="5791200" cy="409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2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848600" cy="20574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000" dirty="0" smtClean="0"/>
              <a:t>3)Click…Statistics &gt; pop up appears…</a:t>
            </a:r>
            <a:br>
              <a:rPr lang="en-US" sz="4000" dirty="0" smtClean="0"/>
            </a:br>
            <a:r>
              <a:rPr lang="en-US" sz="4000" dirty="0" smtClean="0"/>
              <a:t>    click…Chi square &gt; Continue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376" t="18044" r="2434" b="13945"/>
          <a:stretch>
            <a:fillRect/>
          </a:stretch>
        </p:blipFill>
        <p:spPr bwMode="auto">
          <a:xfrm>
            <a:off x="1524000" y="2590800"/>
            <a:ext cx="662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892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4)click..Cells &gt; pop up appears..</a:t>
            </a:r>
            <a:br>
              <a:rPr lang="en-US" sz="3600" dirty="0" smtClean="0"/>
            </a:br>
            <a:r>
              <a:rPr lang="en-US" sz="3600" dirty="0" smtClean="0"/>
              <a:t>    Click…column &gt; continue &gt;ok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970" t="18136" r="28207" b="18136"/>
          <a:stretch>
            <a:fillRect/>
          </a:stretch>
        </p:blipFill>
        <p:spPr bwMode="auto">
          <a:xfrm>
            <a:off x="1447800" y="1940442"/>
            <a:ext cx="6629400" cy="491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89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OUTPUT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686800" cy="2133600"/>
          </a:xfrm>
        </p:spPr>
        <p:txBody>
          <a:bodyPr>
            <a:normAutofit fontScale="925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psychological wellbeing is high among the graduates and the diploma than the school level education qualification 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8760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598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6106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 value is </a:t>
            </a:r>
            <a:r>
              <a:rPr lang="en-US" sz="2800" dirty="0" smtClean="0">
                <a:solidFill>
                  <a:srgbClr val="FF0000"/>
                </a:solidFill>
              </a:rPr>
              <a:t>0.019 . </a:t>
            </a:r>
            <a:r>
              <a:rPr lang="en-US" sz="2800" dirty="0" smtClean="0"/>
              <a:t>– which is </a:t>
            </a:r>
            <a:r>
              <a:rPr lang="en-US" sz="2800" b="1" dirty="0" smtClean="0"/>
              <a:t>&lt; 0.05.</a:t>
            </a:r>
          </a:p>
          <a:p>
            <a:r>
              <a:rPr lang="en-US" sz="2800" b="1" dirty="0" smtClean="0"/>
              <a:t>So Educational Qualification and Psychological wellbeing are related</a:t>
            </a:r>
            <a:r>
              <a:rPr lang="en-US" sz="2800" b="1" dirty="0" smtClean="0">
                <a:solidFill>
                  <a:srgbClr val="FF0000"/>
                </a:solidFill>
              </a:rPr>
              <a:t>.  Educational Qualification influences Psychological wellbeing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57200"/>
            <a:ext cx="58992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99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ym typeface="Symbol" pitchFamily="18" charset="2"/>
              </a:rPr>
              <a:t>The Chi-square test measures the association between two or more variables.</a:t>
            </a:r>
          </a:p>
          <a:p>
            <a:endParaRPr lang="en-US" dirty="0" smtClean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792162"/>
          </a:xfrm>
        </p:spPr>
        <p:txBody>
          <a:bodyPr>
            <a:noAutofit/>
          </a:bodyPr>
          <a:lstStyle/>
          <a:p>
            <a:r>
              <a:rPr lang="en-US" sz="3200" cap="none" dirty="0" smtClean="0"/>
              <a:t>To measure the strength of the association between the two variables in the cross tab</a:t>
            </a:r>
            <a:endParaRPr lang="en-US" sz="32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33800"/>
            <a:ext cx="8077200" cy="2239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value is 0.232 which is less</a:t>
            </a:r>
          </a:p>
          <a:p>
            <a:r>
              <a:rPr lang="en-US" b="1" dirty="0" smtClean="0"/>
              <a:t>So Educational Qualification and Psychological wellbeing are related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Refer lambda if it is a 2 x 2 matrix. </a:t>
            </a:r>
            <a:r>
              <a:rPr lang="en-US" b="1" dirty="0" smtClean="0"/>
              <a:t>Lesser lambda value – variables are related.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24000"/>
            <a:ext cx="6019800" cy="189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32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in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net&lt;-read.csv("project.csv")</a:t>
            </a:r>
          </a:p>
          <a:p>
            <a:r>
              <a:rPr lang="en-US" dirty="0" smtClean="0"/>
              <a:t>View(net)</a:t>
            </a:r>
          </a:p>
          <a:p>
            <a:r>
              <a:rPr lang="en-US" dirty="0" smtClean="0"/>
              <a:t>b</a:t>
            </a:r>
            <a:r>
              <a:rPr lang="en-US" smtClean="0"/>
              <a:t>&lt;-table(net$Education,net$pc1</a:t>
            </a:r>
            <a:r>
              <a:rPr lang="en-US" dirty="0" smtClean="0"/>
              <a:t>)</a:t>
            </a:r>
          </a:p>
          <a:p>
            <a:r>
              <a:rPr lang="en-US" dirty="0" smtClean="0"/>
              <a:t>b</a:t>
            </a:r>
          </a:p>
          <a:p>
            <a:r>
              <a:rPr lang="en-US" dirty="0" err="1" smtClean="0"/>
              <a:t>chisq.test</a:t>
            </a:r>
            <a:r>
              <a:rPr lang="en-US" dirty="0" smtClean="0"/>
              <a:t>(b)$expected</a:t>
            </a:r>
          </a:p>
          <a:p>
            <a:r>
              <a:rPr lang="en-US" dirty="0" err="1" smtClean="0"/>
              <a:t>chisq.test</a:t>
            </a:r>
            <a:r>
              <a:rPr lang="en-US" dirty="0" smtClean="0"/>
              <a:t>(</a:t>
            </a:r>
            <a:r>
              <a:rPr lang="en-US" dirty="0" err="1" smtClean="0"/>
              <a:t>b,correct</a:t>
            </a:r>
            <a:r>
              <a:rPr lang="en-US" dirty="0" smtClean="0"/>
              <a:t> = F)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458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 b="1" i="1" dirty="0">
                <a:solidFill>
                  <a:schemeClr val="accent2"/>
                </a:solidFill>
              </a:rPr>
              <a:t>Why you should avoid using Chi-Square if you can: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/>
              <a:t>Design studies so that you can </a:t>
            </a:r>
            <a:r>
              <a:rPr lang="en-GB" sz="2400" b="1" i="1" dirty="0"/>
              <a:t>avoid</a:t>
            </a:r>
            <a:r>
              <a:rPr lang="en-GB" sz="2400" b="1" dirty="0"/>
              <a:t> using </a:t>
            </a:r>
            <a:r>
              <a:rPr lang="en-GB" sz="2400" b="1" dirty="0" smtClean="0"/>
              <a:t>Chi-square</a:t>
            </a:r>
            <a:r>
              <a:rPr lang="en-GB" sz="2400" b="1" dirty="0"/>
              <a:t>! </a:t>
            </a:r>
          </a:p>
          <a:p>
            <a:r>
              <a:rPr lang="en-GB" sz="2400" b="1" dirty="0"/>
              <a:t>Frequency data give little information about participants' performance: all you have is knowledge about which category someone is in, a very crude measure. </a:t>
            </a:r>
          </a:p>
          <a:p>
            <a:endParaRPr lang="en-GB" sz="2400" b="1" dirty="0"/>
          </a:p>
          <a:p>
            <a:r>
              <a:rPr lang="en-GB" sz="2400" b="1" dirty="0"/>
              <a:t>It's much more informative to obtain one or more scores per participant; scores give you more information about performance than categorical data (and can be used with better statistical tests).</a:t>
            </a:r>
          </a:p>
          <a:p>
            <a:endParaRPr lang="en-GB" sz="2400" b="1" dirty="0"/>
          </a:p>
          <a:p>
            <a:r>
              <a:rPr lang="en-GB" sz="2400" b="1" dirty="0"/>
              <a:t>e.g. IQ: which is better - to know participants are “bright” or “dim”, or have their actual IQ scores?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626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http://www.basic.northwestern.edu/statguidefiles/gf-dist_ass_viol.html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http://www.ling.upenn.edu/~clight/chisquared.htm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https://onlinecourses.science.psu.edu/stat200/node/186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analyze </a:t>
            </a:r>
            <a:r>
              <a:rPr lang="en-US" b="1" dirty="0" smtClean="0"/>
              <a:t>categorical</a:t>
            </a:r>
            <a:r>
              <a:rPr lang="en-US" dirty="0" smtClean="0"/>
              <a:t> data. (male female, Pass fail)  </a:t>
            </a:r>
            <a:r>
              <a:rPr lang="en-US" dirty="0" err="1" smtClean="0"/>
              <a:t>ie</a:t>
            </a:r>
            <a:r>
              <a:rPr lang="en-US" dirty="0" smtClean="0"/>
              <a:t>., nominal</a:t>
            </a:r>
          </a:p>
          <a:p>
            <a:r>
              <a:rPr lang="en-US" dirty="0" smtClean="0"/>
              <a:t>Not continuous data (such as height in inches, marks).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760"/>
            <a:ext cx="7810500" cy="8534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Cross-tabulation of more than two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3200" dirty="0" smtClean="0"/>
              <a:t>Possible to have more than two  variables in a table.</a:t>
            </a:r>
          </a:p>
          <a:p>
            <a:r>
              <a:rPr lang="en-US" sz="3200" dirty="0" smtClean="0"/>
              <a:t>Difficult to assimilate the information</a:t>
            </a:r>
          </a:p>
          <a:p>
            <a:r>
              <a:rPr lang="en-US" sz="3200" dirty="0" smtClean="0"/>
              <a:t>Use only if it likely to help in the analysis and to draw useful conclusion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324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Lack of casual inference in 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cross-tabulation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43857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Any two variables can be cross-tabulated.</a:t>
            </a:r>
          </a:p>
          <a:p>
            <a:endParaRPr lang="en-US" sz="3200" dirty="0" smtClean="0"/>
          </a:p>
          <a:p>
            <a:r>
              <a:rPr lang="en-US" sz="3200" dirty="0" smtClean="0"/>
              <a:t>Significant association between the two variables, not necessarily mean that one of them (independent) causes the other (dependent).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0264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The formula is    </a:t>
            </a:r>
          </a:p>
          <a:p>
            <a:endParaRPr lang="en-US" b="1" i="1" dirty="0" smtClean="0">
              <a:solidFill>
                <a:schemeClr val="accent2"/>
              </a:solidFill>
            </a:endParaRPr>
          </a:p>
          <a:p>
            <a:r>
              <a:rPr lang="en-GB" b="1" i="1" dirty="0" smtClean="0"/>
              <a:t>O  is observed frequency </a:t>
            </a:r>
          </a:p>
          <a:p>
            <a:r>
              <a:rPr lang="en-GB" b="1" i="1" dirty="0" smtClean="0"/>
              <a:t>E is Expected frequency</a:t>
            </a:r>
          </a:p>
          <a:p>
            <a:r>
              <a:rPr lang="en-GB" i="1" dirty="0" smtClean="0"/>
              <a:t>Expected</a:t>
            </a:r>
            <a:r>
              <a:rPr lang="en-GB" dirty="0" smtClean="0"/>
              <a:t> frequency for each category is calculated as follows</a:t>
            </a:r>
          </a:p>
          <a:p>
            <a:pPr>
              <a:buNone/>
            </a:pPr>
            <a:endParaRPr lang="en-GB" b="1" i="1" dirty="0" smtClean="0"/>
          </a:p>
          <a:p>
            <a:pPr>
              <a:buNone/>
            </a:pPr>
            <a:r>
              <a:rPr lang="en-GB" b="1" i="1" dirty="0" smtClean="0"/>
              <a:t>total </a:t>
            </a:r>
            <a:r>
              <a:rPr lang="en-GB" b="1" i="1" dirty="0" err="1" smtClean="0"/>
              <a:t>no.observations</a:t>
            </a:r>
            <a:r>
              <a:rPr lang="en-GB" b="1" i="1" dirty="0" smtClean="0"/>
              <a:t> / number of categories</a:t>
            </a:r>
            <a:endParaRPr lang="en-GB" b="1" dirty="0" smtClean="0"/>
          </a:p>
          <a:p>
            <a:endParaRPr lang="en-US" dirty="0" smtClean="0"/>
          </a:p>
          <a:p>
            <a:r>
              <a:rPr lang="en-US" dirty="0" smtClean="0"/>
              <a:t>E </a:t>
            </a:r>
            <a:r>
              <a:rPr lang="en-US" sz="1800" dirty="0" err="1" smtClean="0"/>
              <a:t>i</a:t>
            </a:r>
            <a:r>
              <a:rPr lang="en-US" sz="1800" dirty="0" smtClean="0"/>
              <a:t> j = ( </a:t>
            </a:r>
            <a:r>
              <a:rPr lang="en-US" dirty="0" smtClean="0"/>
              <a:t>row total </a:t>
            </a:r>
            <a:r>
              <a:rPr lang="en-US" sz="1800" dirty="0" err="1" smtClean="0"/>
              <a:t>i</a:t>
            </a:r>
            <a:r>
              <a:rPr lang="en-US" dirty="0" smtClean="0"/>
              <a:t> × column total </a:t>
            </a:r>
            <a:r>
              <a:rPr lang="en-US" sz="1800" dirty="0" smtClean="0"/>
              <a:t>j</a:t>
            </a:r>
            <a:r>
              <a:rPr lang="en-US" dirty="0" smtClean="0"/>
              <a:t>) / n</a:t>
            </a:r>
          </a:p>
          <a:p>
            <a:r>
              <a:rPr lang="en-US" dirty="0" smtClean="0"/>
              <a:t>n is the total number of observations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1"/>
            <a:ext cx="2895600" cy="13720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0122" t="16836" r="31069" b="22554"/>
          <a:stretch>
            <a:fillRect/>
          </a:stretch>
        </p:blipFill>
        <p:spPr bwMode="auto">
          <a:xfrm>
            <a:off x="304800" y="1295400"/>
            <a:ext cx="858299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2549" t="30305" r="23496" b="37706"/>
          <a:stretch>
            <a:fillRect/>
          </a:stretch>
        </p:blipFill>
        <p:spPr bwMode="auto">
          <a:xfrm>
            <a:off x="533400" y="457200"/>
            <a:ext cx="6019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21669" t="23958" r="22694" b="29167"/>
          <a:stretch>
            <a:fillRect/>
          </a:stretch>
        </p:blipFill>
        <p:spPr bwMode="auto">
          <a:xfrm>
            <a:off x="2362200" y="3404936"/>
            <a:ext cx="6324600" cy="2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equations would be used to calculate the degrees of freedom</a:t>
            </a:r>
          </a:p>
          <a:p>
            <a:r>
              <a:rPr lang="en-GB" b="1" dirty="0" smtClean="0"/>
              <a:t>(no. of rows - 1) *</a:t>
            </a:r>
            <a:r>
              <a:rPr lang="en-GB" b="1" baseline="-25000" dirty="0" smtClean="0"/>
              <a:t> </a:t>
            </a:r>
            <a:r>
              <a:rPr lang="en-GB" b="1" dirty="0" smtClean="0"/>
              <a:t> (no. of columns - 1). </a:t>
            </a:r>
            <a:r>
              <a:rPr lang="pt-BR" dirty="0" smtClean="0"/>
              <a:t> </a:t>
            </a:r>
          </a:p>
          <a:p>
            <a:r>
              <a:rPr lang="pt-BR" dirty="0" smtClean="0"/>
              <a:t>(r-1) x (c-1) 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815</Words>
  <Application>Microsoft Office PowerPoint</Application>
  <PresentationFormat>On-screen Show (4:3)</PresentationFormat>
  <Paragraphs>105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Chi-Squared tests (2)</vt:lpstr>
      <vt:lpstr>Definition</vt:lpstr>
      <vt:lpstr>Data needed</vt:lpstr>
      <vt:lpstr>Cross-tabulation of more than two variables</vt:lpstr>
      <vt:lpstr>Lack of casual inference in  cross-tabulation</vt:lpstr>
      <vt:lpstr>Calculate Expected Value</vt:lpstr>
      <vt:lpstr>observed</vt:lpstr>
      <vt:lpstr>Slide 8</vt:lpstr>
      <vt:lpstr>Degrees of freedom</vt:lpstr>
      <vt:lpstr>chi square is…</vt:lpstr>
      <vt:lpstr>Slide 11</vt:lpstr>
      <vt:lpstr>                     OBJECTIVE   Whether Educational qualification influences Psychological wellbeing?</vt:lpstr>
      <vt:lpstr>Hypothesis</vt:lpstr>
      <vt:lpstr>1)Analyze &gt; Descriptive statistics &gt; Cross tab</vt:lpstr>
      <vt:lpstr>2) Transfer..   Influencing variable( Education qualification Chi-square ) to Column.  Influenced variable(PC1 – Psyco Wellbeing) to Row.</vt:lpstr>
      <vt:lpstr>3)Click…Statistics &gt; pop up appears…     click…Chi square &gt; Continue</vt:lpstr>
      <vt:lpstr>4)click..Cells &gt; pop up appears..     Click…column &gt; continue &gt;ok</vt:lpstr>
      <vt:lpstr>OUTPUT</vt:lpstr>
      <vt:lpstr>Slide 19</vt:lpstr>
      <vt:lpstr>To measure the strength of the association between the two variables in the cross tab</vt:lpstr>
      <vt:lpstr>Chi-square in R </vt:lpstr>
      <vt:lpstr>Slide 22</vt:lpstr>
      <vt:lpstr>Reference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Square</dc:title>
  <dc:creator>AJAN</dc:creator>
  <cp:lastModifiedBy>AJAN</cp:lastModifiedBy>
  <cp:revision>40</cp:revision>
  <dcterms:created xsi:type="dcterms:W3CDTF">2006-08-16T00:00:00Z</dcterms:created>
  <dcterms:modified xsi:type="dcterms:W3CDTF">2018-03-25T00:43:05Z</dcterms:modified>
</cp:coreProperties>
</file>