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5" r:id="rId7"/>
    <p:sldId id="260" r:id="rId8"/>
    <p:sldId id="261"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rot="19140000">
            <a:off x="817113" y="1730403"/>
            <a:ext cx="5648623" cy="1204306"/>
          </a:xfrm>
        </p:spPr>
        <p:txBody>
          <a:bodyPr bIns="9144" anchor="b"/>
          <a:lstStyle>
            <a:lvl1pPr>
              <a:defRPr sz="24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8" y="2470927"/>
            <a:ext cx="6511131" cy="329259"/>
          </a:xfrm>
        </p:spPr>
        <p:txBody>
          <a:bodyPr tIns="9144">
            <a:normAutofit/>
          </a:bodyPr>
          <a:lstStyle>
            <a:lvl1pPr marL="0" indent="0" algn="l">
              <a:buNone/>
              <a:defRPr kumimoji="0" lang="en-US" sz="1050" b="0" i="0" u="none" strike="noStrike" kern="1200" cap="all" spc="300" normalizeH="0" baseline="0" noProof="0" dirty="0" smtClean="0">
                <a:ln>
                  <a:noFill/>
                </a:ln>
                <a:solidFill>
                  <a:schemeClr val="tx1"/>
                </a:solidFill>
                <a:effectLst/>
                <a:uLnTx/>
                <a:uFillTx/>
                <a:latin typeface="+mn-lt"/>
                <a:ea typeface="+mj-ea"/>
                <a:cs typeface="Tunga" pitchFamily="2"/>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pPr marL="0" marR="0" lvl="0" indent="0" algn="l" defTabSz="6858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772107-AAA4-47B3-AB3B-883FAE6F9D8E}"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0143-87ED-41B3-9550-B6131C760380}" type="slidenum">
              <a:rPr lang="en-US" smtClean="0"/>
              <a:t>‹#›</a:t>
            </a:fld>
            <a:endParaRPr lang="en-US"/>
          </a:p>
        </p:txBody>
      </p:sp>
    </p:spTree>
    <p:extLst>
      <p:ext uri="{BB962C8B-B14F-4D97-AF65-F5344CB8AC3E}">
        <p14:creationId xmlns:p14="http://schemas.microsoft.com/office/powerpoint/2010/main" val="121143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72107-AAA4-47B3-AB3B-883FAE6F9D8E}"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0143-87ED-41B3-9550-B6131C760380}" type="slidenum">
              <a:rPr lang="en-US" smtClean="0"/>
              <a:t>‹#›</a:t>
            </a:fld>
            <a:endParaRPr lang="en-US"/>
          </a:p>
        </p:txBody>
      </p:sp>
    </p:spTree>
    <p:extLst>
      <p:ext uri="{BB962C8B-B14F-4D97-AF65-F5344CB8AC3E}">
        <p14:creationId xmlns:p14="http://schemas.microsoft.com/office/powerpoint/2010/main" val="202828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772107-AAA4-47B3-AB3B-883FAE6F9D8E}"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0143-87ED-41B3-9550-B6131C760380}" type="slidenum">
              <a:rPr lang="en-US" smtClean="0"/>
              <a:t>‹#›</a:t>
            </a:fld>
            <a:endParaRPr lang="en-US"/>
          </a:p>
        </p:txBody>
      </p:sp>
    </p:spTree>
    <p:extLst>
      <p:ext uri="{BB962C8B-B14F-4D97-AF65-F5344CB8AC3E}">
        <p14:creationId xmlns:p14="http://schemas.microsoft.com/office/powerpoint/2010/main" val="267965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772107-AAA4-47B3-AB3B-883FAE6F9D8E}"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0143-87ED-41B3-9550-B6131C760380}" type="slidenum">
              <a:rPr lang="en-US" smtClean="0"/>
              <a:t>‹#›</a:t>
            </a:fld>
            <a:endParaRPr lang="en-US"/>
          </a:p>
        </p:txBody>
      </p:sp>
    </p:spTree>
    <p:extLst>
      <p:ext uri="{BB962C8B-B14F-4D97-AF65-F5344CB8AC3E}">
        <p14:creationId xmlns:p14="http://schemas.microsoft.com/office/powerpoint/2010/main" val="272562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ight Triangle 6"/>
          <p:cNvSpPr/>
          <p:nvPr/>
        </p:nvSpPr>
        <p:spPr>
          <a:xfrm>
            <a:off x="1"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rot="19140000">
            <a:off x="819399" y="1726739"/>
            <a:ext cx="5650992" cy="1207509"/>
          </a:xfrm>
        </p:spPr>
        <p:txBody>
          <a:bodyPr bIns="9144" anchor="b"/>
          <a:lstStyle>
            <a:lvl1pPr algn="l">
              <a:defRPr kumimoji="0" lang="en-US" sz="24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050" b="0" i="0" u="none" strike="noStrike" kern="1200" cap="all" spc="300" normalizeH="0" baseline="0" noProof="0" dirty="0" smtClean="0">
                <a:ln>
                  <a:noFill/>
                </a:ln>
                <a:solidFill>
                  <a:schemeClr val="tx1"/>
                </a:solidFill>
                <a:effectLst/>
                <a:uLnTx/>
                <a:uFillTx/>
                <a:latin typeface="+mn-lt"/>
                <a:ea typeface="+mj-ea"/>
                <a:cs typeface="Tunga" pitchFamily="2"/>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marL="0" marR="0" lvl="0" indent="0" algn="l" defTabSz="6858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7772107-AAA4-47B3-AB3B-883FAE6F9D8E}"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60143-87ED-41B3-9550-B6131C760380}" type="slidenum">
              <a:rPr lang="en-US" smtClean="0"/>
              <a:t>‹#›</a:t>
            </a:fld>
            <a:endParaRPr lang="en-US"/>
          </a:p>
        </p:txBody>
      </p:sp>
    </p:spTree>
    <p:extLst>
      <p:ext uri="{BB962C8B-B14F-4D97-AF65-F5344CB8AC3E}">
        <p14:creationId xmlns:p14="http://schemas.microsoft.com/office/powerpoint/2010/main" val="242758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772107-AAA4-47B3-AB3B-883FAE6F9D8E}"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B60143-87ED-41B3-9550-B6131C76038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735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050" b="0" kern="1200" cap="all" spc="300" baseline="0" dirty="0" smtClean="0">
                <a:solidFill>
                  <a:schemeClr val="tx1"/>
                </a:solidFill>
                <a:latin typeface="+mn-lt"/>
                <a:ea typeface="+mj-ea"/>
                <a:cs typeface="Tunga" pitchFamily="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050" b="0" kern="1200" cap="all" spc="300" baseline="0" dirty="0" smtClean="0">
                <a:solidFill>
                  <a:schemeClr val="tx1"/>
                </a:solidFill>
                <a:latin typeface="+mn-lt"/>
                <a:ea typeface="+mj-ea"/>
                <a:cs typeface="Tunga" pitchFamily="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772107-AAA4-47B3-AB3B-883FAE6F9D8E}"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B60143-87ED-41B3-9550-B6131C760380}" type="slidenum">
              <a:rPr lang="en-US" smtClean="0"/>
              <a:t>‹#›</a:t>
            </a:fld>
            <a:endParaRPr lang="en-US"/>
          </a:p>
        </p:txBody>
      </p:sp>
    </p:spTree>
    <p:extLst>
      <p:ext uri="{BB962C8B-B14F-4D97-AF65-F5344CB8AC3E}">
        <p14:creationId xmlns:p14="http://schemas.microsoft.com/office/powerpoint/2010/main" val="52590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772107-AAA4-47B3-AB3B-883FAE6F9D8E}" type="datetimeFigureOut">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B60143-87ED-41B3-9550-B6131C760380}" type="slidenum">
              <a:rPr lang="en-US" smtClean="0"/>
              <a:t>‹#›</a:t>
            </a:fld>
            <a:endParaRPr lang="en-US"/>
          </a:p>
        </p:txBody>
      </p:sp>
    </p:spTree>
    <p:extLst>
      <p:ext uri="{BB962C8B-B14F-4D97-AF65-F5344CB8AC3E}">
        <p14:creationId xmlns:p14="http://schemas.microsoft.com/office/powerpoint/2010/main" val="159243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72107-AAA4-47B3-AB3B-883FAE6F9D8E}" type="datetimeFigureOut">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B60143-87ED-41B3-9550-B6131C760380}" type="slidenum">
              <a:rPr lang="en-US" smtClean="0"/>
              <a:t>‹#›</a:t>
            </a:fld>
            <a:endParaRPr lang="en-US"/>
          </a:p>
        </p:txBody>
      </p:sp>
    </p:spTree>
    <p:extLst>
      <p:ext uri="{BB962C8B-B14F-4D97-AF65-F5344CB8AC3E}">
        <p14:creationId xmlns:p14="http://schemas.microsoft.com/office/powerpoint/2010/main" val="13508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685800" rtl="0" eaLnBrk="1" latinLnBrk="0" hangingPunct="1"/>
            <a:endParaRPr lang="en-US" sz="1350" kern="1200">
              <a:solidFill>
                <a:schemeClr val="lt1"/>
              </a:solidFill>
              <a:latin typeface="+mn-lt"/>
              <a:ea typeface="+mn-ea"/>
              <a:cs typeface="+mn-cs"/>
            </a:endParaRPr>
          </a:p>
        </p:txBody>
      </p:sp>
      <p:sp>
        <p:nvSpPr>
          <p:cNvPr id="2" name="Title 1"/>
          <p:cNvSpPr>
            <a:spLocks noGrp="1"/>
          </p:cNvSpPr>
          <p:nvPr>
            <p:ph type="title"/>
          </p:nvPr>
        </p:nvSpPr>
        <p:spPr>
          <a:xfrm rot="19140000">
            <a:off x="784930" y="1576105"/>
            <a:ext cx="5212080" cy="1089427"/>
          </a:xfrm>
        </p:spPr>
        <p:txBody>
          <a:bodyPr bIns="0" anchor="b"/>
          <a:lstStyle>
            <a:lvl1pPr algn="l">
              <a:defRPr kumimoji="0" lang="en-US" sz="21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3" y="2618914"/>
            <a:ext cx="3807779" cy="332468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050" b="1" kern="1200" dirty="0" smtClean="0">
                <a:solidFill>
                  <a:srgbClr val="FFFFFF"/>
                </a:solidFill>
                <a:latin typeface="+mn-lt"/>
                <a:ea typeface="+mn-ea"/>
                <a:cs typeface="+mn-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225"/>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7772107-AAA4-47B3-AB3B-883FAE6F9D8E}" type="datetimeFigureOut">
              <a:rPr lang="en-US" smtClean="0"/>
              <a:t>10/8/2019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6B60143-87ED-41B3-9550-B6131C760380}" type="slidenum">
              <a:rPr lang="en-US" smtClean="0"/>
              <a:t>‹#›</a:t>
            </a:fld>
            <a:endParaRPr lang="en-US"/>
          </a:p>
        </p:txBody>
      </p:sp>
    </p:spTree>
    <p:extLst>
      <p:ext uri="{BB962C8B-B14F-4D97-AF65-F5344CB8AC3E}">
        <p14:creationId xmlns:p14="http://schemas.microsoft.com/office/powerpoint/2010/main" val="64786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p:cNvSpPr/>
          <p:nvPr/>
        </p:nvSpPr>
        <p:spPr>
          <a:xfrm>
            <a:off x="1"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rot="19140000">
            <a:off x="671197" y="1717501"/>
            <a:ext cx="5486400" cy="867444"/>
          </a:xfrm>
        </p:spPr>
        <p:txBody>
          <a:bodyPr anchor="b"/>
          <a:lstStyle>
            <a:lvl1pPr algn="l">
              <a:defRPr sz="21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80" y="2180529"/>
            <a:ext cx="6096545" cy="740664"/>
          </a:xfrm>
        </p:spPr>
        <p:txBody>
          <a:bodyPr/>
          <a:lstStyle>
            <a:lvl1pPr marL="0" indent="0">
              <a:buNone/>
              <a:defRPr sz="1050">
                <a:solidFill>
                  <a:schemeClr val="tx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772107-AAA4-47B3-AB3B-883FAE6F9D8E}"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B60143-87ED-41B3-9550-B6131C760380}" type="slidenum">
              <a:rPr lang="en-US" smtClean="0"/>
              <a:t>‹#›</a:t>
            </a:fld>
            <a:endParaRPr lang="en-US"/>
          </a:p>
        </p:txBody>
      </p:sp>
    </p:spTree>
    <p:extLst>
      <p:ext uri="{BB962C8B-B14F-4D97-AF65-F5344CB8AC3E}">
        <p14:creationId xmlns:p14="http://schemas.microsoft.com/office/powerpoint/2010/main" val="32208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1"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7"/>
          <p:cNvSpPr/>
          <p:nvPr/>
        </p:nvSpPr>
        <p:spPr>
          <a:xfrm>
            <a:off x="-2380" y="5051294"/>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30"/>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900">
                <a:solidFill>
                  <a:srgbClr val="FFFFFF"/>
                </a:solidFill>
              </a:defRPr>
            </a:lvl1pPr>
          </a:lstStyle>
          <a:p>
            <a:fld id="{E7772107-AAA4-47B3-AB3B-883FAE6F9D8E}" type="datetimeFigureOut">
              <a:rPr lang="en-US" smtClean="0"/>
              <a:t>10/8/2019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750" cap="all" spc="15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238">
                <a:solidFill>
                  <a:srgbClr val="FFFFFF"/>
                </a:solidFill>
              </a:defRPr>
            </a:lvl1pPr>
          </a:lstStyle>
          <a:p>
            <a:fld id="{26B60143-87ED-41B3-9550-B6131C760380}" type="slidenum">
              <a:rPr lang="en-US" smtClean="0"/>
              <a:t>‹#›</a:t>
            </a:fld>
            <a:endParaRPr lang="en-US"/>
          </a:p>
        </p:txBody>
      </p:sp>
    </p:spTree>
    <p:extLst>
      <p:ext uri="{BB962C8B-B14F-4D97-AF65-F5344CB8AC3E}">
        <p14:creationId xmlns:p14="http://schemas.microsoft.com/office/powerpoint/2010/main" val="262419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spcBef>
          <a:spcPct val="0"/>
        </a:spcBef>
        <a:buNone/>
        <a:defRPr sz="2100" kern="1200" cap="all" baseline="0">
          <a:solidFill>
            <a:schemeClr val="tx1"/>
          </a:solidFill>
          <a:latin typeface="+mj-lt"/>
          <a:ea typeface="+mj-ea"/>
          <a:cs typeface="+mj-cs"/>
        </a:defRPr>
      </a:lvl1pPr>
    </p:titleStyle>
    <p:bodyStyle>
      <a:lvl1pPr marL="257175" indent="-257175" algn="l" defTabSz="685800" rtl="0" eaLnBrk="1" latinLnBrk="0" hangingPunct="1">
        <a:spcBef>
          <a:spcPts val="600"/>
        </a:spcBef>
        <a:buFont typeface="Arial" pitchFamily="34" charset="0"/>
        <a:buNone/>
        <a:defRPr sz="1200" b="1" kern="1200">
          <a:solidFill>
            <a:schemeClr val="tx1"/>
          </a:solidFill>
          <a:latin typeface="+mn-lt"/>
          <a:ea typeface="+mn-ea"/>
          <a:cs typeface="+mn-cs"/>
        </a:defRPr>
      </a:lvl1pPr>
      <a:lvl2pPr marL="130302" indent="-130302" algn="l" defTabSz="685800" rtl="0" eaLnBrk="1" latinLnBrk="0" hangingPunct="1">
        <a:spcBef>
          <a:spcPts val="225"/>
        </a:spcBef>
        <a:buClr>
          <a:schemeClr val="accent2"/>
        </a:buClr>
        <a:buFont typeface="Wingdings" pitchFamily="2" charset="2"/>
        <a:buChar char="§"/>
        <a:defRPr sz="1200" kern="1200">
          <a:solidFill>
            <a:schemeClr val="tx1"/>
          </a:solidFill>
          <a:latin typeface="+mn-lt"/>
          <a:ea typeface="+mn-ea"/>
          <a:cs typeface="+mn-cs"/>
        </a:defRPr>
      </a:lvl2pPr>
      <a:lvl3pPr marL="301752" indent="-123444" algn="l" defTabSz="685800" rtl="0" eaLnBrk="1" latinLnBrk="0" hangingPunct="1">
        <a:spcBef>
          <a:spcPts val="225"/>
        </a:spcBef>
        <a:buClr>
          <a:schemeClr val="accent2"/>
        </a:buClr>
        <a:buFont typeface="Wingdings" pitchFamily="2" charset="2"/>
        <a:buChar char="§"/>
        <a:defRPr sz="1200" kern="1200">
          <a:solidFill>
            <a:schemeClr val="tx1"/>
          </a:solidFill>
          <a:latin typeface="+mn-lt"/>
          <a:ea typeface="+mn-ea"/>
          <a:cs typeface="+mn-cs"/>
        </a:defRPr>
      </a:lvl3pPr>
      <a:lvl4pPr marL="473202" indent="-123444" algn="l" defTabSz="685800" rtl="0" eaLnBrk="1" latinLnBrk="0" hangingPunct="1">
        <a:spcBef>
          <a:spcPts val="225"/>
        </a:spcBef>
        <a:buClr>
          <a:schemeClr val="accent2"/>
        </a:buClr>
        <a:buFont typeface="Wingdings" pitchFamily="2" charset="2"/>
        <a:buChar char="§"/>
        <a:defRPr sz="1200" kern="1200">
          <a:solidFill>
            <a:schemeClr val="tx1"/>
          </a:solidFill>
          <a:latin typeface="+mn-lt"/>
          <a:ea typeface="+mn-ea"/>
          <a:cs typeface="+mn-cs"/>
        </a:defRPr>
      </a:lvl4pPr>
      <a:lvl5pPr marL="644652" indent="-130302" algn="l" defTabSz="685800" rtl="0" eaLnBrk="1" latinLnBrk="0" hangingPunct="1">
        <a:spcBef>
          <a:spcPts val="225"/>
        </a:spcBef>
        <a:buClr>
          <a:schemeClr val="accent2"/>
        </a:buClr>
        <a:buFont typeface="Wingdings" pitchFamily="2" charset="2"/>
        <a:buChar char="§"/>
        <a:defRPr sz="1200" kern="1200">
          <a:solidFill>
            <a:schemeClr val="tx1"/>
          </a:solidFill>
          <a:latin typeface="+mn-lt"/>
          <a:ea typeface="+mn-ea"/>
          <a:cs typeface="+mn-cs"/>
        </a:defRPr>
      </a:lvl5pPr>
      <a:lvl6pPr marL="822960" indent="-130302" algn="l" defTabSz="685800" rtl="0" eaLnBrk="1" latinLnBrk="0" hangingPunct="1">
        <a:spcBef>
          <a:spcPts val="225"/>
        </a:spcBef>
        <a:buClr>
          <a:schemeClr val="accent2"/>
        </a:buClr>
        <a:buFont typeface="Wingdings" pitchFamily="2" charset="2"/>
        <a:buChar char="§"/>
        <a:defRPr sz="1050" kern="1200">
          <a:solidFill>
            <a:schemeClr val="tx1"/>
          </a:solidFill>
          <a:latin typeface="+mn-lt"/>
          <a:ea typeface="+mn-ea"/>
          <a:cs typeface="+mn-cs"/>
        </a:defRPr>
      </a:lvl6pPr>
      <a:lvl7pPr marL="1014984" indent="-123444" algn="l" defTabSz="685800" rtl="0" eaLnBrk="1" latinLnBrk="0" hangingPunct="1">
        <a:spcBef>
          <a:spcPts val="225"/>
        </a:spcBef>
        <a:buClr>
          <a:schemeClr val="accent2"/>
        </a:buClr>
        <a:buFont typeface="Wingdings" pitchFamily="2" charset="2"/>
        <a:buChar char="§"/>
        <a:defRPr sz="1050" kern="1200">
          <a:solidFill>
            <a:schemeClr val="tx1"/>
          </a:solidFill>
          <a:latin typeface="+mn-lt"/>
          <a:ea typeface="+mn-ea"/>
          <a:cs typeface="+mn-cs"/>
        </a:defRPr>
      </a:lvl7pPr>
      <a:lvl8pPr marL="1186434" indent="-123444" algn="l" defTabSz="685800" rtl="0" eaLnBrk="1" latinLnBrk="0" hangingPunct="1">
        <a:spcBef>
          <a:spcPts val="225"/>
        </a:spcBef>
        <a:buClr>
          <a:schemeClr val="accent2"/>
        </a:buClr>
        <a:buFont typeface="Wingdings" pitchFamily="2" charset="2"/>
        <a:buChar char="§"/>
        <a:defRPr sz="1050" kern="1200">
          <a:solidFill>
            <a:schemeClr val="tx1"/>
          </a:solidFill>
          <a:latin typeface="+mn-lt"/>
          <a:ea typeface="+mn-ea"/>
          <a:cs typeface="+mn-cs"/>
        </a:defRPr>
      </a:lvl8pPr>
      <a:lvl9pPr marL="1344168" indent="-123444" algn="l" defTabSz="685800" rtl="0" eaLnBrk="1" latinLnBrk="0" hangingPunct="1">
        <a:spcBef>
          <a:spcPts val="225"/>
        </a:spcBef>
        <a:buClr>
          <a:schemeClr val="accent2"/>
        </a:buClr>
        <a:buFont typeface="Wingdings" pitchFamily="2"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Introduction </a:t>
            </a:r>
            <a:r>
              <a:rPr lang="en-US" b="1" dirty="0" err="1" smtClean="0">
                <a:latin typeface="Times New Roman" panose="02020603050405020304" pitchFamily="18" charset="0"/>
                <a:cs typeface="Times New Roman" panose="02020603050405020304" pitchFamily="18" charset="0"/>
              </a:rPr>
              <a:t>MemSQL</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amey</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manjrekar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98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Rowstore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GB" sz="1800" b="0" dirty="0" err="1">
                <a:latin typeface="Times New Roman" panose="02020603050405020304" pitchFamily="18" charset="0"/>
                <a:cs typeface="Times New Roman" panose="02020603050405020304" pitchFamily="18" charset="0"/>
              </a:rPr>
              <a:t>Rowstore</a:t>
            </a:r>
            <a:r>
              <a:rPr lang="en-GB" sz="1800" b="0" dirty="0">
                <a:latin typeface="Times New Roman" panose="02020603050405020304" pitchFamily="18" charset="0"/>
                <a:cs typeface="Times New Roman" panose="02020603050405020304" pitchFamily="18" charset="0"/>
              </a:rPr>
              <a:t> is the default table storage format. Typically you will specify a shard key and one or more indexes for a </a:t>
            </a:r>
            <a:r>
              <a:rPr lang="en-GB" sz="1800" b="0" dirty="0" err="1">
                <a:latin typeface="Times New Roman" panose="02020603050405020304" pitchFamily="18" charset="0"/>
                <a:cs typeface="Times New Roman" panose="02020603050405020304" pitchFamily="18" charset="0"/>
              </a:rPr>
              <a:t>rowstore</a:t>
            </a:r>
            <a:r>
              <a:rPr lang="en-GB" sz="1800" b="0" dirty="0">
                <a:latin typeface="Times New Roman" panose="02020603050405020304" pitchFamily="18" charset="0"/>
                <a:cs typeface="Times New Roman" panose="02020603050405020304" pitchFamily="18" charset="0"/>
              </a:rPr>
              <a:t>, although a shard key and indexes are optional.</a:t>
            </a:r>
            <a:endParaRPr lang="en-GB" sz="1800" b="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0" dirty="0" err="1" smtClean="0">
                <a:latin typeface="Times New Roman" panose="02020603050405020304" pitchFamily="18" charset="0"/>
                <a:cs typeface="Times New Roman" panose="02020603050405020304" pitchFamily="18" charset="0"/>
              </a:rPr>
              <a:t>Rowstore</a:t>
            </a:r>
            <a:r>
              <a:rPr lang="en-GB" sz="1800" b="0" dirty="0" smtClean="0">
                <a:latin typeface="Times New Roman" panose="02020603050405020304" pitchFamily="18" charset="0"/>
                <a:cs typeface="Times New Roman" panose="02020603050405020304" pitchFamily="18" charset="0"/>
              </a:rPr>
              <a:t> </a:t>
            </a:r>
            <a:r>
              <a:rPr lang="en-GB" sz="1800" b="0" dirty="0">
                <a:latin typeface="Times New Roman" panose="02020603050405020304" pitchFamily="18" charset="0"/>
                <a:cs typeface="Times New Roman" panose="02020603050405020304" pitchFamily="18" charset="0"/>
              </a:rPr>
              <a:t>data is fully persistent and updates on </a:t>
            </a:r>
            <a:r>
              <a:rPr lang="en-GB" sz="1800" b="0" dirty="0" smtClean="0">
                <a:latin typeface="Times New Roman" panose="02020603050405020304" pitchFamily="18" charset="0"/>
                <a:cs typeface="Times New Roman" panose="02020603050405020304" pitchFamily="18" charset="0"/>
              </a:rPr>
              <a:t>tables </a:t>
            </a:r>
            <a:r>
              <a:rPr lang="en-GB" sz="1800" b="0" dirty="0">
                <a:latin typeface="Times New Roman" panose="02020603050405020304" pitchFamily="18" charset="0"/>
                <a:cs typeface="Times New Roman" panose="02020603050405020304" pitchFamily="18" charset="0"/>
              </a:rPr>
              <a:t>are done in transactions. Persistence is implemented for </a:t>
            </a:r>
            <a:r>
              <a:rPr lang="en-GB" sz="1800" b="0" dirty="0" err="1">
                <a:latin typeface="Times New Roman" panose="02020603050405020304" pitchFamily="18" charset="0"/>
                <a:cs typeface="Times New Roman" panose="02020603050405020304" pitchFamily="18" charset="0"/>
              </a:rPr>
              <a:t>rowstores</a:t>
            </a:r>
            <a:r>
              <a:rPr lang="en-GB" sz="1800" b="0" dirty="0">
                <a:latin typeface="Times New Roman" panose="02020603050405020304" pitchFamily="18" charset="0"/>
                <a:cs typeface="Times New Roman" panose="02020603050405020304" pitchFamily="18" charset="0"/>
              </a:rPr>
              <a:t> using periodic snapshots of the in-memory data, and a write-ahead log, which are both stored on a file system to make them permanent. If a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node restarts, all its </a:t>
            </a:r>
            <a:r>
              <a:rPr lang="en-GB" sz="1800" b="0" dirty="0" err="1">
                <a:latin typeface="Times New Roman" panose="02020603050405020304" pitchFamily="18" charset="0"/>
                <a:cs typeface="Times New Roman" panose="02020603050405020304" pitchFamily="18" charset="0"/>
              </a:rPr>
              <a:t>rowstore</a:t>
            </a:r>
            <a:r>
              <a:rPr lang="en-GB" sz="1800" b="0" dirty="0">
                <a:latin typeface="Times New Roman" panose="02020603050405020304" pitchFamily="18" charset="0"/>
                <a:cs typeface="Times New Roman" panose="02020603050405020304" pitchFamily="18" charset="0"/>
              </a:rPr>
              <a:t> data will be recovered from the snapshots and log and the in-memory state for the </a:t>
            </a:r>
            <a:r>
              <a:rPr lang="en-GB" sz="1800" b="0" dirty="0" err="1">
                <a:latin typeface="Times New Roman" panose="02020603050405020304" pitchFamily="18" charset="0"/>
                <a:cs typeface="Times New Roman" panose="02020603050405020304" pitchFamily="18" charset="0"/>
              </a:rPr>
              <a:t>rowstore</a:t>
            </a:r>
            <a:r>
              <a:rPr lang="en-GB" sz="1800" b="0" dirty="0">
                <a:latin typeface="Times New Roman" panose="02020603050405020304" pitchFamily="18" charset="0"/>
                <a:cs typeface="Times New Roman" panose="02020603050405020304" pitchFamily="18" charset="0"/>
              </a:rPr>
              <a:t> will be rebuilt.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6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What is </a:t>
            </a:r>
            <a:r>
              <a:rPr lang="en-GB" b="1" dirty="0" err="1" smtClean="0">
                <a:latin typeface="Times New Roman" panose="02020603050405020304" pitchFamily="18" charset="0"/>
                <a:cs typeface="Times New Roman" panose="02020603050405020304" pitchFamily="18" charset="0"/>
              </a:rPr>
              <a:t>MemSQL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is a distributed, relational database that handles both transactions and real-time analytics at scale. It is accessible through standard SQL drivers and supports ANSI SQL syntax including joins, filters, and analytical capabilities (e.g. aggregates, group by, and windowing functions</a:t>
            </a:r>
            <a:r>
              <a:rPr lang="en-GB" sz="1800" b="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It features an in-memory </a:t>
            </a:r>
            <a:r>
              <a:rPr lang="en-GB" sz="1800" b="0" dirty="0" err="1">
                <a:latin typeface="Times New Roman" panose="02020603050405020304" pitchFamily="18" charset="0"/>
                <a:cs typeface="Times New Roman" panose="02020603050405020304" pitchFamily="18" charset="0"/>
              </a:rPr>
              <a:t>rowstore</a:t>
            </a:r>
            <a:r>
              <a:rPr lang="en-GB" sz="1800" b="0" dirty="0">
                <a:latin typeface="Times New Roman" panose="02020603050405020304" pitchFamily="18" charset="0"/>
                <a:cs typeface="Times New Roman" panose="02020603050405020304" pitchFamily="18" charset="0"/>
              </a:rPr>
              <a:t> and an on-disk </a:t>
            </a:r>
            <a:r>
              <a:rPr lang="en-GB" sz="1800" b="0" dirty="0" err="1">
                <a:latin typeface="Times New Roman" panose="02020603050405020304" pitchFamily="18" charset="0"/>
                <a:cs typeface="Times New Roman" panose="02020603050405020304" pitchFamily="18" charset="0"/>
              </a:rPr>
              <a:t>columnstore</a:t>
            </a:r>
            <a:r>
              <a:rPr lang="en-GB" sz="1800" b="0" dirty="0">
                <a:latin typeface="Times New Roman" panose="02020603050405020304" pitchFamily="18" charset="0"/>
                <a:cs typeface="Times New Roman" panose="02020603050405020304" pitchFamily="18" charset="0"/>
              </a:rPr>
              <a:t> to handle both highly concurrent operational and analytical workloads.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165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MemSQL</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architecture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GB" sz="1800" b="0" dirty="0">
                <a:latin typeface="Times New Roman" panose="02020603050405020304" pitchFamily="18" charset="0"/>
                <a:cs typeface="Times New Roman" panose="02020603050405020304" pitchFamily="18" charset="0"/>
              </a:rPr>
              <a:t>A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cluster consists of two tiers: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Aggregator nodes</a:t>
            </a:r>
            <a:r>
              <a:rPr lang="en-GB" sz="1800" b="0" dirty="0">
                <a:latin typeface="Times New Roman" panose="02020603050405020304" pitchFamily="18" charset="0"/>
                <a:cs typeface="Times New Roman" panose="02020603050405020304" pitchFamily="18" charset="0"/>
              </a:rPr>
              <a:t> handle the metadata of the distributed system, route queries, and aggregate results. Depending on query volume, a cluster may have one or many aggregators. A specialized aggregator, the master aggregator, handles only metadata and is responsible for cluster monitoring and failover.</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Leaf nodes</a:t>
            </a:r>
            <a:r>
              <a:rPr lang="en-GB" sz="1800" b="0" dirty="0">
                <a:latin typeface="Times New Roman" panose="02020603050405020304" pitchFamily="18" charset="0"/>
                <a:cs typeface="Times New Roman" panose="02020603050405020304" pitchFamily="18" charset="0"/>
              </a:rPr>
              <a:t> store data and execute SQL queries issued by the aggregator tier. A leaf is a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server instance consisting of multiple partitions. Each partition is just a database on that server.</a:t>
            </a:r>
          </a:p>
          <a:p>
            <a:r>
              <a:rPr lang="en-GB" sz="1800" b="0" dirty="0">
                <a:latin typeface="Times New Roman" panose="02020603050405020304" pitchFamily="18" charset="0"/>
                <a:cs typeface="Times New Roman" panose="02020603050405020304" pitchFamily="18" charset="0"/>
              </a:rPr>
              <a:t>The minimal setup for a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cluster is just one aggregator (the </a:t>
            </a:r>
            <a:r>
              <a:rPr lang="en-GB" sz="1800" b="0" i="1" dirty="0">
                <a:latin typeface="Times New Roman" panose="02020603050405020304" pitchFamily="18" charset="0"/>
                <a:cs typeface="Times New Roman" panose="02020603050405020304" pitchFamily="18" charset="0"/>
              </a:rPr>
              <a:t>master aggregator</a:t>
            </a:r>
            <a:r>
              <a:rPr lang="en-GB" sz="1800" b="0" dirty="0">
                <a:latin typeface="Times New Roman" panose="02020603050405020304" pitchFamily="18" charset="0"/>
                <a:cs typeface="Times New Roman" panose="02020603050405020304" pitchFamily="18" charset="0"/>
              </a:rPr>
              <a:t>) and one leaf. You can add more aggregators, which will read metadata from the </a:t>
            </a:r>
            <a:r>
              <a:rPr lang="en-GB" sz="1800" b="0">
                <a:latin typeface="Times New Roman" panose="02020603050405020304" pitchFamily="18" charset="0"/>
                <a:cs typeface="Times New Roman" panose="02020603050405020304" pitchFamily="18" charset="0"/>
              </a:rPr>
              <a:t>master </a:t>
            </a:r>
            <a:r>
              <a:rPr lang="en-GB" sz="1800" b="0" smtClean="0">
                <a:latin typeface="Times New Roman" panose="02020603050405020304" pitchFamily="18" charset="0"/>
                <a:cs typeface="Times New Roman" panose="02020603050405020304" pitchFamily="18" charset="0"/>
              </a:rPr>
              <a:t>aggregator.</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10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365760"/>
            <a:ext cx="7841624" cy="548640"/>
          </a:xfrm>
        </p:spPr>
        <p:txBody>
          <a:bodyPr/>
          <a:lstStyle/>
          <a:p>
            <a:r>
              <a:rPr lang="en-GB" b="1" err="1" smtClean="0">
                <a:latin typeface="Times New Roman" panose="02020603050405020304" pitchFamily="18" charset="0"/>
                <a:cs typeface="Times New Roman" panose="02020603050405020304" pitchFamily="18" charset="0"/>
              </a:rPr>
              <a:t>MemSQL</a:t>
            </a:r>
            <a:r>
              <a:rPr lang="en-GB" b="1" smtClean="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Data </a:t>
            </a:r>
            <a:r>
              <a:rPr lang="en-US" b="1" smtClean="0">
                <a:latin typeface="Times New Roman" panose="02020603050405020304" pitchFamily="18" charset="0"/>
                <a:cs typeface="Times New Roman" panose="02020603050405020304" pitchFamily="18" charset="0"/>
              </a:rPr>
              <a:t>Distribution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276" y="1100630"/>
            <a:ext cx="8500056" cy="3922131"/>
          </a:xfrm>
        </p:spPr>
        <p:txBody>
          <a:bodyPr>
            <a:noAutofit/>
          </a:bodyPr>
          <a:lstStyle/>
          <a:p>
            <a:pPr marL="285750" indent="-285750">
              <a:buFont typeface="Arial" panose="020B0604020202020204" pitchFamily="34" charset="0"/>
              <a:buChar char="•"/>
            </a:pP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automatically shards data on distributed tables by hashing each row’s primary key (</a:t>
            </a:r>
            <a:r>
              <a:rPr lang="en-GB" sz="1800" b="0" i="1" dirty="0">
                <a:latin typeface="Times New Roman" panose="02020603050405020304" pitchFamily="18" charset="0"/>
                <a:cs typeface="Times New Roman" panose="02020603050405020304" pitchFamily="18" charset="0"/>
              </a:rPr>
              <a:t>hash</a:t>
            </a:r>
            <a:r>
              <a:rPr lang="en-GB" sz="1800" b="0" dirty="0">
                <a:latin typeface="Times New Roman" panose="02020603050405020304" pitchFamily="18" charset="0"/>
                <a:cs typeface="Times New Roman" panose="02020603050405020304" pitchFamily="18" charset="0"/>
              </a:rPr>
              <a:t> partitioning</a:t>
            </a:r>
            <a:r>
              <a:rPr lang="en-GB" sz="1800" b="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At</a:t>
            </a:r>
            <a:r>
              <a:rPr lang="en-GB" sz="1800" b="0" dirty="0">
                <a:latin typeface="Times New Roman" panose="02020603050405020304" pitchFamily="18" charset="0"/>
                <a:cs typeface="Times New Roman" panose="02020603050405020304" pitchFamily="18" charset="0"/>
              </a:rPr>
              <a:t> CREATE DATABASE time,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splits the database into a number of partitions. Each partition owns an equal portion of the hash range. You can specify the number of partitions </a:t>
            </a:r>
            <a:r>
              <a:rPr lang="en-GB" sz="1800" b="0" dirty="0" smtClean="0">
                <a:latin typeface="Times New Roman" panose="02020603050405020304" pitchFamily="18" charset="0"/>
                <a:cs typeface="Times New Roman" panose="02020603050405020304" pitchFamily="18" charset="0"/>
              </a:rPr>
              <a:t>explicitly.</a:t>
            </a:r>
          </a:p>
          <a:p>
            <a:pPr marL="285750" indent="-28575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Each </a:t>
            </a:r>
            <a:r>
              <a:rPr lang="en-GB" sz="1800" b="0" dirty="0">
                <a:latin typeface="Times New Roman" panose="02020603050405020304" pitchFamily="18" charset="0"/>
                <a:cs typeface="Times New Roman" panose="02020603050405020304" pitchFamily="18" charset="0"/>
              </a:rPr>
              <a:t>partition is implemented as a database on a leaf. When a </a:t>
            </a:r>
            <a:r>
              <a:rPr lang="en-GB" sz="1800" b="0" dirty="0" err="1">
                <a:latin typeface="Times New Roman" panose="02020603050405020304" pitchFamily="18" charset="0"/>
                <a:cs typeface="Times New Roman" panose="02020603050405020304" pitchFamily="18" charset="0"/>
              </a:rPr>
              <a:t>sharded</a:t>
            </a:r>
            <a:r>
              <a:rPr lang="en-GB" sz="1800" b="0" dirty="0">
                <a:latin typeface="Times New Roman" panose="02020603050405020304" pitchFamily="18" charset="0"/>
                <a:cs typeface="Times New Roman" panose="02020603050405020304" pitchFamily="18" charset="0"/>
              </a:rPr>
              <a:t> table is created, it is split according to the number of partitions of its encapsulating database. This table holds the partition’s slice of data.  </a:t>
            </a:r>
            <a:endParaRPr lang="en-GB" sz="1800" b="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An</a:t>
            </a:r>
            <a:r>
              <a:rPr lang="en-GB" sz="1800" b="0" dirty="0">
                <a:latin typeface="Times New Roman" panose="02020603050405020304" pitchFamily="18" charset="0"/>
                <a:cs typeface="Times New Roman" panose="02020603050405020304" pitchFamily="18" charset="0"/>
              </a:rPr>
              <a:t> </a:t>
            </a:r>
            <a:r>
              <a:rPr lang="en-GB" sz="1800" b="0" i="1" dirty="0">
                <a:latin typeface="Times New Roman" panose="02020603050405020304" pitchFamily="18" charset="0"/>
                <a:cs typeface="Times New Roman" panose="02020603050405020304" pitchFamily="18" charset="0"/>
              </a:rPr>
              <a:t>availability group</a:t>
            </a:r>
            <a:r>
              <a:rPr lang="en-GB" sz="1800" b="0" dirty="0">
                <a:latin typeface="Times New Roman" panose="02020603050405020304" pitchFamily="18" charset="0"/>
                <a:cs typeface="Times New Roman" panose="02020603050405020304" pitchFamily="18" charset="0"/>
              </a:rPr>
              <a:t> is set of leaves which store data redundantly to ensure high availability. Each availability group contains a copy of every partition in the </a:t>
            </a:r>
            <a:r>
              <a:rPr lang="en-GB" sz="1800" b="0" dirty="0" smtClean="0">
                <a:latin typeface="Times New Roman" panose="02020603050405020304" pitchFamily="18" charset="0"/>
                <a:cs typeface="Times New Roman" panose="02020603050405020304" pitchFamily="18" charset="0"/>
              </a:rPr>
              <a:t>system.</a:t>
            </a:r>
            <a:endParaRPr lang="en-GB" sz="18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0" dirty="0" smtClean="0">
                <a:latin typeface="Times New Roman" panose="02020603050405020304" pitchFamily="18" charset="0"/>
                <a:cs typeface="Times New Roman" panose="02020603050405020304" pitchFamily="18" charset="0"/>
              </a:rPr>
              <a:t>Each </a:t>
            </a:r>
            <a:r>
              <a:rPr lang="en-GB" sz="1800" b="0" dirty="0">
                <a:latin typeface="Times New Roman" panose="02020603050405020304" pitchFamily="18" charset="0"/>
                <a:cs typeface="Times New Roman" panose="02020603050405020304" pitchFamily="18" charset="0"/>
              </a:rPr>
              <a:t>leaf in an availability group has a corresponding </a:t>
            </a:r>
            <a:r>
              <a:rPr lang="en-GB" sz="1800" b="0" i="1" dirty="0">
                <a:latin typeface="Times New Roman" panose="02020603050405020304" pitchFamily="18" charset="0"/>
                <a:cs typeface="Times New Roman" panose="02020603050405020304" pitchFamily="18" charset="0"/>
              </a:rPr>
              <a:t>pair node</a:t>
            </a:r>
            <a:r>
              <a:rPr lang="en-GB" sz="1800" b="0" dirty="0">
                <a:latin typeface="Times New Roman" panose="02020603050405020304" pitchFamily="18" charset="0"/>
                <a:cs typeface="Times New Roman" panose="02020603050405020304" pitchFamily="18" charset="0"/>
              </a:rPr>
              <a:t> in the other availability group. A leaf and its pair share the same set of </a:t>
            </a:r>
            <a:r>
              <a:rPr lang="en-GB" sz="1800" b="0" smtClean="0">
                <a:latin typeface="Times New Roman" panose="02020603050405020304" pitchFamily="18" charset="0"/>
                <a:cs typeface="Times New Roman" panose="02020603050405020304" pitchFamily="18" charset="0"/>
              </a:rPr>
              <a:t>partitions.In</a:t>
            </a:r>
            <a:r>
              <a:rPr lang="en-GB" sz="1800" b="0" dirty="0" smtClean="0">
                <a:latin typeface="Times New Roman" panose="02020603050405020304" pitchFamily="18" charset="0"/>
                <a:cs typeface="Times New Roman" panose="02020603050405020304" pitchFamily="18" charset="0"/>
              </a:rPr>
              <a:t> </a:t>
            </a:r>
            <a:r>
              <a:rPr lang="en-GB" sz="1800" b="0" dirty="0">
                <a:latin typeface="Times New Roman" panose="02020603050405020304" pitchFamily="18" charset="0"/>
                <a:cs typeface="Times New Roman" panose="02020603050405020304" pitchFamily="18" charset="0"/>
              </a:rPr>
              <a:t>the event of a failure,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will automatically promote slave partitions on a leaf’s pair.</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47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Aggregator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In a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cluster, an aggregator is a node that functions as a cluster-aware query router. An aggregator stores only metadata and acts as a gateway into the distributed system. A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cluster may have one or many aggregators depending on query volume</a:t>
            </a:r>
            <a:r>
              <a:rPr lang="en-GB" sz="1800" b="0" dirty="0" smtClean="0">
                <a:latin typeface="Times New Roman" panose="02020603050405020304" pitchFamily="18" charset="0"/>
                <a:cs typeface="Times New Roman" panose="02020603050405020304" pitchFamily="18" charset="0"/>
              </a:rPr>
              <a:t>.</a:t>
            </a:r>
            <a:endParaRPr lang="en-GB" sz="18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An aggregator is responsible for</a:t>
            </a:r>
            <a:r>
              <a:rPr lang="en-GB" sz="1800" b="0" dirty="0" smtClean="0">
                <a:latin typeface="Times New Roman" panose="02020603050405020304" pitchFamily="18" charset="0"/>
                <a:cs typeface="Times New Roman" panose="02020603050405020304" pitchFamily="18" charset="0"/>
              </a:rPr>
              <a:t>:</a:t>
            </a:r>
            <a:endParaRPr lang="en-GB" sz="1800" b="0" dirty="0">
              <a:latin typeface="Times New Roman" panose="02020603050405020304" pitchFamily="18" charset="0"/>
              <a:cs typeface="Times New Roman" panose="02020603050405020304" pitchFamily="18" charset="0"/>
            </a:endParaRPr>
          </a:p>
          <a:p>
            <a:pPr marL="330327" lvl="2"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querying the leaves</a:t>
            </a:r>
          </a:p>
          <a:p>
            <a:pPr marL="330327" lvl="2"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aggregating the results</a:t>
            </a:r>
          </a:p>
          <a:p>
            <a:pPr marL="330327" lvl="2"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returning the results to the client</a:t>
            </a: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92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Leaf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In a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cluster, a leaf node functions as a storage and compute node. Leaves are responsible for storing slices of data in the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a:t>
            </a:r>
            <a:r>
              <a:rPr lang="en-GB" sz="1800" b="0">
                <a:latin typeface="Times New Roman" panose="02020603050405020304" pitchFamily="18" charset="0"/>
                <a:cs typeface="Times New Roman" panose="02020603050405020304" pitchFamily="18" charset="0"/>
              </a:rPr>
              <a:t>cluster</a:t>
            </a:r>
            <a:r>
              <a:rPr lang="en-GB" sz="1800" b="0" smtClean="0">
                <a:latin typeface="Times New Roman" panose="02020603050405020304" pitchFamily="18" charset="0"/>
                <a:cs typeface="Times New Roman" panose="02020603050405020304" pitchFamily="18" charset="0"/>
              </a:rPr>
              <a:t>.</a:t>
            </a:r>
            <a:endParaRPr lang="en-GB" sz="18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To optimize performance, the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system automatically distributes data across leaf nodes into partitions. Each leaf is a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server consisting of several partitions. Each partition is just a database on that server.</a:t>
            </a: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30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Differences Between Row and Column Stores</a:t>
            </a:r>
          </a:p>
        </p:txBody>
      </p:sp>
      <p:sp>
        <p:nvSpPr>
          <p:cNvPr id="3" name="Content Placeholder 2"/>
          <p:cNvSpPr>
            <a:spLocks noGrp="1"/>
          </p:cNvSpPr>
          <p:nvPr>
            <p:ph idx="1"/>
          </p:nvPr>
        </p:nvSpPr>
        <p:spPr/>
        <p:txBody>
          <a:bodyPr>
            <a:noAutofit/>
          </a:bodyPr>
          <a:lstStyle/>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Row-oriented stores, or “</a:t>
            </a:r>
            <a:r>
              <a:rPr lang="en-GB" sz="1800" b="0" dirty="0" err="1">
                <a:latin typeface="Times New Roman" panose="02020603050405020304" pitchFamily="18" charset="0"/>
                <a:cs typeface="Times New Roman" panose="02020603050405020304" pitchFamily="18" charset="0"/>
              </a:rPr>
              <a:t>rowstores</a:t>
            </a:r>
            <a:r>
              <a:rPr lang="en-GB" sz="1800" b="0" dirty="0">
                <a:latin typeface="Times New Roman" panose="02020603050405020304" pitchFamily="18" charset="0"/>
                <a:cs typeface="Times New Roman" panose="02020603050405020304" pitchFamily="18" charset="0"/>
              </a:rPr>
              <a:t>” are the most common type of data stores used by relational databases. As the name suggests, a </a:t>
            </a:r>
            <a:r>
              <a:rPr lang="en-GB" sz="1800" b="0" dirty="0" err="1">
                <a:latin typeface="Times New Roman" panose="02020603050405020304" pitchFamily="18" charset="0"/>
                <a:cs typeface="Times New Roman" panose="02020603050405020304" pitchFamily="18" charset="0"/>
              </a:rPr>
              <a:t>rowstore</a:t>
            </a:r>
            <a:r>
              <a:rPr lang="en-GB" sz="1800" b="0" dirty="0">
                <a:latin typeface="Times New Roman" panose="02020603050405020304" pitchFamily="18" charset="0"/>
                <a:cs typeface="Times New Roman" panose="02020603050405020304" pitchFamily="18" charset="0"/>
              </a:rPr>
              <a:t> treats each row as a unit and stores all fields for a given row together in the same physical location. This makes </a:t>
            </a:r>
            <a:r>
              <a:rPr lang="en-GB" sz="1800" b="0" dirty="0" err="1">
                <a:latin typeface="Times New Roman" panose="02020603050405020304" pitchFamily="18" charset="0"/>
                <a:cs typeface="Times New Roman" panose="02020603050405020304" pitchFamily="18" charset="0"/>
              </a:rPr>
              <a:t>rowstores</a:t>
            </a:r>
            <a:r>
              <a:rPr lang="en-GB" sz="1800" b="0" dirty="0">
                <a:latin typeface="Times New Roman" panose="02020603050405020304" pitchFamily="18" charset="0"/>
                <a:cs typeface="Times New Roman" panose="02020603050405020304" pitchFamily="18" charset="0"/>
              </a:rPr>
              <a:t> great for transactional workloads, where the database frequently selects, inserts, updates, and deletes individual rows, often referencing either most or all columns.</a:t>
            </a:r>
          </a:p>
          <a:p>
            <a:pPr marL="285750" indent="-285750">
              <a:buFont typeface="Arial" panose="020B0604020202020204" pitchFamily="34" charset="0"/>
              <a:buChar char="•"/>
            </a:pPr>
            <a:r>
              <a:rPr lang="en-GB" sz="1800" b="0" dirty="0">
                <a:latin typeface="Times New Roman" panose="02020603050405020304" pitchFamily="18" charset="0"/>
                <a:cs typeface="Times New Roman" panose="02020603050405020304" pitchFamily="18" charset="0"/>
              </a:rPr>
              <a:t>Column-oriented stores, or “</a:t>
            </a:r>
            <a:r>
              <a:rPr lang="en-GB" sz="1800" b="0" dirty="0" err="1">
                <a:latin typeface="Times New Roman" panose="02020603050405020304" pitchFamily="18" charset="0"/>
                <a:cs typeface="Times New Roman" panose="02020603050405020304" pitchFamily="18" charset="0"/>
              </a:rPr>
              <a:t>columnstores</a:t>
            </a:r>
            <a:r>
              <a:rPr lang="en-GB" sz="1800" b="0" dirty="0">
                <a:latin typeface="Times New Roman" panose="02020603050405020304" pitchFamily="18" charset="0"/>
                <a:cs typeface="Times New Roman" panose="02020603050405020304" pitchFamily="18" charset="0"/>
              </a:rPr>
              <a:t>” treat each column as a unit and stores segments of data for each column together in the same physical location. This enables two important capabilities. One is to scan each column individually, in essence, being able to scan only the columns needed for the query, with good cache locality during the scan. The other capability is that </a:t>
            </a:r>
            <a:r>
              <a:rPr lang="en-GB" sz="1800" b="0" dirty="0" err="1">
                <a:latin typeface="Times New Roman" panose="02020603050405020304" pitchFamily="18" charset="0"/>
                <a:cs typeface="Times New Roman" panose="02020603050405020304" pitchFamily="18" charset="0"/>
              </a:rPr>
              <a:t>columnstores</a:t>
            </a:r>
            <a:r>
              <a:rPr lang="en-GB" sz="1800" b="0" dirty="0">
                <a:latin typeface="Times New Roman" panose="02020603050405020304" pitchFamily="18" charset="0"/>
                <a:cs typeface="Times New Roman" panose="02020603050405020304" pitchFamily="18" charset="0"/>
              </a:rPr>
              <a:t> lend themselves well to compression.</a:t>
            </a:r>
          </a:p>
          <a:p>
            <a:pPr marL="285750" indent="-285750">
              <a:buFont typeface="Arial" panose="020B0604020202020204" pitchFamily="34" charset="0"/>
              <a:buChar char="•"/>
            </a:pP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35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Column </a:t>
            </a:r>
            <a:r>
              <a:rPr lang="en-GB" b="1" dirty="0" smtClean="0">
                <a:latin typeface="Times New Roman" panose="02020603050405020304" pitchFamily="18" charset="0"/>
                <a:cs typeface="Times New Roman" panose="02020603050405020304" pitchFamily="18" charset="0"/>
              </a:rPr>
              <a:t>Stores Example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5828343"/>
              </p:ext>
            </p:extLst>
          </p:nvPr>
        </p:nvGraphicFramePr>
        <p:xfrm>
          <a:off x="925512" y="914400"/>
          <a:ext cx="2951028" cy="1266825"/>
        </p:xfrm>
        <a:graphic>
          <a:graphicData uri="http://schemas.openxmlformats.org/drawingml/2006/table">
            <a:tbl>
              <a:tblPr>
                <a:tableStyleId>{5C22544A-7EE6-4342-B048-85BDC9FD1C3A}</a:tableStyleId>
              </a:tblPr>
              <a:tblGrid>
                <a:gridCol w="983676"/>
                <a:gridCol w="983676"/>
                <a:gridCol w="983676"/>
              </a:tblGrid>
              <a:tr h="190500">
                <a:tc>
                  <a:txBody>
                    <a:bodyPr/>
                    <a:lstStyle/>
                    <a:p>
                      <a:pPr algn="ctr" fontAlgn="ctr"/>
                      <a:r>
                        <a:rPr lang="en-US" sz="1600" b="1" u="none" strike="noStrike" dirty="0" err="1">
                          <a:effectLst/>
                          <a:latin typeface="Times New Roman" panose="02020603050405020304" pitchFamily="18" charset="0"/>
                          <a:cs typeface="Times New Roman" panose="02020603050405020304" pitchFamily="18" charset="0"/>
                        </a:rPr>
                        <a:t>ProductId</a:t>
                      </a:r>
                      <a:endParaRPr lang="en-US" sz="1600" b="1" i="0" u="none" strike="noStrike" dirty="0">
                        <a:solidFill>
                          <a:srgbClr val="4C4A57"/>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Color</a:t>
                      </a:r>
                      <a:endParaRPr lang="en-US" sz="1600" b="1" i="0" u="none" strike="noStrike" dirty="0">
                        <a:solidFill>
                          <a:srgbClr val="4C4A57"/>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Price</a:t>
                      </a:r>
                      <a:endParaRPr lang="en-US" sz="1600" b="1" i="0" u="none" strike="noStrike" dirty="0">
                        <a:solidFill>
                          <a:srgbClr val="4C4A57"/>
                        </a:solidFill>
                        <a:effectLst/>
                        <a:latin typeface="Times New Roman" panose="02020603050405020304" pitchFamily="18" charset="0"/>
                        <a:cs typeface="Times New Roman" panose="02020603050405020304" pitchFamily="18" charset="0"/>
                      </a:endParaRPr>
                    </a:p>
                  </a:txBody>
                  <a:tcPr marL="9525" marR="9525" marT="9525" marB="0" anchor="ctr"/>
                </a:tc>
              </a:tr>
              <a:tr h="190500">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1</a:t>
                      </a:r>
                      <a:endParaRPr lang="en-US" sz="16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en-US" sz="1600" u="none" strike="noStrike">
                          <a:effectLst/>
                          <a:latin typeface="Times New Roman" panose="02020603050405020304" pitchFamily="18" charset="0"/>
                          <a:cs typeface="Times New Roman" panose="02020603050405020304" pitchFamily="18" charset="0"/>
                        </a:rPr>
                        <a:t>Red</a:t>
                      </a:r>
                      <a:endParaRPr lang="en-US" sz="1600" b="0" i="0" u="none" strike="noStrike">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en-US" sz="1600" u="none" strike="noStrike">
                          <a:effectLst/>
                          <a:latin typeface="Times New Roman" panose="02020603050405020304" pitchFamily="18" charset="0"/>
                          <a:cs typeface="Times New Roman" panose="02020603050405020304" pitchFamily="18" charset="0"/>
                        </a:rPr>
                        <a:t>10</a:t>
                      </a:r>
                      <a:endParaRPr lang="en-US" sz="1600" b="0" i="0" u="none" strike="noStrike">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r h="190500">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2</a:t>
                      </a:r>
                      <a:endParaRPr lang="en-US" sz="16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Red</a:t>
                      </a:r>
                      <a:endParaRPr lang="en-US" sz="16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en-US" sz="1600" u="none" strike="noStrike">
                          <a:effectLst/>
                          <a:latin typeface="Times New Roman" panose="02020603050405020304" pitchFamily="18" charset="0"/>
                          <a:cs typeface="Times New Roman" panose="02020603050405020304" pitchFamily="18" charset="0"/>
                        </a:rPr>
                        <a:t>20</a:t>
                      </a:r>
                      <a:endParaRPr lang="en-US" sz="1600" b="0" i="0" u="none" strike="noStrike">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r h="190500">
                <a:tc>
                  <a:txBody>
                    <a:bodyPr/>
                    <a:lstStyle/>
                    <a:p>
                      <a:pPr algn="l" fontAlgn="ctr"/>
                      <a:r>
                        <a:rPr lang="en-US" sz="1600" u="none" strike="noStrike">
                          <a:effectLst/>
                          <a:latin typeface="Times New Roman" panose="02020603050405020304" pitchFamily="18" charset="0"/>
                          <a:cs typeface="Times New Roman" panose="02020603050405020304" pitchFamily="18" charset="0"/>
                        </a:rPr>
                        <a:t>3</a:t>
                      </a:r>
                      <a:endParaRPr lang="en-US" sz="1600" b="0" i="0" u="none" strike="noStrike">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en-US" sz="1600" u="none" strike="noStrike">
                          <a:effectLst/>
                          <a:latin typeface="Times New Roman" panose="02020603050405020304" pitchFamily="18" charset="0"/>
                          <a:cs typeface="Times New Roman" panose="02020603050405020304" pitchFamily="18" charset="0"/>
                        </a:rPr>
                        <a:t>Black</a:t>
                      </a:r>
                      <a:endParaRPr lang="en-US" sz="1600" b="0" i="0" u="none" strike="noStrike">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en-US" sz="1600" u="none" strike="noStrike">
                          <a:effectLst/>
                          <a:latin typeface="Times New Roman" panose="02020603050405020304" pitchFamily="18" charset="0"/>
                          <a:cs typeface="Times New Roman" panose="02020603050405020304" pitchFamily="18" charset="0"/>
                        </a:rPr>
                        <a:t>20</a:t>
                      </a:r>
                      <a:endParaRPr lang="en-US" sz="1600" b="0" i="0" u="none" strike="noStrike">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r h="190500">
                <a:tc>
                  <a:txBody>
                    <a:bodyPr/>
                    <a:lstStyle/>
                    <a:p>
                      <a:pPr algn="l" fontAlgn="ctr"/>
                      <a:r>
                        <a:rPr lang="en-US" sz="1600" u="none" strike="noStrike">
                          <a:effectLst/>
                          <a:latin typeface="Times New Roman" panose="02020603050405020304" pitchFamily="18" charset="0"/>
                          <a:cs typeface="Times New Roman" panose="02020603050405020304" pitchFamily="18" charset="0"/>
                        </a:rPr>
                        <a:t>4</a:t>
                      </a:r>
                      <a:endParaRPr lang="en-US" sz="1600" b="0" i="0" u="none" strike="noStrike">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en-US" sz="1600" u="none" strike="noStrike">
                          <a:effectLst/>
                          <a:latin typeface="Times New Roman" panose="02020603050405020304" pitchFamily="18" charset="0"/>
                          <a:cs typeface="Times New Roman" panose="02020603050405020304" pitchFamily="18" charset="0"/>
                        </a:rPr>
                        <a:t>White</a:t>
                      </a:r>
                      <a:endParaRPr lang="en-US" sz="1600" b="0" i="0" u="none" strike="noStrike">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20</a:t>
                      </a:r>
                      <a:endParaRPr lang="en-US" sz="16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1664575"/>
              </p:ext>
            </p:extLst>
          </p:nvPr>
        </p:nvGraphicFramePr>
        <p:xfrm>
          <a:off x="903955" y="3279952"/>
          <a:ext cx="1340609" cy="1419225"/>
        </p:xfrm>
        <a:graphic>
          <a:graphicData uri="http://schemas.openxmlformats.org/drawingml/2006/table">
            <a:tbl>
              <a:tblPr>
                <a:tableStyleId>{5C22544A-7EE6-4342-B048-85BDC9FD1C3A}</a:tableStyleId>
              </a:tblPr>
              <a:tblGrid>
                <a:gridCol w="1340609"/>
              </a:tblGrid>
              <a:tr h="233698">
                <a:tc>
                  <a:txBody>
                    <a:bodyPr/>
                    <a:lstStyle/>
                    <a:p>
                      <a:pPr algn="ctr" fontAlgn="ctr"/>
                      <a:r>
                        <a:rPr lang="en-US" sz="1800" b="1" u="none" strike="noStrike" dirty="0" err="1">
                          <a:effectLst/>
                          <a:latin typeface="Times New Roman" panose="02020603050405020304" pitchFamily="18" charset="0"/>
                          <a:cs typeface="Times New Roman" panose="02020603050405020304" pitchFamily="18" charset="0"/>
                        </a:rPr>
                        <a:t>ProductId</a:t>
                      </a:r>
                      <a:endParaRPr lang="en-US" sz="1800" b="1" i="0" u="none" strike="noStrike" dirty="0">
                        <a:solidFill>
                          <a:srgbClr val="4C4A57"/>
                        </a:solidFill>
                        <a:effectLst/>
                        <a:latin typeface="Times New Roman" panose="02020603050405020304" pitchFamily="18" charset="0"/>
                        <a:cs typeface="Times New Roman" panose="02020603050405020304" pitchFamily="18" charset="0"/>
                      </a:endParaRPr>
                    </a:p>
                  </a:txBody>
                  <a:tcPr marL="9525" marR="9525" marT="9525" marB="0" anchor="ctr"/>
                </a:tc>
              </a:tr>
              <a:tr h="233698">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1</a:t>
                      </a:r>
                      <a:endParaRPr lang="en-US" sz="18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r h="233698">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2</a:t>
                      </a:r>
                      <a:endParaRPr lang="en-US" sz="18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r h="233698">
                <a:tc>
                  <a:txBody>
                    <a:bodyPr/>
                    <a:lstStyle/>
                    <a:p>
                      <a:pPr algn="l" fontAlgn="ctr"/>
                      <a:r>
                        <a:rPr lang="en-US" sz="1800" u="none" strike="noStrike">
                          <a:effectLst/>
                          <a:latin typeface="Times New Roman" panose="02020603050405020304" pitchFamily="18" charset="0"/>
                          <a:cs typeface="Times New Roman" panose="02020603050405020304" pitchFamily="18" charset="0"/>
                        </a:rPr>
                        <a:t>3</a:t>
                      </a:r>
                      <a:endParaRPr lang="en-US" sz="1800" b="0" i="0" u="none" strike="noStrike">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r h="233698">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4</a:t>
                      </a:r>
                      <a:endParaRPr lang="en-US" sz="18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00319850"/>
              </p:ext>
            </p:extLst>
          </p:nvPr>
        </p:nvGraphicFramePr>
        <p:xfrm>
          <a:off x="2897746" y="3279952"/>
          <a:ext cx="1276775" cy="1135380"/>
        </p:xfrm>
        <a:graphic>
          <a:graphicData uri="http://schemas.openxmlformats.org/drawingml/2006/table">
            <a:tbl>
              <a:tblPr>
                <a:tableStyleId>{5C22544A-7EE6-4342-B048-85BDC9FD1C3A}</a:tableStyleId>
              </a:tblPr>
              <a:tblGrid>
                <a:gridCol w="1276775"/>
              </a:tblGrid>
              <a:tr h="234168">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Color</a:t>
                      </a:r>
                      <a:endParaRPr lang="en-US" sz="1800" b="1" i="0" u="none" strike="noStrike" dirty="0">
                        <a:solidFill>
                          <a:srgbClr val="4C4A57"/>
                        </a:solidFill>
                        <a:effectLst/>
                        <a:latin typeface="Times New Roman" panose="02020603050405020304" pitchFamily="18" charset="0"/>
                        <a:cs typeface="Times New Roman" panose="02020603050405020304" pitchFamily="18" charset="0"/>
                      </a:endParaRPr>
                    </a:p>
                  </a:txBody>
                  <a:tcPr marL="9525" marR="9525" marT="9525" marB="0" anchor="ctr"/>
                </a:tc>
              </a:tr>
              <a:tr h="234168">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Red x 2</a:t>
                      </a:r>
                      <a:endParaRPr lang="en-US" sz="18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r h="234168">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Black</a:t>
                      </a:r>
                      <a:endParaRPr lang="en-US" sz="18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r h="234168">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White</a:t>
                      </a:r>
                      <a:endParaRPr lang="en-US" sz="18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35231641"/>
              </p:ext>
            </p:extLst>
          </p:nvPr>
        </p:nvGraphicFramePr>
        <p:xfrm>
          <a:off x="4994096" y="3279952"/>
          <a:ext cx="1263578" cy="851535"/>
        </p:xfrm>
        <a:graphic>
          <a:graphicData uri="http://schemas.openxmlformats.org/drawingml/2006/table">
            <a:tbl>
              <a:tblPr>
                <a:tableStyleId>{5C22544A-7EE6-4342-B048-85BDC9FD1C3A}</a:tableStyleId>
              </a:tblPr>
              <a:tblGrid>
                <a:gridCol w="1263578"/>
              </a:tblGrid>
              <a:tr h="200025">
                <a:tc>
                  <a:txBody>
                    <a:bodyPr/>
                    <a:lstStyle/>
                    <a:p>
                      <a:pPr algn="ctr" fontAlgn="ctr"/>
                      <a:r>
                        <a:rPr lang="en-US" sz="1800" b="1" u="none" strike="noStrike" dirty="0">
                          <a:effectLst/>
                          <a:latin typeface="Times New Roman" panose="02020603050405020304" pitchFamily="18" charset="0"/>
                          <a:cs typeface="Times New Roman" panose="02020603050405020304" pitchFamily="18" charset="0"/>
                        </a:rPr>
                        <a:t>Price</a:t>
                      </a:r>
                      <a:endParaRPr lang="en-US" sz="1800" b="1" i="0" u="none" strike="noStrike" dirty="0">
                        <a:solidFill>
                          <a:srgbClr val="4C4A57"/>
                        </a:solidFill>
                        <a:effectLst/>
                        <a:latin typeface="Times New Roman" panose="02020603050405020304" pitchFamily="18" charset="0"/>
                        <a:cs typeface="Times New Roman" panose="02020603050405020304" pitchFamily="18" charset="0"/>
                      </a:endParaRPr>
                    </a:p>
                  </a:txBody>
                  <a:tcPr marL="9525" marR="9525" marT="9525" marB="0" anchor="ctr"/>
                </a:tc>
              </a:tr>
              <a:tr h="200025">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10</a:t>
                      </a:r>
                      <a:endParaRPr lang="en-US" sz="18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r h="200025">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20 x 3</a:t>
                      </a:r>
                      <a:endParaRPr lang="en-US" sz="1800" b="0" i="0" u="none" strike="noStrike" dirty="0">
                        <a:solidFill>
                          <a:srgbClr val="4C4A57"/>
                        </a:solidFill>
                        <a:effectLst/>
                        <a:latin typeface="Times New Roman" panose="02020603050405020304" pitchFamily="18" charset="0"/>
                        <a:cs typeface="Times New Roman" panose="02020603050405020304" pitchFamily="18" charset="0"/>
                      </a:endParaRPr>
                    </a:p>
                  </a:txBody>
                  <a:tcPr marL="85725" marR="9525" marT="9525" marB="0" anchor="ctr"/>
                </a:tc>
              </a:tr>
            </a:tbl>
          </a:graphicData>
        </a:graphic>
      </p:graphicFrame>
      <p:cxnSp>
        <p:nvCxnSpPr>
          <p:cNvPr id="14" name="Straight Arrow Connector 13"/>
          <p:cNvCxnSpPr>
            <a:endCxn id="8" idx="0"/>
          </p:cNvCxnSpPr>
          <p:nvPr/>
        </p:nvCxnSpPr>
        <p:spPr>
          <a:xfrm>
            <a:off x="1201937" y="2181225"/>
            <a:ext cx="372322" cy="109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0"/>
          </p:cNvCxnSpPr>
          <p:nvPr/>
        </p:nvCxnSpPr>
        <p:spPr>
          <a:xfrm>
            <a:off x="2033829" y="2181223"/>
            <a:ext cx="1502304" cy="109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887050" y="2181223"/>
            <a:ext cx="2728139" cy="1098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37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9" y="108183"/>
            <a:ext cx="7520940" cy="548640"/>
          </a:xfrm>
        </p:spPr>
        <p:txBody>
          <a:bodyPr/>
          <a:lstStyle/>
          <a:p>
            <a:r>
              <a:rPr lang="en-GB" b="1" dirty="0">
                <a:latin typeface="Times New Roman" panose="02020603050405020304" pitchFamily="18" charset="0"/>
                <a:cs typeface="Times New Roman" panose="02020603050405020304" pitchFamily="18" charset="0"/>
              </a:rPr>
              <a:t>How the </a:t>
            </a:r>
            <a:r>
              <a:rPr lang="en-GB" b="1" dirty="0" err="1">
                <a:latin typeface="Times New Roman" panose="02020603050405020304" pitchFamily="18" charset="0"/>
                <a:cs typeface="Times New Roman" panose="02020603050405020304" pitchFamily="18" charset="0"/>
              </a:rPr>
              <a:t>MemSQL</a:t>
            </a:r>
            <a:r>
              <a:rPr lang="en-GB" b="1" dirty="0">
                <a:latin typeface="Times New Roman" panose="02020603050405020304" pitchFamily="18" charset="0"/>
                <a:cs typeface="Times New Roman" panose="02020603050405020304" pitchFamily="18" charset="0"/>
              </a:rPr>
              <a:t> </a:t>
            </a:r>
            <a:r>
              <a:rPr lang="en-GB" b="1">
                <a:latin typeface="Times New Roman" panose="02020603050405020304" pitchFamily="18" charset="0"/>
                <a:cs typeface="Times New Roman" panose="02020603050405020304" pitchFamily="18" charset="0"/>
              </a:rPr>
              <a:t>Columnstore</a:t>
            </a:r>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Works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2429" y="752900"/>
            <a:ext cx="8242478" cy="4463044"/>
          </a:xfrm>
        </p:spPr>
        <p:txBody>
          <a:bodyPr>
            <a:noAutofit/>
          </a:bodyPr>
          <a:lstStyle/>
          <a:p>
            <a:r>
              <a:rPr lang="en-GB" sz="1800" b="0" dirty="0">
                <a:latin typeface="Times New Roman" panose="02020603050405020304" pitchFamily="18" charset="0"/>
                <a:cs typeface="Times New Roman" panose="02020603050405020304" pitchFamily="18" charset="0"/>
              </a:rPr>
              <a:t>In </a:t>
            </a:r>
            <a:r>
              <a:rPr lang="en-GB" sz="1800" b="0" dirty="0" err="1">
                <a:latin typeface="Times New Roman" panose="02020603050405020304" pitchFamily="18" charset="0"/>
                <a:cs typeface="Times New Roman" panose="02020603050405020304" pitchFamily="18" charset="0"/>
              </a:rPr>
              <a:t>MemSQL</a:t>
            </a:r>
            <a:r>
              <a:rPr lang="en-GB" sz="1800" b="0" dirty="0">
                <a:latin typeface="Times New Roman" panose="02020603050405020304" pitchFamily="18" charset="0"/>
                <a:cs typeface="Times New Roman" panose="02020603050405020304" pitchFamily="18" charset="0"/>
              </a:rPr>
              <a:t> there are a few concepts that are important to understand in order to make the best possible use of the </a:t>
            </a:r>
            <a:r>
              <a:rPr lang="en-GB" sz="1800" b="0" dirty="0" err="1">
                <a:latin typeface="Times New Roman" panose="02020603050405020304" pitchFamily="18" charset="0"/>
                <a:cs typeface="Times New Roman" panose="02020603050405020304" pitchFamily="18" charset="0"/>
              </a:rPr>
              <a:t>columnstore</a:t>
            </a:r>
            <a:r>
              <a:rPr lang="en-GB" sz="1800" b="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800" dirty="0" smtClean="0">
                <a:latin typeface="Times New Roman" panose="02020603050405020304" pitchFamily="18" charset="0"/>
                <a:cs typeface="Times New Roman" panose="02020603050405020304" pitchFamily="18" charset="0"/>
              </a:rPr>
              <a:t>Clustered </a:t>
            </a:r>
            <a:r>
              <a:rPr lang="en-GB" sz="1800" dirty="0" err="1">
                <a:latin typeface="Times New Roman" panose="02020603050405020304" pitchFamily="18" charset="0"/>
                <a:cs typeface="Times New Roman" panose="02020603050405020304" pitchFamily="18" charset="0"/>
              </a:rPr>
              <a:t>columnstore</a:t>
            </a:r>
            <a:r>
              <a:rPr lang="en-GB" sz="1800" dirty="0">
                <a:latin typeface="Times New Roman" panose="02020603050405020304" pitchFamily="18" charset="0"/>
                <a:cs typeface="Times New Roman" panose="02020603050405020304" pitchFamily="18" charset="0"/>
              </a:rPr>
              <a:t> index </a:t>
            </a:r>
            <a:r>
              <a:rPr lang="en-GB" sz="1800" b="0" dirty="0">
                <a:latin typeface="Times New Roman" panose="02020603050405020304" pitchFamily="18" charset="0"/>
                <a:cs typeface="Times New Roman" panose="02020603050405020304" pitchFamily="18" charset="0"/>
              </a:rPr>
              <a:t>- A clustered </a:t>
            </a:r>
            <a:r>
              <a:rPr lang="en-GB" sz="1800" b="0" dirty="0" err="1">
                <a:latin typeface="Times New Roman" panose="02020603050405020304" pitchFamily="18" charset="0"/>
                <a:cs typeface="Times New Roman" panose="02020603050405020304" pitchFamily="18" charset="0"/>
              </a:rPr>
              <a:t>columnstore</a:t>
            </a:r>
            <a:r>
              <a:rPr lang="en-GB" sz="1800" b="0" dirty="0">
                <a:latin typeface="Times New Roman" panose="02020603050405020304" pitchFamily="18" charset="0"/>
                <a:cs typeface="Times New Roman" panose="02020603050405020304" pitchFamily="18" charset="0"/>
              </a:rPr>
              <a:t> index represents the full table structure and is its primary storage.</a:t>
            </a:r>
          </a:p>
          <a:p>
            <a:pPr marL="285750" indent="-285750">
              <a:buFont typeface="Arial" panose="020B0604020202020204" pitchFamily="34" charset="0"/>
              <a:buChar char="•"/>
            </a:pPr>
            <a:r>
              <a:rPr lang="en-GB" sz="1800" dirty="0" err="1">
                <a:latin typeface="Times New Roman" panose="02020603050405020304" pitchFamily="18" charset="0"/>
                <a:cs typeface="Times New Roman" panose="02020603050405020304" pitchFamily="18" charset="0"/>
              </a:rPr>
              <a:t>Columnstore</a:t>
            </a:r>
            <a:r>
              <a:rPr lang="en-GB" sz="1800" dirty="0">
                <a:latin typeface="Times New Roman" panose="02020603050405020304" pitchFamily="18" charset="0"/>
                <a:cs typeface="Times New Roman" panose="02020603050405020304" pitchFamily="18" charset="0"/>
              </a:rPr>
              <a:t> key column(s) </a:t>
            </a:r>
            <a:r>
              <a:rPr lang="en-GB" sz="1800" b="0" dirty="0">
                <a:latin typeface="Times New Roman" panose="02020603050405020304" pitchFamily="18" charset="0"/>
                <a:cs typeface="Times New Roman" panose="02020603050405020304" pitchFamily="18" charset="0"/>
              </a:rPr>
              <a:t>- When creating a </a:t>
            </a:r>
            <a:r>
              <a:rPr lang="en-GB" sz="1800" b="0" dirty="0" err="1">
                <a:latin typeface="Times New Roman" panose="02020603050405020304" pitchFamily="18" charset="0"/>
                <a:cs typeface="Times New Roman" panose="02020603050405020304" pitchFamily="18" charset="0"/>
              </a:rPr>
              <a:t>columnstore</a:t>
            </a:r>
            <a:r>
              <a:rPr lang="en-GB" sz="1800" b="0" dirty="0">
                <a:latin typeface="Times New Roman" panose="02020603050405020304" pitchFamily="18" charset="0"/>
                <a:cs typeface="Times New Roman" panose="02020603050405020304" pitchFamily="18" charset="0"/>
              </a:rPr>
              <a:t> index, one or more columns need to be defined as the key column(s) for the </a:t>
            </a:r>
            <a:r>
              <a:rPr lang="en-GB" sz="1800" b="0" dirty="0" err="1">
                <a:latin typeface="Times New Roman" panose="02020603050405020304" pitchFamily="18" charset="0"/>
                <a:cs typeface="Times New Roman" panose="02020603050405020304" pitchFamily="18" charset="0"/>
              </a:rPr>
              <a:t>columnstore</a:t>
            </a:r>
            <a:r>
              <a:rPr lang="en-GB" sz="1800" b="0" dirty="0">
                <a:latin typeface="Times New Roman" panose="02020603050405020304" pitchFamily="18" charset="0"/>
                <a:cs typeface="Times New Roman" panose="02020603050405020304" pitchFamily="18" charset="0"/>
              </a:rPr>
              <a:t> index. The data in the </a:t>
            </a:r>
            <a:r>
              <a:rPr lang="en-GB" sz="1800" b="0" dirty="0" err="1">
                <a:latin typeface="Times New Roman" panose="02020603050405020304" pitchFamily="18" charset="0"/>
                <a:cs typeface="Times New Roman" panose="02020603050405020304" pitchFamily="18" charset="0"/>
              </a:rPr>
              <a:t>columnstore</a:t>
            </a:r>
            <a:r>
              <a:rPr lang="en-GB" sz="1800" b="0" dirty="0">
                <a:latin typeface="Times New Roman" panose="02020603050405020304" pitchFamily="18" charset="0"/>
                <a:cs typeface="Times New Roman" panose="02020603050405020304" pitchFamily="18" charset="0"/>
              </a:rPr>
              <a:t> is stored in key column order. </a:t>
            </a:r>
            <a:endParaRPr lang="en-GB" sz="1800" b="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800" dirty="0" smtClean="0">
                <a:latin typeface="Times New Roman" panose="02020603050405020304" pitchFamily="18" charset="0"/>
                <a:cs typeface="Times New Roman" panose="02020603050405020304" pitchFamily="18" charset="0"/>
              </a:rPr>
              <a:t>Row </a:t>
            </a:r>
            <a:r>
              <a:rPr lang="en-GB" sz="1800" dirty="0">
                <a:latin typeface="Times New Roman" panose="02020603050405020304" pitchFamily="18" charset="0"/>
                <a:cs typeface="Times New Roman" panose="02020603050405020304" pitchFamily="18" charset="0"/>
              </a:rPr>
              <a:t>segment </a:t>
            </a:r>
            <a:r>
              <a:rPr lang="en-GB" sz="1800" b="0" dirty="0">
                <a:latin typeface="Times New Roman" panose="02020603050405020304" pitchFamily="18" charset="0"/>
                <a:cs typeface="Times New Roman" panose="02020603050405020304" pitchFamily="18" charset="0"/>
              </a:rPr>
              <a:t>- A row segment represents a logical set of rows in the </a:t>
            </a:r>
            <a:r>
              <a:rPr lang="en-GB" sz="1800" b="0" dirty="0" err="1">
                <a:latin typeface="Times New Roman" panose="02020603050405020304" pitchFamily="18" charset="0"/>
                <a:cs typeface="Times New Roman" panose="02020603050405020304" pitchFamily="18" charset="0"/>
              </a:rPr>
              <a:t>columnstore</a:t>
            </a:r>
            <a:r>
              <a:rPr lang="en-GB" sz="1800" b="0" dirty="0">
                <a:latin typeface="Times New Roman" panose="02020603050405020304" pitchFamily="18" charset="0"/>
                <a:cs typeface="Times New Roman" panose="02020603050405020304" pitchFamily="18" charset="0"/>
              </a:rPr>
              <a:t> </a:t>
            </a:r>
            <a:r>
              <a:rPr lang="en-GB" sz="1800" b="0" dirty="0" smtClean="0">
                <a:latin typeface="Times New Roman" panose="02020603050405020304" pitchFamily="18" charset="0"/>
                <a:cs typeface="Times New Roman" panose="02020603050405020304" pitchFamily="18" charset="0"/>
              </a:rPr>
              <a:t>index. e.g. total </a:t>
            </a:r>
            <a:r>
              <a:rPr lang="en-GB" sz="1800" b="0" dirty="0">
                <a:latin typeface="Times New Roman" panose="02020603050405020304" pitchFamily="18" charset="0"/>
                <a:cs typeface="Times New Roman" panose="02020603050405020304" pitchFamily="18" charset="0"/>
              </a:rPr>
              <a:t>row count for the segment and a bitmask tracking which rows have been deleted.</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Column segment </a:t>
            </a:r>
            <a:r>
              <a:rPr lang="en-GB" sz="1800" b="0" dirty="0">
                <a:latin typeface="Times New Roman" panose="02020603050405020304" pitchFamily="18" charset="0"/>
                <a:cs typeface="Times New Roman" panose="02020603050405020304" pitchFamily="18" charset="0"/>
              </a:rPr>
              <a:t>- Each row segment contains a column segment for every column in a table. The column segment is the unit of storage for a </a:t>
            </a:r>
            <a:r>
              <a:rPr lang="en-GB" sz="1800" b="0" dirty="0" err="1">
                <a:latin typeface="Times New Roman" panose="02020603050405020304" pitchFamily="18" charset="0"/>
                <a:cs typeface="Times New Roman" panose="02020603050405020304" pitchFamily="18" charset="0"/>
              </a:rPr>
              <a:t>columnstore</a:t>
            </a:r>
            <a:r>
              <a:rPr lang="en-GB" sz="1800" b="0" dirty="0">
                <a:latin typeface="Times New Roman" panose="02020603050405020304" pitchFamily="18" charset="0"/>
                <a:cs typeface="Times New Roman" panose="02020603050405020304" pitchFamily="18" charset="0"/>
              </a:rPr>
              <a:t> </a:t>
            </a:r>
            <a:r>
              <a:rPr lang="en-GB" sz="1800" b="0" dirty="0" smtClean="0">
                <a:latin typeface="Times New Roman" panose="02020603050405020304" pitchFamily="18" charset="0"/>
                <a:cs typeface="Times New Roman" panose="02020603050405020304" pitchFamily="18" charset="0"/>
              </a:rPr>
              <a:t>which contains </a:t>
            </a:r>
            <a:r>
              <a:rPr lang="en-GB" sz="1800" b="0" dirty="0">
                <a:latin typeface="Times New Roman" panose="02020603050405020304" pitchFamily="18" charset="0"/>
                <a:cs typeface="Times New Roman" panose="02020603050405020304" pitchFamily="18" charset="0"/>
              </a:rPr>
              <a:t>all values for a specific column within the row segment. Values in column segments are always stored in the same logical order across column </a:t>
            </a:r>
            <a:r>
              <a:rPr lang="en-GB" sz="1800" b="0" dirty="0" smtClean="0">
                <a:latin typeface="Times New Roman" panose="02020603050405020304" pitchFamily="18" charset="0"/>
                <a:cs typeface="Times New Roman" panose="02020603050405020304" pitchFamily="18" charset="0"/>
              </a:rPr>
              <a:t>segments.</a:t>
            </a:r>
            <a:endParaRPr lang="en-GB"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0430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name="Theme1" id="{03F495A1-CB3D-4C55-951C-CBFCFCC9C6E9}" vid="{91E81F02-5B43-4A22-B425-53C5404CF352}"/>
    </a:ext>
  </a:extLst>
</a:theme>
</file>

<file path=docProps/app.xml><?xml version="1.0" encoding="utf-8"?>
<Properties xmlns="http://schemas.openxmlformats.org/officeDocument/2006/extended-properties" xmlns:vt="http://schemas.openxmlformats.org/officeDocument/2006/docPropsVTypes">
  <Template>Theme1</Template>
  <TotalTime>926</TotalTime>
  <Words>720</Words>
  <Application>Microsoft Office PowerPoint</Application>
  <PresentationFormat>On-screen Show (4:3)</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Franklin Gothic Book</vt:lpstr>
      <vt:lpstr>Franklin Gothic Medium</vt:lpstr>
      <vt:lpstr>Times New Roman</vt:lpstr>
      <vt:lpstr>Tunga</vt:lpstr>
      <vt:lpstr>Wingdings</vt:lpstr>
      <vt:lpstr>Theme1</vt:lpstr>
      <vt:lpstr>Introduction MemSQL</vt:lpstr>
      <vt:lpstr>What is MemSQL</vt:lpstr>
      <vt:lpstr>MemSQL architecture</vt:lpstr>
      <vt:lpstr>MemSQL Data Distribution</vt:lpstr>
      <vt:lpstr>Aggregator</vt:lpstr>
      <vt:lpstr>Leaf</vt:lpstr>
      <vt:lpstr>Differences Between Row and Column Stores</vt:lpstr>
      <vt:lpstr>Column Stores Example</vt:lpstr>
      <vt:lpstr>How the MemSQL Columnstore Works</vt:lpstr>
      <vt:lpstr>Rowstore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MemSQL</dc:title>
  <dc:creator>Manjrekar, Amey</dc:creator>
  <cp:lastModifiedBy>Manjrekar, Amey</cp:lastModifiedBy>
  <cp:revision>8</cp:revision>
  <dcterms:created xsi:type="dcterms:W3CDTF">2019-10-08T15:08:12Z</dcterms:created>
  <dcterms:modified xsi:type="dcterms:W3CDTF">2019-10-09T06:34:19Z</dcterms:modified>
</cp:coreProperties>
</file>