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44" r:id="rId2"/>
    <p:sldId id="340" r:id="rId3"/>
    <p:sldId id="341" r:id="rId4"/>
    <p:sldId id="349" r:id="rId5"/>
    <p:sldId id="350" r:id="rId6"/>
    <p:sldId id="342" r:id="rId7"/>
    <p:sldId id="346" r:id="rId8"/>
    <p:sldId id="348" r:id="rId9"/>
    <p:sldId id="347" r:id="rId10"/>
    <p:sldId id="345"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6E900E-30B4-4582-BF2E-EBFDFA8567FF}" type="datetimeFigureOut">
              <a:rPr lang="en-US" smtClean="0"/>
              <a:pPr/>
              <a:t>2/23/2019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EE325B-5F88-42F0-A0F1-5E97436053BD}" type="slidenum">
              <a:rPr lang="en-US" smtClean="0"/>
              <a:pPr/>
              <a:t>‹#›</a:t>
            </a:fld>
            <a:endParaRPr lang="en-US"/>
          </a:p>
        </p:txBody>
      </p:sp>
    </p:spTree>
    <p:extLst>
      <p:ext uri="{BB962C8B-B14F-4D97-AF65-F5344CB8AC3E}">
        <p14:creationId xmlns:p14="http://schemas.microsoft.com/office/powerpoint/2010/main" val="364867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7AF716-B1CE-4BAF-A4CD-AB3C1322205A}" type="datetimeFigureOut">
              <a:rPr lang="en-US" smtClean="0"/>
              <a:pPr/>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AF716-B1CE-4BAF-A4CD-AB3C1322205A}" type="datetimeFigureOut">
              <a:rPr lang="en-US" smtClean="0"/>
              <a:pPr/>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AF716-B1CE-4BAF-A4CD-AB3C1322205A}" type="datetimeFigureOut">
              <a:rPr lang="en-US" smtClean="0"/>
              <a:pPr/>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78563"/>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fld id="{D1143D5B-EB1A-434C-8138-832892FE1478}"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78563"/>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fld id="{00207DEB-3FE9-41D4-8B7B-F38E953911F6}" type="slidenum">
              <a:rPr lang="en-US"/>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78563"/>
            <a:ext cx="21336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78563"/>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78563"/>
            <a:ext cx="2133600" cy="457200"/>
          </a:xfrm>
        </p:spPr>
        <p:txBody>
          <a:bodyPr/>
          <a:lstStyle>
            <a:lvl1pPr>
              <a:defRPr/>
            </a:lvl1pPr>
          </a:lstStyle>
          <a:p>
            <a:fld id="{D203537A-3419-4E36-89DF-AAD10395ADA7}"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AF716-B1CE-4BAF-A4CD-AB3C1322205A}" type="datetimeFigureOut">
              <a:rPr lang="en-US" smtClean="0"/>
              <a:pPr/>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7AF716-B1CE-4BAF-A4CD-AB3C1322205A}" type="datetimeFigureOut">
              <a:rPr lang="en-US" smtClean="0"/>
              <a:pPr/>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7AF716-B1CE-4BAF-A4CD-AB3C1322205A}" type="datetimeFigureOut">
              <a:rPr lang="en-US" smtClean="0"/>
              <a:pPr/>
              <a:t>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7AF716-B1CE-4BAF-A4CD-AB3C1322205A}" type="datetimeFigureOut">
              <a:rPr lang="en-US" smtClean="0"/>
              <a:pPr/>
              <a:t>2/23/2019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7AF716-B1CE-4BAF-A4CD-AB3C1322205A}" type="datetimeFigureOut">
              <a:rPr lang="en-US" smtClean="0"/>
              <a:pPr/>
              <a:t>2/23/2019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AF716-B1CE-4BAF-A4CD-AB3C1322205A}" type="datetimeFigureOut">
              <a:rPr lang="en-US" smtClean="0"/>
              <a:pPr/>
              <a:t>2/23/2019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7AF716-B1CE-4BAF-A4CD-AB3C1322205A}" type="datetimeFigureOut">
              <a:rPr lang="en-US" smtClean="0"/>
              <a:pPr/>
              <a:t>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7AF716-B1CE-4BAF-A4CD-AB3C1322205A}" type="datetimeFigureOut">
              <a:rPr lang="en-US" smtClean="0"/>
              <a:pPr/>
              <a:t>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1DED8-680B-45DA-854E-A662E5BE3D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AF716-B1CE-4BAF-A4CD-AB3C1322205A}" type="datetimeFigureOut">
              <a:rPr lang="en-US" smtClean="0"/>
              <a:pPr/>
              <a:t>2/23/2019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1DED8-680B-45DA-854E-A662E5BE3D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4.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ww.statisticshowto.com/perform-two-way-anova-excel-2013-with-replication/"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r>
              <a:rPr lang="en-US" dirty="0" smtClean="0"/>
              <a:t>                    </a:t>
            </a:r>
            <a:r>
              <a:rPr lang="en-US" b="1" dirty="0" smtClean="0"/>
              <a:t>Statistical Interfaces</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Paired Sample –T-test</a:t>
            </a:r>
            <a:endParaRPr lang="en-US" u="sng"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1. Perception of the customers for a brand of Jeans of Mumbai before and after advertisement.</a:t>
            </a:r>
          </a:p>
          <a:p>
            <a:r>
              <a:rPr lang="en-US" dirty="0" smtClean="0">
                <a:solidFill>
                  <a:srgbClr val="FF0000"/>
                </a:solidFill>
              </a:rPr>
              <a:t>Sample: same sample before and after the advertisement</a:t>
            </a:r>
          </a:p>
          <a:p>
            <a:r>
              <a:rPr lang="en-US" dirty="0" smtClean="0"/>
              <a:t>The customers are asked at 7 point scale, where = 1 =strongly agree and 7 =strongly agree.</a:t>
            </a:r>
          </a:p>
          <a:p>
            <a:r>
              <a:rPr lang="en-US" dirty="0" smtClean="0"/>
              <a:t>Level of significance= 5% Level of Significance</a:t>
            </a:r>
          </a:p>
          <a:p>
            <a:endParaRPr lang="en-US"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u="sng" dirty="0"/>
              <a:t>One-Way ANOVA</a:t>
            </a:r>
          </a:p>
        </p:txBody>
      </p:sp>
      <p:sp>
        <p:nvSpPr>
          <p:cNvPr id="2051" name="Rectangle 3"/>
          <p:cNvSpPr>
            <a:spLocks noGrp="1" noChangeArrowheads="1"/>
          </p:cNvSpPr>
          <p:nvPr>
            <p:ph type="subTitle" idx="1"/>
          </p:nvPr>
        </p:nvSpPr>
        <p:spPr/>
        <p:txBody>
          <a:bodyPr/>
          <a:lstStyle/>
          <a:p>
            <a:r>
              <a:rPr lang="en-US"/>
              <a:t>One-Way Analysis of Variance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One-Way ANOVA</a:t>
            </a:r>
          </a:p>
        </p:txBody>
      </p:sp>
      <p:sp>
        <p:nvSpPr>
          <p:cNvPr id="88067" name="Rectangle 3"/>
          <p:cNvSpPr>
            <a:spLocks noGrp="1" noChangeArrowheads="1"/>
          </p:cNvSpPr>
          <p:nvPr>
            <p:ph type="body" idx="1"/>
          </p:nvPr>
        </p:nvSpPr>
        <p:spPr/>
        <p:txBody>
          <a:bodyPr/>
          <a:lstStyle/>
          <a:p>
            <a:r>
              <a:rPr lang="en-US">
                <a:latin typeface="Arial" charset="0"/>
              </a:rPr>
              <a:t>The one-way analysis of variance is used to test the claim that three or more population means are equal</a:t>
            </a:r>
          </a:p>
          <a:p>
            <a:r>
              <a:rPr lang="en-US">
                <a:latin typeface="Arial" charset="0"/>
              </a:rPr>
              <a:t>This is an extension of the two independent samples t-test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One-Way ANOVA</a:t>
            </a:r>
          </a:p>
        </p:txBody>
      </p:sp>
      <p:sp>
        <p:nvSpPr>
          <p:cNvPr id="108547" name="Rectangle 3"/>
          <p:cNvSpPr>
            <a:spLocks noGrp="1" noChangeArrowheads="1"/>
          </p:cNvSpPr>
          <p:nvPr>
            <p:ph type="body" idx="1"/>
          </p:nvPr>
        </p:nvSpPr>
        <p:spPr/>
        <p:txBody>
          <a:bodyPr/>
          <a:lstStyle/>
          <a:p>
            <a:pPr>
              <a:lnSpc>
                <a:spcPct val="90000"/>
              </a:lnSpc>
            </a:pPr>
            <a:r>
              <a:rPr lang="en-US">
                <a:latin typeface="Arial" charset="0"/>
              </a:rPr>
              <a:t>The </a:t>
            </a:r>
            <a:r>
              <a:rPr lang="en-US" i="1">
                <a:latin typeface="Arial" charset="0"/>
              </a:rPr>
              <a:t>response</a:t>
            </a:r>
            <a:r>
              <a:rPr lang="en-US">
                <a:latin typeface="Arial" charset="0"/>
              </a:rPr>
              <a:t> variable is the variable you’re comparing</a:t>
            </a:r>
          </a:p>
          <a:p>
            <a:pPr>
              <a:lnSpc>
                <a:spcPct val="90000"/>
              </a:lnSpc>
            </a:pPr>
            <a:r>
              <a:rPr lang="en-US">
                <a:latin typeface="Arial" charset="0"/>
              </a:rPr>
              <a:t>The </a:t>
            </a:r>
            <a:r>
              <a:rPr lang="en-US" i="1">
                <a:latin typeface="Arial" charset="0"/>
              </a:rPr>
              <a:t>factor</a:t>
            </a:r>
            <a:r>
              <a:rPr lang="en-US">
                <a:latin typeface="Arial" charset="0"/>
              </a:rPr>
              <a:t> variable is the categorical variable being used to define the groups</a:t>
            </a:r>
          </a:p>
          <a:p>
            <a:pPr lvl="1">
              <a:lnSpc>
                <a:spcPct val="90000"/>
              </a:lnSpc>
            </a:pPr>
            <a:r>
              <a:rPr lang="en-US">
                <a:latin typeface="Arial" charset="0"/>
              </a:rPr>
              <a:t>We will assume </a:t>
            </a:r>
            <a:r>
              <a:rPr lang="en-US" i="1">
                <a:latin typeface="Arial" charset="0"/>
              </a:rPr>
              <a:t>k</a:t>
            </a:r>
            <a:r>
              <a:rPr lang="en-US">
                <a:latin typeface="Arial" charset="0"/>
              </a:rPr>
              <a:t> samples (groups)</a:t>
            </a:r>
          </a:p>
          <a:p>
            <a:pPr>
              <a:lnSpc>
                <a:spcPct val="90000"/>
              </a:lnSpc>
            </a:pPr>
            <a:r>
              <a:rPr lang="en-US">
                <a:latin typeface="Arial" charset="0"/>
              </a:rPr>
              <a:t>The </a:t>
            </a:r>
            <a:r>
              <a:rPr lang="en-US" i="1">
                <a:latin typeface="Arial" charset="0"/>
              </a:rPr>
              <a:t>one-way</a:t>
            </a:r>
            <a:r>
              <a:rPr lang="en-US">
                <a:latin typeface="Arial" charset="0"/>
              </a:rPr>
              <a:t> is because each value is classified in exactly one way</a:t>
            </a:r>
          </a:p>
          <a:p>
            <a:pPr lvl="1">
              <a:lnSpc>
                <a:spcPct val="90000"/>
              </a:lnSpc>
            </a:pPr>
            <a:r>
              <a:rPr lang="en-US">
                <a:latin typeface="Arial" charset="0"/>
              </a:rPr>
              <a:t>Examples include comparisons by gender, race, political party, color, etc.</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One-Way ANOVA</a:t>
            </a:r>
          </a:p>
        </p:txBody>
      </p:sp>
      <p:sp>
        <p:nvSpPr>
          <p:cNvPr id="89091" name="Rectangle 3"/>
          <p:cNvSpPr>
            <a:spLocks noGrp="1" noChangeArrowheads="1"/>
          </p:cNvSpPr>
          <p:nvPr>
            <p:ph type="body" idx="1"/>
          </p:nvPr>
        </p:nvSpPr>
        <p:spPr/>
        <p:txBody>
          <a:bodyPr/>
          <a:lstStyle/>
          <a:p>
            <a:r>
              <a:rPr lang="en-US">
                <a:latin typeface="Arial" charset="0"/>
              </a:rPr>
              <a:t>Conditions or Assumptions</a:t>
            </a:r>
          </a:p>
          <a:p>
            <a:pPr lvl="1"/>
            <a:r>
              <a:rPr lang="en-US">
                <a:latin typeface="Arial" charset="0"/>
              </a:rPr>
              <a:t>The data are randomly sampled</a:t>
            </a:r>
          </a:p>
          <a:p>
            <a:pPr lvl="1"/>
            <a:r>
              <a:rPr lang="en-US">
                <a:latin typeface="Arial" charset="0"/>
              </a:rPr>
              <a:t>The variances of each sample are assumed equal</a:t>
            </a:r>
          </a:p>
          <a:p>
            <a:pPr lvl="1"/>
            <a:r>
              <a:rPr lang="en-US">
                <a:latin typeface="Arial" charset="0"/>
              </a:rPr>
              <a:t>The residuals are normally distributed</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One-Way ANOVA</a:t>
            </a:r>
          </a:p>
        </p:txBody>
      </p:sp>
      <p:sp>
        <p:nvSpPr>
          <p:cNvPr id="92163" name="Rectangle 3"/>
          <p:cNvSpPr>
            <a:spLocks noGrp="1" noChangeArrowheads="1"/>
          </p:cNvSpPr>
          <p:nvPr>
            <p:ph type="body" sz="half" idx="1"/>
          </p:nvPr>
        </p:nvSpPr>
        <p:spPr>
          <a:xfrm>
            <a:off x="457200" y="1600200"/>
            <a:ext cx="7772400" cy="4530725"/>
          </a:xfrm>
        </p:spPr>
        <p:txBody>
          <a:bodyPr/>
          <a:lstStyle/>
          <a:p>
            <a:r>
              <a:rPr lang="en-US" sz="2800" dirty="0">
                <a:latin typeface="Arial" charset="0"/>
              </a:rPr>
              <a:t>The null hypothesis is that the means are all equal</a:t>
            </a:r>
          </a:p>
          <a:p>
            <a:pPr lvl="1"/>
            <a:endParaRPr lang="en-US" sz="2400" dirty="0">
              <a:latin typeface="Arial" charset="0"/>
            </a:endParaRPr>
          </a:p>
          <a:p>
            <a:r>
              <a:rPr lang="en-US" sz="2800" dirty="0">
                <a:latin typeface="Arial" charset="0"/>
              </a:rPr>
              <a:t>The alternative hypothesis is that at least one of the means </a:t>
            </a:r>
            <a:r>
              <a:rPr lang="en-US" sz="2800">
                <a:latin typeface="Arial" charset="0"/>
              </a:rPr>
              <a:t>is </a:t>
            </a:r>
            <a:r>
              <a:rPr lang="en-US" sz="2800" smtClean="0">
                <a:latin typeface="Arial" charset="0"/>
              </a:rPr>
              <a:t>different</a:t>
            </a:r>
            <a:endParaRPr lang="en-US" sz="2800" dirty="0">
              <a:latin typeface="Arial" charset="0"/>
            </a:endParaRPr>
          </a:p>
        </p:txBody>
      </p:sp>
      <p:graphicFrame>
        <p:nvGraphicFramePr>
          <p:cNvPr id="92164" name="Object 4"/>
          <p:cNvGraphicFramePr>
            <a:graphicFrameLocks noGrp="1" noChangeAspect="1"/>
          </p:cNvGraphicFramePr>
          <p:nvPr>
            <p:ph sz="half" idx="2"/>
          </p:nvPr>
        </p:nvGraphicFramePr>
        <p:xfrm>
          <a:off x="2514600" y="2370138"/>
          <a:ext cx="4038600" cy="508000"/>
        </p:xfrm>
        <a:graphic>
          <a:graphicData uri="http://schemas.openxmlformats.org/presentationml/2006/ole">
            <mc:AlternateContent xmlns:mc="http://schemas.openxmlformats.org/markup-compatibility/2006">
              <mc:Choice xmlns:v="urn:schemas-microsoft-com:vml" Requires="v">
                <p:oleObj spid="_x0000_s79875" name="Equation" r:id="rId3" imgW="2323800" imgH="291960" progId="">
                  <p:embed/>
                </p:oleObj>
              </mc:Choice>
              <mc:Fallback>
                <p:oleObj name="Equation" r:id="rId3" imgW="2323800" imgH="291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370138"/>
                        <a:ext cx="4038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One-Way ANOVA</a:t>
            </a:r>
          </a:p>
        </p:txBody>
      </p:sp>
      <p:sp>
        <p:nvSpPr>
          <p:cNvPr id="90115" name="Rectangle 3"/>
          <p:cNvSpPr>
            <a:spLocks noGrp="1" noChangeArrowheads="1"/>
          </p:cNvSpPr>
          <p:nvPr>
            <p:ph type="body" idx="1"/>
          </p:nvPr>
        </p:nvSpPr>
        <p:spPr/>
        <p:txBody>
          <a:bodyPr/>
          <a:lstStyle/>
          <a:p>
            <a:r>
              <a:rPr lang="en-US">
                <a:latin typeface="Arial" charset="0"/>
              </a:rPr>
              <a:t>The statistics classroom is divided into three rows: front, middle, and back</a:t>
            </a:r>
          </a:p>
          <a:p>
            <a:r>
              <a:rPr lang="en-US">
                <a:latin typeface="Arial" charset="0"/>
              </a:rPr>
              <a:t>The instructor noticed that the further the students were from him, the more likely they were to miss class or use an instant messenger during class</a:t>
            </a:r>
          </a:p>
          <a:p>
            <a:r>
              <a:rPr lang="en-US">
                <a:latin typeface="Arial" charset="0"/>
              </a:rPr>
              <a:t>He wanted to see if the students further away did worse on the exams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One-Way ANOVA</a:t>
            </a:r>
          </a:p>
        </p:txBody>
      </p:sp>
      <p:sp>
        <p:nvSpPr>
          <p:cNvPr id="91139" name="Rectangle 3"/>
          <p:cNvSpPr>
            <a:spLocks noGrp="1" noChangeArrowheads="1"/>
          </p:cNvSpPr>
          <p:nvPr>
            <p:ph type="body" sz="half" idx="1"/>
          </p:nvPr>
        </p:nvSpPr>
        <p:spPr>
          <a:xfrm>
            <a:off x="457200" y="1600200"/>
            <a:ext cx="8077200" cy="4530725"/>
          </a:xfrm>
        </p:spPr>
        <p:txBody>
          <a:bodyPr/>
          <a:lstStyle/>
          <a:p>
            <a:pPr>
              <a:buFont typeface="Wingdings" pitchFamily="2" charset="2"/>
              <a:buNone/>
            </a:pPr>
            <a:r>
              <a:rPr lang="en-US" sz="2800">
                <a:latin typeface="Arial" charset="0"/>
              </a:rPr>
              <a:t>The ANOVA doesn’t test that one mean is less than another, only whether they’re all equal or at least one is different.</a:t>
            </a:r>
          </a:p>
        </p:txBody>
      </p:sp>
      <p:graphicFrame>
        <p:nvGraphicFramePr>
          <p:cNvPr id="91143" name="Object 7"/>
          <p:cNvGraphicFramePr>
            <a:graphicFrameLocks noGrp="1" noChangeAspect="1"/>
          </p:cNvGraphicFramePr>
          <p:nvPr>
            <p:ph sz="half" idx="2"/>
          </p:nvPr>
        </p:nvGraphicFramePr>
        <p:xfrm>
          <a:off x="914400" y="3124200"/>
          <a:ext cx="4038600" cy="720725"/>
        </p:xfrm>
        <a:graphic>
          <a:graphicData uri="http://schemas.openxmlformats.org/presentationml/2006/ole">
            <mc:AlternateContent xmlns:mc="http://schemas.openxmlformats.org/markup-compatibility/2006">
              <mc:Choice xmlns:v="urn:schemas-microsoft-com:vml" Requires="v">
                <p:oleObj spid="_x0000_s80899" name="Equation" r:id="rId3" imgW="1638000" imgH="291960" progId="">
                  <p:embed/>
                </p:oleObj>
              </mc:Choice>
              <mc:Fallback>
                <p:oleObj name="Equation" r:id="rId3" imgW="1638000" imgH="291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124200"/>
                        <a:ext cx="40386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One-Way ANOVA</a:t>
            </a:r>
          </a:p>
        </p:txBody>
      </p:sp>
      <p:sp>
        <p:nvSpPr>
          <p:cNvPr id="94211" name="Rectangle 3"/>
          <p:cNvSpPr>
            <a:spLocks noGrp="1" noChangeArrowheads="1"/>
          </p:cNvSpPr>
          <p:nvPr>
            <p:ph type="body" idx="1"/>
          </p:nvPr>
        </p:nvSpPr>
        <p:spPr/>
        <p:txBody>
          <a:bodyPr/>
          <a:lstStyle/>
          <a:p>
            <a:pPr>
              <a:tabLst>
                <a:tab pos="2057400" algn="l"/>
              </a:tabLst>
            </a:pPr>
            <a:r>
              <a:rPr lang="en-US" dirty="0">
                <a:latin typeface="Arial" charset="0"/>
              </a:rPr>
              <a:t>A random sample of the students in each row was taken</a:t>
            </a:r>
          </a:p>
          <a:p>
            <a:pPr>
              <a:tabLst>
                <a:tab pos="2057400" algn="l"/>
              </a:tabLst>
            </a:pPr>
            <a:r>
              <a:rPr lang="en-US" dirty="0">
                <a:latin typeface="Arial" charset="0"/>
              </a:rPr>
              <a:t>The score for those students on the second exam was recorded</a:t>
            </a:r>
          </a:p>
          <a:p>
            <a:pPr lvl="1">
              <a:tabLst>
                <a:tab pos="2057400" algn="l"/>
              </a:tabLst>
            </a:pPr>
            <a:r>
              <a:rPr lang="en-US" dirty="0">
                <a:latin typeface="Arial" charset="0"/>
              </a:rPr>
              <a:t>Front:	82, 83, 97, 93, 55, 67, 53</a:t>
            </a:r>
          </a:p>
          <a:p>
            <a:pPr lvl="1">
              <a:tabLst>
                <a:tab pos="2057400" algn="l"/>
              </a:tabLst>
            </a:pPr>
            <a:r>
              <a:rPr lang="en-US" dirty="0">
                <a:latin typeface="Arial" charset="0"/>
              </a:rPr>
              <a:t>Middle:	83, 78, 68, 61, 77, 54, 69, 51, 63</a:t>
            </a:r>
          </a:p>
          <a:p>
            <a:pPr lvl="1">
              <a:tabLst>
                <a:tab pos="2057400" algn="l"/>
              </a:tabLst>
            </a:pPr>
            <a:r>
              <a:rPr lang="en-US" dirty="0">
                <a:latin typeface="Arial" charset="0"/>
              </a:rPr>
              <a:t>Back:	38, 59, 55, 66, 45, 52, 52, 61</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One-Way ANOVA</a:t>
            </a:r>
          </a:p>
        </p:txBody>
      </p:sp>
      <p:sp>
        <p:nvSpPr>
          <p:cNvPr id="96316" name="Rectangle 60"/>
          <p:cNvSpPr>
            <a:spLocks noGrp="1" noChangeArrowheads="1"/>
          </p:cNvSpPr>
          <p:nvPr>
            <p:ph type="body" sz="half" idx="1"/>
          </p:nvPr>
        </p:nvSpPr>
        <p:spPr>
          <a:xfrm>
            <a:off x="457200" y="1600200"/>
            <a:ext cx="8229600" cy="1219200"/>
          </a:xfrm>
        </p:spPr>
        <p:txBody>
          <a:bodyPr/>
          <a:lstStyle/>
          <a:p>
            <a:pPr>
              <a:buFont typeface="Wingdings" pitchFamily="2" charset="2"/>
              <a:buNone/>
            </a:pPr>
            <a:r>
              <a:rPr lang="en-US" sz="2800">
                <a:latin typeface="Arial" charset="0"/>
              </a:rPr>
              <a:t>The summary statistics for the grades of each row are shown in the table below</a:t>
            </a:r>
          </a:p>
        </p:txBody>
      </p:sp>
      <p:graphicFrame>
        <p:nvGraphicFramePr>
          <p:cNvPr id="96337" name="Group 81"/>
          <p:cNvGraphicFramePr>
            <a:graphicFrameLocks noGrp="1"/>
          </p:cNvGraphicFramePr>
          <p:nvPr>
            <p:ph sz="half" idx="2"/>
          </p:nvPr>
        </p:nvGraphicFramePr>
        <p:xfrm>
          <a:off x="457200" y="2895600"/>
          <a:ext cx="8229600" cy="3227388"/>
        </p:xfrm>
        <a:graphic>
          <a:graphicData uri="http://schemas.openxmlformats.org/drawingml/2006/table">
            <a:tbl>
              <a:tblPr/>
              <a:tblGrid>
                <a:gridCol w="2057400"/>
                <a:gridCol w="2057400"/>
                <a:gridCol w="2057400"/>
                <a:gridCol w="2057400"/>
              </a:tblGrid>
              <a:tr h="6191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Row</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Front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Middle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Back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0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rPr>
                        <a:t>Sample size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Mean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75.71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67.11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53.50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St. Dev</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17.63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10.95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8.96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Variance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310.90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119.86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80.29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3379787"/>
          </a:xfrm>
        </p:spPr>
        <p:txBody>
          <a:bodyPr/>
          <a:lstStyle/>
          <a:p>
            <a:pPr algn="ctr"/>
            <a:endParaRPr lang="en-US" sz="3600" dirty="0"/>
          </a:p>
        </p:txBody>
      </p:sp>
      <p:sp>
        <p:nvSpPr>
          <p:cNvPr id="9" name="Content Placeholder 8"/>
          <p:cNvSpPr>
            <a:spLocks noGrp="1"/>
          </p:cNvSpPr>
          <p:nvPr>
            <p:ph idx="1"/>
          </p:nvPr>
        </p:nvSpPr>
        <p:spPr>
          <a:xfrm>
            <a:off x="609600" y="4267200"/>
            <a:ext cx="8229600" cy="2016125"/>
          </a:xfrm>
        </p:spPr>
        <p:txBody>
          <a:bodyPr/>
          <a:lstStyle/>
          <a:p>
            <a:pPr algn="ctr">
              <a:buNone/>
            </a:pPr>
            <a:r>
              <a:rPr lang="en-US" sz="3200" dirty="0" smtClean="0"/>
              <a:t>Tea-Test(t-test)</a:t>
            </a:r>
          </a:p>
          <a:p>
            <a:r>
              <a:rPr lang="en-US" sz="2000" dirty="0" smtClean="0"/>
              <a:t>The t-test assesses whether the means of two groups are </a:t>
            </a:r>
            <a:r>
              <a:rPr lang="en-US" sz="2000" i="1" dirty="0" smtClean="0"/>
              <a:t>statistically different from each other.</a:t>
            </a:r>
          </a:p>
          <a:p>
            <a:r>
              <a:rPr lang="en-US" sz="2000" dirty="0" smtClean="0"/>
              <a:t>This analysis is appropriate whenever you want to compare the means of two groups</a:t>
            </a:r>
            <a:endParaRPr lang="en-US" sz="2000" dirty="0"/>
          </a:p>
        </p:txBody>
      </p:sp>
      <p:pic>
        <p:nvPicPr>
          <p:cNvPr id="1029" name="Picture 5"/>
          <p:cNvPicPr>
            <a:picLocks noChangeAspect="1" noChangeArrowheads="1"/>
          </p:cNvPicPr>
          <p:nvPr/>
        </p:nvPicPr>
        <p:blipFill>
          <a:blip r:embed="rId2"/>
          <a:srcRect/>
          <a:stretch>
            <a:fillRect/>
          </a:stretch>
        </p:blipFill>
        <p:spPr bwMode="auto">
          <a:xfrm>
            <a:off x="2133600" y="381000"/>
            <a:ext cx="4762500" cy="3571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One-Way ANOVA</a:t>
            </a:r>
          </a:p>
        </p:txBody>
      </p:sp>
      <p:sp>
        <p:nvSpPr>
          <p:cNvPr id="136195" name="Rectangle 3"/>
          <p:cNvSpPr>
            <a:spLocks noGrp="1" noChangeArrowheads="1"/>
          </p:cNvSpPr>
          <p:nvPr>
            <p:ph type="body" idx="1"/>
          </p:nvPr>
        </p:nvSpPr>
        <p:spPr/>
        <p:txBody>
          <a:bodyPr/>
          <a:lstStyle/>
          <a:p>
            <a:r>
              <a:rPr lang="en-US">
                <a:latin typeface="Arial" charset="0"/>
              </a:rPr>
              <a:t>Variation</a:t>
            </a:r>
          </a:p>
          <a:p>
            <a:pPr lvl="1"/>
            <a:r>
              <a:rPr lang="en-US">
                <a:latin typeface="Arial" charset="0"/>
              </a:rPr>
              <a:t>Variation is the sum of the squares of the deviations between a value and the mean of the value</a:t>
            </a:r>
          </a:p>
          <a:p>
            <a:pPr lvl="1"/>
            <a:r>
              <a:rPr lang="en-US">
                <a:latin typeface="Arial" charset="0"/>
              </a:rPr>
              <a:t>Sum of Squares is abbreviated by SS and often followed by a variable in parentheses such as SS(B) or SS(W) so we know which sum of squares we’re talking about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One-Way ANOVA</a:t>
            </a:r>
          </a:p>
        </p:txBody>
      </p:sp>
      <p:sp>
        <p:nvSpPr>
          <p:cNvPr id="95235" name="Rectangle 3"/>
          <p:cNvSpPr>
            <a:spLocks noGrp="1" noChangeArrowheads="1"/>
          </p:cNvSpPr>
          <p:nvPr>
            <p:ph type="body" idx="1"/>
          </p:nvPr>
        </p:nvSpPr>
        <p:spPr/>
        <p:txBody>
          <a:bodyPr/>
          <a:lstStyle/>
          <a:p>
            <a:r>
              <a:rPr lang="en-US">
                <a:latin typeface="Arial" charset="0"/>
              </a:rPr>
              <a:t>Are all of the values identical?</a:t>
            </a:r>
          </a:p>
          <a:p>
            <a:pPr lvl="1"/>
            <a:r>
              <a:rPr lang="en-US">
                <a:latin typeface="Arial" charset="0"/>
              </a:rPr>
              <a:t>No, so there is some variation in the data</a:t>
            </a:r>
          </a:p>
          <a:p>
            <a:pPr lvl="1"/>
            <a:r>
              <a:rPr lang="en-US">
                <a:latin typeface="Arial" charset="0"/>
              </a:rPr>
              <a:t>This is called the total variation</a:t>
            </a:r>
          </a:p>
          <a:p>
            <a:pPr lvl="1"/>
            <a:r>
              <a:rPr lang="en-US">
                <a:latin typeface="Arial" charset="0"/>
              </a:rPr>
              <a:t>Denoted SS(Total) for the total Sum of Squares (variation)</a:t>
            </a:r>
          </a:p>
          <a:p>
            <a:pPr lvl="1"/>
            <a:r>
              <a:rPr lang="en-US">
                <a:latin typeface="Arial" charset="0"/>
              </a:rPr>
              <a:t>Sum of Squares is another name for variation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One-Way ANOVA</a:t>
            </a:r>
          </a:p>
        </p:txBody>
      </p:sp>
      <p:sp>
        <p:nvSpPr>
          <p:cNvPr id="107523" name="Rectangle 3"/>
          <p:cNvSpPr>
            <a:spLocks noGrp="1" noChangeArrowheads="1"/>
          </p:cNvSpPr>
          <p:nvPr>
            <p:ph type="body" idx="1"/>
          </p:nvPr>
        </p:nvSpPr>
        <p:spPr/>
        <p:txBody>
          <a:bodyPr/>
          <a:lstStyle/>
          <a:p>
            <a:r>
              <a:rPr lang="en-US">
                <a:latin typeface="Arial" charset="0"/>
              </a:rPr>
              <a:t>Are all of the sample means identical?</a:t>
            </a:r>
          </a:p>
          <a:p>
            <a:pPr lvl="1"/>
            <a:r>
              <a:rPr lang="en-US">
                <a:latin typeface="Arial" charset="0"/>
              </a:rPr>
              <a:t>No, so there is some variation between the groups</a:t>
            </a:r>
          </a:p>
          <a:p>
            <a:pPr lvl="1"/>
            <a:r>
              <a:rPr lang="en-US">
                <a:latin typeface="Arial" charset="0"/>
              </a:rPr>
              <a:t>This is called the between group variation</a:t>
            </a:r>
          </a:p>
          <a:p>
            <a:pPr lvl="1"/>
            <a:r>
              <a:rPr lang="en-US">
                <a:latin typeface="Arial" charset="0"/>
              </a:rPr>
              <a:t>Sometimes called the variation due to the factor</a:t>
            </a:r>
          </a:p>
          <a:p>
            <a:pPr lvl="1"/>
            <a:r>
              <a:rPr lang="en-US">
                <a:latin typeface="Arial" charset="0"/>
              </a:rPr>
              <a:t>Denoted SS(B) for Sum of Squares (variation) between the groups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One-Way ANOVA</a:t>
            </a:r>
          </a:p>
        </p:txBody>
      </p:sp>
      <p:sp>
        <p:nvSpPr>
          <p:cNvPr id="98307" name="Rectangle 3"/>
          <p:cNvSpPr>
            <a:spLocks noGrp="1" noChangeArrowheads="1"/>
          </p:cNvSpPr>
          <p:nvPr>
            <p:ph type="body" idx="1"/>
          </p:nvPr>
        </p:nvSpPr>
        <p:spPr/>
        <p:txBody>
          <a:bodyPr/>
          <a:lstStyle/>
          <a:p>
            <a:r>
              <a:rPr lang="en-US">
                <a:latin typeface="Arial" charset="0"/>
              </a:rPr>
              <a:t>Are each of the values within each group identical?</a:t>
            </a:r>
          </a:p>
          <a:p>
            <a:pPr lvl="1"/>
            <a:r>
              <a:rPr lang="en-US">
                <a:latin typeface="Arial" charset="0"/>
              </a:rPr>
              <a:t>No, there is some variation within the groups</a:t>
            </a:r>
          </a:p>
          <a:p>
            <a:pPr lvl="1"/>
            <a:r>
              <a:rPr lang="en-US">
                <a:latin typeface="Arial" charset="0"/>
              </a:rPr>
              <a:t>This is called the within group variation</a:t>
            </a:r>
          </a:p>
          <a:p>
            <a:pPr lvl="1"/>
            <a:r>
              <a:rPr lang="en-US">
                <a:latin typeface="Arial" charset="0"/>
              </a:rPr>
              <a:t>Sometimes called the error variation</a:t>
            </a:r>
          </a:p>
          <a:p>
            <a:pPr lvl="1"/>
            <a:r>
              <a:rPr lang="en-US">
                <a:latin typeface="Arial" charset="0"/>
              </a:rPr>
              <a:t>Denoted SS(W) for Sum of Squares (variation) within the groups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One-Way ANOVA</a:t>
            </a:r>
          </a:p>
        </p:txBody>
      </p:sp>
      <p:sp>
        <p:nvSpPr>
          <p:cNvPr id="99331" name="Rectangle 3"/>
          <p:cNvSpPr>
            <a:spLocks noGrp="1" noChangeArrowheads="1"/>
          </p:cNvSpPr>
          <p:nvPr>
            <p:ph type="body" idx="1"/>
          </p:nvPr>
        </p:nvSpPr>
        <p:spPr/>
        <p:txBody>
          <a:bodyPr/>
          <a:lstStyle/>
          <a:p>
            <a:r>
              <a:rPr lang="en-US">
                <a:latin typeface="Arial" charset="0"/>
              </a:rPr>
              <a:t>There are two sources of variation</a:t>
            </a:r>
          </a:p>
          <a:p>
            <a:pPr lvl="1"/>
            <a:r>
              <a:rPr lang="en-US">
                <a:latin typeface="Arial" charset="0"/>
              </a:rPr>
              <a:t>the variation between the groups, SS(B), or the variation due to the factor</a:t>
            </a:r>
          </a:p>
          <a:p>
            <a:pPr lvl="1"/>
            <a:r>
              <a:rPr lang="en-US">
                <a:latin typeface="Arial" charset="0"/>
              </a:rPr>
              <a:t>the variation within the groups, SS(W), or the variation that can’t be explained by the factor so it’s called the error variation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One-Way ANOVA</a:t>
            </a:r>
          </a:p>
        </p:txBody>
      </p:sp>
      <p:sp>
        <p:nvSpPr>
          <p:cNvPr id="149707" name="Rectangle 203"/>
          <p:cNvSpPr>
            <a:spLocks noGrp="1" noChangeArrowheads="1"/>
          </p:cNvSpPr>
          <p:nvPr>
            <p:ph type="body" sz="half" idx="1"/>
          </p:nvPr>
        </p:nvSpPr>
        <p:spPr>
          <a:xfrm>
            <a:off x="457200" y="1600200"/>
            <a:ext cx="8229600" cy="685800"/>
          </a:xfrm>
        </p:spPr>
        <p:txBody>
          <a:bodyPr/>
          <a:lstStyle/>
          <a:p>
            <a:r>
              <a:rPr lang="en-US" sz="2800"/>
              <a:t>Here is the basic one-way ANOVA table</a:t>
            </a:r>
          </a:p>
        </p:txBody>
      </p:sp>
      <p:graphicFrame>
        <p:nvGraphicFramePr>
          <p:cNvPr id="149710" name="Group 206"/>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gridCol w="1371600"/>
                <a:gridCol w="1143000"/>
                <a:gridCol w="1371600"/>
                <a:gridCol w="1219200"/>
                <a:gridCol w="1219200"/>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One-Way ANOVA</a:t>
            </a:r>
          </a:p>
        </p:txBody>
      </p:sp>
      <p:sp>
        <p:nvSpPr>
          <p:cNvPr id="103427" name="Rectangle 3"/>
          <p:cNvSpPr>
            <a:spLocks noGrp="1" noChangeArrowheads="1"/>
          </p:cNvSpPr>
          <p:nvPr>
            <p:ph type="body" sz="half" idx="1"/>
          </p:nvPr>
        </p:nvSpPr>
        <p:spPr>
          <a:xfrm>
            <a:off x="457200" y="1600200"/>
            <a:ext cx="5715000" cy="2209800"/>
          </a:xfrm>
        </p:spPr>
        <p:txBody>
          <a:bodyPr/>
          <a:lstStyle/>
          <a:p>
            <a:r>
              <a:rPr lang="en-US" sz="2400">
                <a:latin typeface="Arial" charset="0"/>
              </a:rPr>
              <a:t>Grand Mean</a:t>
            </a:r>
          </a:p>
          <a:p>
            <a:pPr lvl="1"/>
            <a:r>
              <a:rPr lang="en-US" sz="2000">
                <a:latin typeface="Arial" charset="0"/>
              </a:rPr>
              <a:t>The grand mean is the average of all the values when the factor is ignored</a:t>
            </a:r>
          </a:p>
          <a:p>
            <a:pPr lvl="1"/>
            <a:r>
              <a:rPr lang="en-US" sz="2000">
                <a:latin typeface="Arial" charset="0"/>
              </a:rPr>
              <a:t>It is a weighted average of the individual sample means</a:t>
            </a:r>
          </a:p>
        </p:txBody>
      </p:sp>
      <p:graphicFrame>
        <p:nvGraphicFramePr>
          <p:cNvPr id="103428" name="Object 4"/>
          <p:cNvGraphicFramePr>
            <a:graphicFrameLocks noGrp="1" noChangeAspect="1"/>
          </p:cNvGraphicFramePr>
          <p:nvPr>
            <p:ph sz="quarter" idx="2"/>
          </p:nvPr>
        </p:nvGraphicFramePr>
        <p:xfrm>
          <a:off x="990600" y="3810000"/>
          <a:ext cx="5613400" cy="1514475"/>
        </p:xfrm>
        <a:graphic>
          <a:graphicData uri="http://schemas.openxmlformats.org/presentationml/2006/ole">
            <mc:AlternateContent xmlns:mc="http://schemas.openxmlformats.org/markup-compatibility/2006">
              <mc:Choice xmlns:v="urn:schemas-microsoft-com:vml" Requires="v">
                <p:oleObj spid="_x0000_s81924" name="Equation" r:id="rId3" imgW="2260440" imgH="609480" progId="">
                  <p:embed/>
                </p:oleObj>
              </mc:Choice>
              <mc:Fallback>
                <p:oleObj name="Equation" r:id="rId3" imgW="2260440" imgH="6094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810000"/>
                        <a:ext cx="5613400" cy="151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30" name="Object 6"/>
          <p:cNvGraphicFramePr>
            <a:graphicFrameLocks noGrp="1" noChangeAspect="1"/>
          </p:cNvGraphicFramePr>
          <p:nvPr>
            <p:ph sz="quarter" idx="3"/>
          </p:nvPr>
        </p:nvGraphicFramePr>
        <p:xfrm>
          <a:off x="6457950" y="1676400"/>
          <a:ext cx="2093913" cy="1922463"/>
        </p:xfrm>
        <a:graphic>
          <a:graphicData uri="http://schemas.openxmlformats.org/presentationml/2006/ole">
            <mc:AlternateContent xmlns:mc="http://schemas.openxmlformats.org/markup-compatibility/2006">
              <mc:Choice xmlns:v="urn:schemas-microsoft-com:vml" Requires="v">
                <p:oleObj spid="_x0000_s81925" name="Equation" r:id="rId5" imgW="927000" imgH="850680" progId="">
                  <p:embed/>
                </p:oleObj>
              </mc:Choice>
              <mc:Fallback>
                <p:oleObj name="Equation" r:id="rId5" imgW="927000" imgH="85068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7950" y="1676400"/>
                        <a:ext cx="2093913" cy="192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One-Way ANOVA</a:t>
            </a:r>
          </a:p>
        </p:txBody>
      </p:sp>
      <p:sp>
        <p:nvSpPr>
          <p:cNvPr id="104451" name="Rectangle 3"/>
          <p:cNvSpPr>
            <a:spLocks noGrp="1" noChangeArrowheads="1"/>
          </p:cNvSpPr>
          <p:nvPr>
            <p:ph type="body" sz="half" idx="1"/>
          </p:nvPr>
        </p:nvSpPr>
        <p:spPr>
          <a:xfrm>
            <a:off x="457200" y="1600200"/>
            <a:ext cx="8305800" cy="838200"/>
          </a:xfrm>
        </p:spPr>
        <p:txBody>
          <a:bodyPr/>
          <a:lstStyle/>
          <a:p>
            <a:r>
              <a:rPr lang="en-US" sz="2800">
                <a:latin typeface="Arial" charset="0"/>
              </a:rPr>
              <a:t>Grand Mean for our example is 65.08</a:t>
            </a:r>
          </a:p>
        </p:txBody>
      </p:sp>
      <p:graphicFrame>
        <p:nvGraphicFramePr>
          <p:cNvPr id="104454" name="Object 6"/>
          <p:cNvGraphicFramePr>
            <a:graphicFrameLocks noGrp="1" noChangeAspect="1"/>
          </p:cNvGraphicFramePr>
          <p:nvPr>
            <p:ph sz="half" idx="2"/>
          </p:nvPr>
        </p:nvGraphicFramePr>
        <p:xfrm>
          <a:off x="914400" y="2514600"/>
          <a:ext cx="7040563" cy="2951163"/>
        </p:xfrm>
        <a:graphic>
          <a:graphicData uri="http://schemas.openxmlformats.org/presentationml/2006/ole">
            <mc:AlternateContent xmlns:mc="http://schemas.openxmlformats.org/markup-compatibility/2006">
              <mc:Choice xmlns:v="urn:schemas-microsoft-com:vml" Requires="v">
                <p:oleObj spid="_x0000_s82947" name="Equation" r:id="rId3" imgW="3251160" imgH="1485720" progId="">
                  <p:embed/>
                </p:oleObj>
              </mc:Choice>
              <mc:Fallback>
                <p:oleObj name="Equation" r:id="rId3" imgW="3251160" imgH="14857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514600"/>
                        <a:ext cx="7040563" cy="295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One-Way ANOVA</a:t>
            </a:r>
          </a:p>
        </p:txBody>
      </p:sp>
      <p:sp>
        <p:nvSpPr>
          <p:cNvPr id="105475" name="Rectangle 3"/>
          <p:cNvSpPr>
            <a:spLocks noGrp="1" noChangeArrowheads="1"/>
          </p:cNvSpPr>
          <p:nvPr>
            <p:ph type="body" sz="half" idx="1"/>
          </p:nvPr>
        </p:nvSpPr>
        <p:spPr>
          <a:xfrm>
            <a:off x="457200" y="1600200"/>
            <a:ext cx="8305800" cy="4530725"/>
          </a:xfrm>
        </p:spPr>
        <p:txBody>
          <a:bodyPr/>
          <a:lstStyle/>
          <a:p>
            <a:r>
              <a:rPr lang="en-US" sz="2800"/>
              <a:t>Between Group Variation, SS(B)</a:t>
            </a:r>
          </a:p>
          <a:p>
            <a:pPr lvl="1"/>
            <a:r>
              <a:rPr lang="en-US" sz="2400"/>
              <a:t>The between group variation is the variation between each sample mean and the grand mean</a:t>
            </a:r>
          </a:p>
          <a:p>
            <a:pPr lvl="1"/>
            <a:r>
              <a:rPr lang="en-US" sz="2400"/>
              <a:t>Each individual variation is weighted by the sample size</a:t>
            </a:r>
          </a:p>
        </p:txBody>
      </p:sp>
      <p:graphicFrame>
        <p:nvGraphicFramePr>
          <p:cNvPr id="105476" name="Object 4"/>
          <p:cNvGraphicFramePr>
            <a:graphicFrameLocks noGrp="1" noChangeAspect="1"/>
          </p:cNvGraphicFramePr>
          <p:nvPr>
            <p:ph sz="quarter" idx="2"/>
          </p:nvPr>
        </p:nvGraphicFramePr>
        <p:xfrm>
          <a:off x="533400" y="4572000"/>
          <a:ext cx="7924800" cy="595313"/>
        </p:xfrm>
        <a:graphic>
          <a:graphicData uri="http://schemas.openxmlformats.org/presentationml/2006/ole">
            <mc:AlternateContent xmlns:mc="http://schemas.openxmlformats.org/markup-compatibility/2006">
              <mc:Choice xmlns:v="urn:schemas-microsoft-com:vml" Requires="v">
                <p:oleObj spid="_x0000_s83972" name="Equation" r:id="rId3" imgW="4572000" imgH="342720" progId="">
                  <p:embed/>
                </p:oleObj>
              </mc:Choice>
              <mc:Fallback>
                <p:oleObj name="Equation" r:id="rId3" imgW="4572000" imgH="3427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572000"/>
                        <a:ext cx="7924800"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8" name="Object 6"/>
          <p:cNvGraphicFramePr>
            <a:graphicFrameLocks noGrp="1" noChangeAspect="1"/>
          </p:cNvGraphicFramePr>
          <p:nvPr>
            <p:ph sz="quarter" idx="3"/>
          </p:nvPr>
        </p:nvGraphicFramePr>
        <p:xfrm>
          <a:off x="563563" y="3886200"/>
          <a:ext cx="3519487" cy="779463"/>
        </p:xfrm>
        <a:graphic>
          <a:graphicData uri="http://schemas.openxmlformats.org/presentationml/2006/ole">
            <mc:AlternateContent xmlns:mc="http://schemas.openxmlformats.org/markup-compatibility/2006">
              <mc:Choice xmlns:v="urn:schemas-microsoft-com:vml" Requires="v">
                <p:oleObj spid="_x0000_s83973" name="Equation" r:id="rId5" imgW="2006280" imgH="444240" progId="">
                  <p:embed/>
                </p:oleObj>
              </mc:Choice>
              <mc:Fallback>
                <p:oleObj name="Equation" r:id="rId5" imgW="2006280" imgH="4442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563" y="3886200"/>
                        <a:ext cx="3519487" cy="779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One-Way ANOVA</a:t>
            </a:r>
          </a:p>
        </p:txBody>
      </p:sp>
      <p:sp>
        <p:nvSpPr>
          <p:cNvPr id="106499" name="Rectangle 3"/>
          <p:cNvSpPr>
            <a:spLocks noGrp="1" noChangeArrowheads="1"/>
          </p:cNvSpPr>
          <p:nvPr>
            <p:ph type="body" sz="half" idx="1"/>
          </p:nvPr>
        </p:nvSpPr>
        <p:spPr>
          <a:xfrm>
            <a:off x="457200" y="1600200"/>
            <a:ext cx="8305800" cy="4495800"/>
          </a:xfrm>
        </p:spPr>
        <p:txBody>
          <a:bodyPr/>
          <a:lstStyle/>
          <a:p>
            <a:pPr>
              <a:buFont typeface="Wingdings" pitchFamily="2" charset="2"/>
              <a:buNone/>
            </a:pPr>
            <a:r>
              <a:rPr lang="en-US" sz="2800">
                <a:latin typeface="Arial" charset="0"/>
              </a:rPr>
              <a:t>The Between Group Variation for our example is SS(B)=1902</a:t>
            </a:r>
          </a:p>
          <a:p>
            <a:pPr>
              <a:buFont typeface="Wingdings" pitchFamily="2" charset="2"/>
              <a:buNone/>
            </a:pPr>
            <a:endParaRPr lang="en-US" sz="2800">
              <a:latin typeface="Arial" charset="0"/>
            </a:endParaRPr>
          </a:p>
          <a:p>
            <a:pPr>
              <a:buFont typeface="Wingdings" pitchFamily="2" charset="2"/>
              <a:buNone/>
            </a:pPr>
            <a:endParaRPr lang="en-US" sz="2800">
              <a:latin typeface="Arial" charset="0"/>
            </a:endParaRPr>
          </a:p>
          <a:p>
            <a:pPr>
              <a:buFont typeface="Wingdings" pitchFamily="2" charset="2"/>
              <a:buNone/>
            </a:pPr>
            <a:endParaRPr lang="en-US" sz="2800">
              <a:latin typeface="Arial" charset="0"/>
            </a:endParaRPr>
          </a:p>
          <a:p>
            <a:pPr>
              <a:buFont typeface="Wingdings" pitchFamily="2" charset="2"/>
              <a:buNone/>
            </a:pPr>
            <a:r>
              <a:rPr lang="en-US" sz="2800">
                <a:latin typeface="Arial" charset="0"/>
              </a:rPr>
              <a:t>I know that doesn’t round to be 1902, but if you don’t round the intermediate steps, then it does.  My goal here is to show an ANOVA table from MINITAB and it returns 1902.</a:t>
            </a:r>
          </a:p>
        </p:txBody>
      </p:sp>
      <p:graphicFrame>
        <p:nvGraphicFramePr>
          <p:cNvPr id="106500" name="Object 4"/>
          <p:cNvGraphicFramePr>
            <a:graphicFrameLocks noGrp="1" noChangeAspect="1"/>
          </p:cNvGraphicFramePr>
          <p:nvPr>
            <p:ph sz="quarter" idx="2"/>
          </p:nvPr>
        </p:nvGraphicFramePr>
        <p:xfrm>
          <a:off x="609600" y="2743200"/>
          <a:ext cx="8077200" cy="458788"/>
        </p:xfrm>
        <a:graphic>
          <a:graphicData uri="http://schemas.openxmlformats.org/presentationml/2006/ole">
            <mc:AlternateContent xmlns:mc="http://schemas.openxmlformats.org/markup-compatibility/2006">
              <mc:Choice xmlns:v="urn:schemas-microsoft-com:vml" Requires="v">
                <p:oleObj spid="_x0000_s84996" name="Equation" r:id="rId3" imgW="6045120" imgH="342720" progId="">
                  <p:embed/>
                </p:oleObj>
              </mc:Choice>
              <mc:Fallback>
                <p:oleObj name="Equation" r:id="rId3" imgW="6045120" imgH="3427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743200"/>
                        <a:ext cx="8077200"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5" name="Object 9"/>
          <p:cNvGraphicFramePr>
            <a:graphicFrameLocks noGrp="1" noChangeAspect="1"/>
          </p:cNvGraphicFramePr>
          <p:nvPr>
            <p:ph sz="quarter" idx="3"/>
          </p:nvPr>
        </p:nvGraphicFramePr>
        <p:xfrm>
          <a:off x="609600" y="3276600"/>
          <a:ext cx="3284538" cy="420688"/>
        </p:xfrm>
        <a:graphic>
          <a:graphicData uri="http://schemas.openxmlformats.org/presentationml/2006/ole">
            <mc:AlternateContent xmlns:mc="http://schemas.openxmlformats.org/markup-compatibility/2006">
              <mc:Choice xmlns:v="urn:schemas-microsoft-com:vml" Requires="v">
                <p:oleObj spid="_x0000_s84997" name="Equation" r:id="rId5" imgW="2476440" imgH="317160" progId="">
                  <p:embed/>
                </p:oleObj>
              </mc:Choice>
              <mc:Fallback>
                <p:oleObj name="Equation" r:id="rId5" imgW="2476440" imgH="31716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276600"/>
                        <a:ext cx="3284538"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Step 1: Null Hypothesis</a:t>
            </a:r>
          </a:p>
          <a:p>
            <a:r>
              <a:rPr lang="en-US" dirty="0" smtClean="0"/>
              <a:t>Step 2: Setting the level of risk</a:t>
            </a:r>
          </a:p>
          <a:p>
            <a:r>
              <a:rPr lang="en-US" dirty="0" smtClean="0"/>
              <a:t>Step 3: Select appropriate t-statistics: t-test for independent means</a:t>
            </a:r>
          </a:p>
          <a:p>
            <a:r>
              <a:rPr lang="en-US" dirty="0" smtClean="0"/>
              <a:t>Step 4: Compute the t-value</a:t>
            </a:r>
          </a:p>
          <a:p>
            <a:r>
              <a:rPr lang="en-US" dirty="0" smtClean="0"/>
              <a:t>Step 5: Determine the critical t-value</a:t>
            </a:r>
          </a:p>
          <a:p>
            <a:r>
              <a:rPr lang="en-US" dirty="0" smtClean="0"/>
              <a:t>Step 6: Compare</a:t>
            </a:r>
          </a:p>
          <a:p>
            <a:r>
              <a:rPr lang="en-US" dirty="0" smtClean="0"/>
              <a:t>Step 7: Decide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One-Way ANOVA</a:t>
            </a:r>
          </a:p>
        </p:txBody>
      </p:sp>
      <p:sp>
        <p:nvSpPr>
          <p:cNvPr id="115715" name="Rectangle 3"/>
          <p:cNvSpPr>
            <a:spLocks noGrp="1" noChangeArrowheads="1"/>
          </p:cNvSpPr>
          <p:nvPr>
            <p:ph type="body" sz="half" idx="1"/>
          </p:nvPr>
        </p:nvSpPr>
        <p:spPr>
          <a:xfrm>
            <a:off x="457200" y="1600200"/>
            <a:ext cx="7848600" cy="4530725"/>
          </a:xfrm>
        </p:spPr>
        <p:txBody>
          <a:bodyPr/>
          <a:lstStyle/>
          <a:p>
            <a:r>
              <a:rPr lang="en-US" sz="2800">
                <a:latin typeface="Arial" charset="0"/>
              </a:rPr>
              <a:t>Within Group Variation, SS(W)</a:t>
            </a:r>
          </a:p>
          <a:p>
            <a:pPr lvl="1"/>
            <a:r>
              <a:rPr lang="en-US" sz="2400">
                <a:latin typeface="Arial" charset="0"/>
              </a:rPr>
              <a:t>The Within Group Variation is the weighted total of the individual variations</a:t>
            </a:r>
          </a:p>
          <a:p>
            <a:pPr lvl="1"/>
            <a:r>
              <a:rPr lang="en-US" sz="2400">
                <a:latin typeface="Arial" charset="0"/>
              </a:rPr>
              <a:t>The weighting is done with the degrees of freedom</a:t>
            </a:r>
          </a:p>
          <a:p>
            <a:pPr lvl="1"/>
            <a:r>
              <a:rPr lang="en-US" sz="2400">
                <a:latin typeface="Arial" charset="0"/>
              </a:rPr>
              <a:t>The df for each sample is one less than the sample size for that sample.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One-Way ANOVA</a:t>
            </a:r>
          </a:p>
        </p:txBody>
      </p:sp>
      <p:sp>
        <p:nvSpPr>
          <p:cNvPr id="124932" name="Rectangle 4"/>
          <p:cNvSpPr>
            <a:spLocks noGrp="1" noChangeArrowheads="1"/>
          </p:cNvSpPr>
          <p:nvPr>
            <p:ph type="body" sz="half" idx="1"/>
          </p:nvPr>
        </p:nvSpPr>
        <p:spPr>
          <a:xfrm>
            <a:off x="457200" y="1600200"/>
            <a:ext cx="8305800" cy="762000"/>
          </a:xfrm>
        </p:spPr>
        <p:txBody>
          <a:bodyPr/>
          <a:lstStyle/>
          <a:p>
            <a:pPr>
              <a:buFont typeface="Wingdings" pitchFamily="2" charset="2"/>
              <a:buNone/>
            </a:pPr>
            <a:r>
              <a:rPr lang="en-US" sz="2800"/>
              <a:t>Within Group Variation</a:t>
            </a:r>
          </a:p>
        </p:txBody>
      </p:sp>
      <p:graphicFrame>
        <p:nvGraphicFramePr>
          <p:cNvPr id="124933" name="Object 5"/>
          <p:cNvGraphicFramePr>
            <a:graphicFrameLocks noGrp="1" noChangeAspect="1"/>
          </p:cNvGraphicFramePr>
          <p:nvPr>
            <p:ph sz="quarter" idx="2"/>
          </p:nvPr>
        </p:nvGraphicFramePr>
        <p:xfrm>
          <a:off x="914400" y="2209800"/>
          <a:ext cx="3810000" cy="1120775"/>
        </p:xfrm>
        <a:graphic>
          <a:graphicData uri="http://schemas.openxmlformats.org/presentationml/2006/ole">
            <mc:AlternateContent xmlns:mc="http://schemas.openxmlformats.org/markup-compatibility/2006">
              <mc:Choice xmlns:v="urn:schemas-microsoft-com:vml" Requires="v">
                <p:oleObj spid="_x0000_s86020" name="Equation" r:id="rId3" imgW="1511280" imgH="444240" progId="">
                  <p:embed/>
                </p:oleObj>
              </mc:Choice>
              <mc:Fallback>
                <p:oleObj name="Equation" r:id="rId3" imgW="1511280" imgH="4442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09800"/>
                        <a:ext cx="3810000"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36" name="Object 8"/>
          <p:cNvGraphicFramePr>
            <a:graphicFrameLocks noGrp="1" noChangeAspect="1"/>
          </p:cNvGraphicFramePr>
          <p:nvPr>
            <p:ph sz="quarter" idx="3"/>
          </p:nvPr>
        </p:nvGraphicFramePr>
        <p:xfrm>
          <a:off x="914400" y="3429000"/>
          <a:ext cx="7467600" cy="798513"/>
        </p:xfrm>
        <a:graphic>
          <a:graphicData uri="http://schemas.openxmlformats.org/presentationml/2006/ole">
            <mc:AlternateContent xmlns:mc="http://schemas.openxmlformats.org/markup-compatibility/2006">
              <mc:Choice xmlns:v="urn:schemas-microsoft-com:vml" Requires="v">
                <p:oleObj spid="_x0000_s86021" name="Equation" r:id="rId5" imgW="2971800" imgH="317160" progId="">
                  <p:embed/>
                </p:oleObj>
              </mc:Choice>
              <mc:Fallback>
                <p:oleObj name="Equation" r:id="rId5" imgW="2971800" imgH="31716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429000"/>
                        <a:ext cx="7467600" cy="79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One-Way ANOVA</a:t>
            </a:r>
          </a:p>
        </p:txBody>
      </p:sp>
      <p:sp>
        <p:nvSpPr>
          <p:cNvPr id="125956" name="Rectangle 4"/>
          <p:cNvSpPr>
            <a:spLocks noGrp="1" noChangeArrowheads="1"/>
          </p:cNvSpPr>
          <p:nvPr>
            <p:ph type="body" sz="half" idx="1"/>
          </p:nvPr>
        </p:nvSpPr>
        <p:spPr>
          <a:xfrm>
            <a:off x="457200" y="1600200"/>
            <a:ext cx="8305800" cy="4530725"/>
          </a:xfrm>
        </p:spPr>
        <p:txBody>
          <a:bodyPr/>
          <a:lstStyle/>
          <a:p>
            <a:r>
              <a:rPr lang="en-US" sz="2800"/>
              <a:t>The within group variation for our example is 3386</a:t>
            </a:r>
          </a:p>
          <a:p>
            <a:pPr>
              <a:buFont typeface="Wingdings" pitchFamily="2" charset="2"/>
              <a:buNone/>
            </a:pPr>
            <a:endParaRPr lang="en-US" sz="2800"/>
          </a:p>
        </p:txBody>
      </p:sp>
      <p:graphicFrame>
        <p:nvGraphicFramePr>
          <p:cNvPr id="125957" name="Object 5"/>
          <p:cNvGraphicFramePr>
            <a:graphicFrameLocks noGrp="1" noChangeAspect="1"/>
          </p:cNvGraphicFramePr>
          <p:nvPr>
            <p:ph sz="quarter" idx="2"/>
          </p:nvPr>
        </p:nvGraphicFramePr>
        <p:xfrm>
          <a:off x="838200" y="2895600"/>
          <a:ext cx="7772400" cy="619125"/>
        </p:xfrm>
        <a:graphic>
          <a:graphicData uri="http://schemas.openxmlformats.org/presentationml/2006/ole">
            <mc:AlternateContent xmlns:mc="http://schemas.openxmlformats.org/markup-compatibility/2006">
              <mc:Choice xmlns:v="urn:schemas-microsoft-com:vml" Requires="v">
                <p:oleObj spid="_x0000_s87044" name="Equation" r:id="rId3" imgW="3987720" imgH="317160" progId="">
                  <p:embed/>
                </p:oleObj>
              </mc:Choice>
              <mc:Fallback>
                <p:oleObj name="Equation" r:id="rId3" imgW="3987720" imgH="3171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95600"/>
                        <a:ext cx="777240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60" name="Object 8"/>
          <p:cNvGraphicFramePr>
            <a:graphicFrameLocks noGrp="1" noChangeAspect="1"/>
          </p:cNvGraphicFramePr>
          <p:nvPr>
            <p:ph sz="quarter" idx="3"/>
          </p:nvPr>
        </p:nvGraphicFramePr>
        <p:xfrm>
          <a:off x="762000" y="3624263"/>
          <a:ext cx="4648200" cy="642937"/>
        </p:xfrm>
        <a:graphic>
          <a:graphicData uri="http://schemas.openxmlformats.org/presentationml/2006/ole">
            <mc:AlternateContent xmlns:mc="http://schemas.openxmlformats.org/markup-compatibility/2006">
              <mc:Choice xmlns:v="urn:schemas-microsoft-com:vml" Requires="v">
                <p:oleObj spid="_x0000_s87045" name="Equation" r:id="rId5" imgW="2311200" imgH="317160" progId="">
                  <p:embed/>
                </p:oleObj>
              </mc:Choice>
              <mc:Fallback>
                <p:oleObj name="Equation" r:id="rId5" imgW="2311200" imgH="31716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624263"/>
                        <a:ext cx="46482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One-Way ANOVA</a:t>
            </a:r>
          </a:p>
        </p:txBody>
      </p:sp>
      <p:sp>
        <p:nvSpPr>
          <p:cNvPr id="153603" name="Rectangle 3"/>
          <p:cNvSpPr>
            <a:spLocks noGrp="1" noChangeArrowheads="1"/>
          </p:cNvSpPr>
          <p:nvPr>
            <p:ph type="body" sz="half" idx="1"/>
          </p:nvPr>
        </p:nvSpPr>
        <p:spPr>
          <a:xfrm>
            <a:off x="457200" y="1600200"/>
            <a:ext cx="8229600" cy="685800"/>
          </a:xfrm>
        </p:spPr>
        <p:txBody>
          <a:bodyPr/>
          <a:lstStyle/>
          <a:p>
            <a:r>
              <a:rPr lang="en-US" sz="2800"/>
              <a:t>After filling in the sum of squares, we have …</a:t>
            </a:r>
          </a:p>
        </p:txBody>
      </p:sp>
      <p:graphicFrame>
        <p:nvGraphicFramePr>
          <p:cNvPr id="153604" name="Group 4"/>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gridCol w="1371600"/>
                <a:gridCol w="1143000"/>
                <a:gridCol w="1371600"/>
                <a:gridCol w="1219200"/>
                <a:gridCol w="1219200"/>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One-Way ANOVA</a:t>
            </a:r>
          </a:p>
        </p:txBody>
      </p:sp>
      <p:sp>
        <p:nvSpPr>
          <p:cNvPr id="141315" name="Rectangle 3"/>
          <p:cNvSpPr>
            <a:spLocks noGrp="1" noChangeArrowheads="1"/>
          </p:cNvSpPr>
          <p:nvPr>
            <p:ph type="body" idx="1"/>
          </p:nvPr>
        </p:nvSpPr>
        <p:spPr/>
        <p:txBody>
          <a:bodyPr/>
          <a:lstStyle/>
          <a:p>
            <a:r>
              <a:rPr lang="en-US" sz="2800">
                <a:latin typeface="Arial" charset="0"/>
              </a:rPr>
              <a:t>Degrees of Freedom, df</a:t>
            </a:r>
          </a:p>
          <a:p>
            <a:pPr lvl="1"/>
            <a:r>
              <a:rPr lang="en-US" sz="2400">
                <a:latin typeface="Arial" charset="0"/>
              </a:rPr>
              <a:t>A degree of freedom occurs for each value that can vary before the rest of the values are predetermined</a:t>
            </a:r>
          </a:p>
          <a:p>
            <a:pPr lvl="1"/>
            <a:r>
              <a:rPr lang="en-US" sz="2400">
                <a:latin typeface="Arial" charset="0"/>
              </a:rPr>
              <a:t>For example, if you had six numbers that had an average of 40, you would know that the total had to be 240.  Five of the six numbers could be anything, but once the first five are known, the last one is fixed so the sum is 240.  The df would be 6-1=5</a:t>
            </a:r>
          </a:p>
          <a:p>
            <a:pPr lvl="1"/>
            <a:r>
              <a:rPr lang="en-US" sz="2400">
                <a:latin typeface="Arial" charset="0"/>
              </a:rPr>
              <a:t>The df is often one less than the number of values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One-Way ANOVA</a:t>
            </a:r>
          </a:p>
        </p:txBody>
      </p:sp>
      <p:sp>
        <p:nvSpPr>
          <p:cNvPr id="155651" name="Rectangle 3"/>
          <p:cNvSpPr>
            <a:spLocks noGrp="1" noChangeArrowheads="1"/>
          </p:cNvSpPr>
          <p:nvPr>
            <p:ph type="body" idx="1"/>
          </p:nvPr>
        </p:nvSpPr>
        <p:spPr/>
        <p:txBody>
          <a:bodyPr/>
          <a:lstStyle/>
          <a:p>
            <a:r>
              <a:rPr lang="en-US" sz="2800">
                <a:latin typeface="Arial" charset="0"/>
              </a:rPr>
              <a:t>The between group df is one less than the number of groups</a:t>
            </a:r>
          </a:p>
          <a:p>
            <a:pPr lvl="1"/>
            <a:r>
              <a:rPr lang="en-US" sz="2400">
                <a:latin typeface="Arial" charset="0"/>
              </a:rPr>
              <a:t>We have three groups, so df(B) = 2</a:t>
            </a:r>
          </a:p>
          <a:p>
            <a:r>
              <a:rPr lang="en-US" sz="2800">
                <a:latin typeface="Arial" charset="0"/>
              </a:rPr>
              <a:t>The within group df is the sum of the individual df’s of each group</a:t>
            </a:r>
          </a:p>
          <a:p>
            <a:pPr lvl="1"/>
            <a:r>
              <a:rPr lang="en-US" sz="2400">
                <a:latin typeface="Arial" charset="0"/>
              </a:rPr>
              <a:t>The sample sizes are 7, 9, and 8</a:t>
            </a:r>
          </a:p>
          <a:p>
            <a:pPr lvl="1"/>
            <a:r>
              <a:rPr lang="en-US" sz="2400">
                <a:latin typeface="Arial" charset="0"/>
              </a:rPr>
              <a:t>df(W) = 6 + 8 + 7 = 21</a:t>
            </a:r>
          </a:p>
          <a:p>
            <a:r>
              <a:rPr lang="en-US" sz="2800">
                <a:latin typeface="Arial" charset="0"/>
              </a:rPr>
              <a:t>The total df is one less than the sample size</a:t>
            </a:r>
          </a:p>
          <a:p>
            <a:pPr lvl="1"/>
            <a:r>
              <a:rPr lang="en-US" sz="2400">
                <a:latin typeface="Arial" charset="0"/>
              </a:rPr>
              <a:t>df(Total) = 24 – 1 = 23</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One-Way ANOVA</a:t>
            </a:r>
          </a:p>
        </p:txBody>
      </p:sp>
      <p:sp>
        <p:nvSpPr>
          <p:cNvPr id="154627" name="Rectangle 3"/>
          <p:cNvSpPr>
            <a:spLocks noGrp="1" noChangeArrowheads="1"/>
          </p:cNvSpPr>
          <p:nvPr>
            <p:ph type="body" sz="half" idx="1"/>
          </p:nvPr>
        </p:nvSpPr>
        <p:spPr>
          <a:xfrm>
            <a:off x="457200" y="1600200"/>
            <a:ext cx="8229600" cy="685800"/>
          </a:xfrm>
        </p:spPr>
        <p:txBody>
          <a:bodyPr/>
          <a:lstStyle/>
          <a:p>
            <a:r>
              <a:rPr lang="en-US" sz="2800"/>
              <a:t>Filling in the degrees of freedom gives this …</a:t>
            </a:r>
          </a:p>
        </p:txBody>
      </p:sp>
      <p:graphicFrame>
        <p:nvGraphicFramePr>
          <p:cNvPr id="154628" name="Group 4"/>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gridCol w="1371600"/>
                <a:gridCol w="1143000"/>
                <a:gridCol w="1371600"/>
                <a:gridCol w="1219200"/>
                <a:gridCol w="1219200"/>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One-Way ANOVA</a:t>
            </a:r>
          </a:p>
        </p:txBody>
      </p:sp>
      <p:sp>
        <p:nvSpPr>
          <p:cNvPr id="142339" name="Rectangle 3"/>
          <p:cNvSpPr>
            <a:spLocks noGrp="1" noChangeArrowheads="1"/>
          </p:cNvSpPr>
          <p:nvPr>
            <p:ph type="body" sz="half" idx="1"/>
          </p:nvPr>
        </p:nvSpPr>
        <p:spPr>
          <a:xfrm>
            <a:off x="457200" y="1600200"/>
            <a:ext cx="8229600" cy="3505200"/>
          </a:xfrm>
        </p:spPr>
        <p:txBody>
          <a:bodyPr/>
          <a:lstStyle/>
          <a:p>
            <a:r>
              <a:rPr lang="en-US" sz="2800">
                <a:latin typeface="Arial" charset="0"/>
              </a:rPr>
              <a:t>Variances</a:t>
            </a:r>
          </a:p>
          <a:p>
            <a:pPr lvl="1"/>
            <a:r>
              <a:rPr lang="en-US" sz="2400">
                <a:latin typeface="Arial" charset="0"/>
              </a:rPr>
              <a:t>The variances are also called the Mean of the Squares and abbreviated by MS, often with an accompanying variable MS(B) or MS(W)</a:t>
            </a:r>
          </a:p>
          <a:p>
            <a:pPr lvl="1"/>
            <a:r>
              <a:rPr lang="en-US" sz="2400">
                <a:latin typeface="Arial" charset="0"/>
              </a:rPr>
              <a:t>They are an average squared deviation from the mean and are found by dividing the variation by the degrees of freedom</a:t>
            </a:r>
          </a:p>
          <a:p>
            <a:pPr lvl="1"/>
            <a:r>
              <a:rPr lang="en-US" sz="2400">
                <a:latin typeface="Arial" charset="0"/>
              </a:rPr>
              <a:t>MS = SS / df</a:t>
            </a:r>
          </a:p>
        </p:txBody>
      </p:sp>
      <p:graphicFrame>
        <p:nvGraphicFramePr>
          <p:cNvPr id="142340" name="Object 4"/>
          <p:cNvGraphicFramePr>
            <a:graphicFrameLocks noGrp="1" noChangeAspect="1"/>
          </p:cNvGraphicFramePr>
          <p:nvPr>
            <p:ph sz="half" idx="2"/>
          </p:nvPr>
        </p:nvGraphicFramePr>
        <p:xfrm>
          <a:off x="990600" y="5105400"/>
          <a:ext cx="4221163" cy="1279525"/>
        </p:xfrm>
        <a:graphic>
          <a:graphicData uri="http://schemas.openxmlformats.org/presentationml/2006/ole">
            <mc:AlternateContent xmlns:mc="http://schemas.openxmlformats.org/markup-compatibility/2006">
              <mc:Choice xmlns:v="urn:schemas-microsoft-com:vml" Requires="v">
                <p:oleObj spid="_x0000_s88067" name="Equation" r:id="rId3" imgW="1968480" imgH="596880" progId="">
                  <p:embed/>
                </p:oleObj>
              </mc:Choice>
              <mc:Fallback>
                <p:oleObj name="Equation" r:id="rId3" imgW="1968480" imgH="5968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105400"/>
                        <a:ext cx="4221163" cy="127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One-Way ANOVA</a:t>
            </a:r>
          </a:p>
        </p:txBody>
      </p:sp>
      <p:sp>
        <p:nvSpPr>
          <p:cNvPr id="128003" name="Rectangle 3"/>
          <p:cNvSpPr>
            <a:spLocks noGrp="1" noChangeArrowheads="1"/>
          </p:cNvSpPr>
          <p:nvPr>
            <p:ph type="body" idx="1"/>
          </p:nvPr>
        </p:nvSpPr>
        <p:spPr/>
        <p:txBody>
          <a:bodyPr/>
          <a:lstStyle/>
          <a:p>
            <a:pPr>
              <a:tabLst>
                <a:tab pos="1831975" algn="l"/>
                <a:tab pos="4111625" algn="l"/>
              </a:tabLst>
            </a:pPr>
            <a:r>
              <a:rPr lang="en-US">
                <a:latin typeface="Arial" charset="0"/>
              </a:rPr>
              <a:t>MS(B)	= 1902 / 2	= 951.0</a:t>
            </a:r>
          </a:p>
          <a:p>
            <a:pPr>
              <a:tabLst>
                <a:tab pos="1831975" algn="l"/>
                <a:tab pos="4111625" algn="l"/>
              </a:tabLst>
            </a:pPr>
            <a:r>
              <a:rPr lang="en-US">
                <a:latin typeface="Arial" charset="0"/>
              </a:rPr>
              <a:t>MS(W)	= 3386 / 21	= 161.2</a:t>
            </a:r>
          </a:p>
          <a:p>
            <a:pPr>
              <a:tabLst>
                <a:tab pos="1831975" algn="l"/>
                <a:tab pos="4111625" algn="l"/>
              </a:tabLst>
            </a:pPr>
            <a:r>
              <a:rPr lang="en-US">
                <a:latin typeface="Arial" charset="0"/>
              </a:rPr>
              <a:t>MS(T)	= 5288 / 23	= 229.9</a:t>
            </a:r>
          </a:p>
          <a:p>
            <a:pPr lvl="1">
              <a:tabLst>
                <a:tab pos="1831975" algn="l"/>
                <a:tab pos="4111625" algn="l"/>
              </a:tabLst>
            </a:pPr>
            <a:r>
              <a:rPr lang="en-US">
                <a:latin typeface="Arial" charset="0"/>
              </a:rPr>
              <a:t>Notice that the MS(Total) is NOT the sum of MS(Between) and MS(Within).</a:t>
            </a:r>
          </a:p>
          <a:p>
            <a:pPr lvl="1">
              <a:tabLst>
                <a:tab pos="1831975" algn="l"/>
                <a:tab pos="4111625" algn="l"/>
              </a:tabLst>
            </a:pPr>
            <a:r>
              <a:rPr lang="en-US">
                <a:latin typeface="Arial" charset="0"/>
              </a:rPr>
              <a:t>This works for the sum of squares SS(Total), but not the mean square MS(Total)</a:t>
            </a:r>
          </a:p>
          <a:p>
            <a:pPr lvl="1">
              <a:tabLst>
                <a:tab pos="1831975" algn="l"/>
                <a:tab pos="4111625" algn="l"/>
              </a:tabLst>
            </a:pPr>
            <a:r>
              <a:rPr lang="en-US">
                <a:latin typeface="Arial" charset="0"/>
              </a:rPr>
              <a:t>The MS(Total) isn’t usually shown</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One-Way ANOVA</a:t>
            </a:r>
          </a:p>
        </p:txBody>
      </p:sp>
      <p:sp>
        <p:nvSpPr>
          <p:cNvPr id="156675" name="Rectangle 3"/>
          <p:cNvSpPr>
            <a:spLocks noGrp="1" noChangeArrowheads="1"/>
          </p:cNvSpPr>
          <p:nvPr>
            <p:ph type="body" sz="half" idx="1"/>
          </p:nvPr>
        </p:nvSpPr>
        <p:spPr>
          <a:xfrm>
            <a:off x="457200" y="1600200"/>
            <a:ext cx="8229600" cy="685800"/>
          </a:xfrm>
        </p:spPr>
        <p:txBody>
          <a:bodyPr/>
          <a:lstStyle/>
          <a:p>
            <a:r>
              <a:rPr lang="en-US" sz="2800"/>
              <a:t>Completing the MS gives …</a:t>
            </a:r>
          </a:p>
        </p:txBody>
      </p:sp>
      <p:graphicFrame>
        <p:nvGraphicFramePr>
          <p:cNvPr id="156676" name="Group 4"/>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gridCol w="1371600"/>
                <a:gridCol w="1143000"/>
                <a:gridCol w="1371600"/>
                <a:gridCol w="1219200"/>
                <a:gridCol w="1219200"/>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161.2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style>
          <a:lnRef idx="2">
            <a:schemeClr val="accent4">
              <a:shade val="50000"/>
            </a:schemeClr>
          </a:lnRef>
          <a:fillRef idx="1">
            <a:schemeClr val="accent4"/>
          </a:fillRef>
          <a:effectRef idx="0">
            <a:schemeClr val="accent4"/>
          </a:effectRef>
          <a:fontRef idx="minor">
            <a:schemeClr val="lt1"/>
          </a:fontRef>
        </p:style>
        <p:txBody>
          <a:bodyPr>
            <a:noAutofit/>
          </a:bodyPr>
          <a:lstStyle/>
          <a:p>
            <a:pPr algn="ctr" fontAlgn="auto">
              <a:spcAft>
                <a:spcPts val="0"/>
              </a:spcAft>
              <a:defRPr/>
            </a:pPr>
            <a:r>
              <a:rPr lang="en-US" sz="3200" dirty="0" smtClean="0">
                <a:solidFill>
                  <a:schemeClr val="bg1"/>
                </a:solidFill>
                <a:latin typeface="Copperplate Gothic Light" pitchFamily="34" charset="0"/>
              </a:rPr>
              <a:t>4.2Hypothesis</a:t>
            </a:r>
            <a:endParaRPr lang="en-US" sz="3200" dirty="0">
              <a:solidFill>
                <a:schemeClr val="bg1"/>
              </a:solidFill>
              <a:latin typeface="Copperplate Gothic Light" pitchFamily="34" charset="0"/>
            </a:endParaRPr>
          </a:p>
        </p:txBody>
      </p:sp>
      <p:sp>
        <p:nvSpPr>
          <p:cNvPr id="10243" name="TextBox 2"/>
          <p:cNvSpPr txBox="1">
            <a:spLocks noChangeArrowheads="1"/>
          </p:cNvSpPr>
          <p:nvPr/>
        </p:nvSpPr>
        <p:spPr bwMode="auto">
          <a:xfrm>
            <a:off x="304800" y="1143000"/>
            <a:ext cx="8458200" cy="3139321"/>
          </a:xfrm>
          <a:prstGeom prst="rect">
            <a:avLst/>
          </a:prstGeom>
          <a:noFill/>
          <a:ln w="9525">
            <a:noFill/>
            <a:miter lim="800000"/>
            <a:headEnd/>
            <a:tailEnd/>
          </a:ln>
        </p:spPr>
        <p:txBody>
          <a:bodyPr wrap="square">
            <a:spAutoFit/>
          </a:bodyPr>
          <a:lstStyle/>
          <a:p>
            <a:pPr algn="just"/>
            <a:r>
              <a:rPr lang="en-US" b="1" dirty="0" smtClean="0">
                <a:latin typeface="Calibri" pitchFamily="34" charset="0"/>
              </a:rPr>
              <a:t>D) Types of Errors in Hypothesis Testing:</a:t>
            </a:r>
          </a:p>
          <a:p>
            <a:pPr marL="231775" algn="just"/>
            <a:r>
              <a:rPr lang="en-US" dirty="0" smtClean="0">
                <a:latin typeface="Calibri" pitchFamily="34" charset="0"/>
              </a:rPr>
              <a:t>At this stage, it is worthwhile to know that when a hypothesis is tested, there are four possibilities:</a:t>
            </a:r>
          </a:p>
          <a:p>
            <a:pPr algn="just"/>
            <a:r>
              <a:rPr lang="en-US" b="1" dirty="0" smtClean="0">
                <a:latin typeface="Calibri" pitchFamily="34" charset="0"/>
              </a:rPr>
              <a:t>1)</a:t>
            </a:r>
            <a:r>
              <a:rPr lang="en-US" dirty="0" smtClean="0">
                <a:latin typeface="Calibri" pitchFamily="34" charset="0"/>
              </a:rPr>
              <a:t> The hypothesis is true but our test leads to its rejection.</a:t>
            </a:r>
          </a:p>
          <a:p>
            <a:pPr algn="just"/>
            <a:r>
              <a:rPr lang="en-US" b="1" dirty="0" smtClean="0">
                <a:latin typeface="Calibri" pitchFamily="34" charset="0"/>
              </a:rPr>
              <a:t>2) </a:t>
            </a:r>
            <a:r>
              <a:rPr lang="en-US" dirty="0" smtClean="0">
                <a:latin typeface="Calibri" pitchFamily="34" charset="0"/>
              </a:rPr>
              <a:t>The hypothesis is false but our test leads to its acceptance.</a:t>
            </a:r>
          </a:p>
          <a:p>
            <a:pPr algn="just"/>
            <a:r>
              <a:rPr lang="en-US" b="1" dirty="0" smtClean="0">
                <a:latin typeface="Calibri" pitchFamily="34" charset="0"/>
              </a:rPr>
              <a:t>3) </a:t>
            </a:r>
            <a:r>
              <a:rPr lang="en-US" dirty="0" smtClean="0">
                <a:latin typeface="Calibri" pitchFamily="34" charset="0"/>
              </a:rPr>
              <a:t>The hypothesis is true and our test leads to its acceptance.</a:t>
            </a:r>
          </a:p>
          <a:p>
            <a:pPr algn="just"/>
            <a:r>
              <a:rPr lang="en-US" b="1" dirty="0" smtClean="0">
                <a:latin typeface="Calibri" pitchFamily="34" charset="0"/>
              </a:rPr>
              <a:t>4) </a:t>
            </a:r>
            <a:r>
              <a:rPr lang="en-US" dirty="0" smtClean="0">
                <a:latin typeface="Calibri" pitchFamily="34" charset="0"/>
              </a:rPr>
              <a:t>The hypothesis is false and our test leads to its rejection.</a:t>
            </a:r>
          </a:p>
          <a:p>
            <a:pPr marL="231775" algn="just"/>
            <a:r>
              <a:rPr lang="en-US" dirty="0" smtClean="0">
                <a:latin typeface="Calibri" pitchFamily="34" charset="0"/>
              </a:rPr>
              <a:t>Of these four possibilities, the first two lead to erroneous decisions. The first possibility leads to a Type I error and the second possibility leads to a Type II error. This can be shown as follows:</a:t>
            </a:r>
          </a:p>
          <a:p>
            <a:pPr algn="just"/>
            <a:endParaRPr lang="en-US" dirty="0">
              <a:latin typeface="Calibri" pitchFamily="34" charset="0"/>
            </a:endParaRPr>
          </a:p>
        </p:txBody>
      </p:sp>
      <p:pic>
        <p:nvPicPr>
          <p:cNvPr id="2050" name="Picture 2"/>
          <p:cNvPicPr>
            <a:picLocks noChangeAspect="1" noChangeArrowheads="1"/>
          </p:cNvPicPr>
          <p:nvPr/>
        </p:nvPicPr>
        <p:blipFill>
          <a:blip r:embed="rId2"/>
          <a:srcRect l="4675" t="55208" r="14536" b="17708"/>
          <a:stretch>
            <a:fillRect/>
          </a:stretch>
        </p:blipFill>
        <p:spPr bwMode="auto">
          <a:xfrm>
            <a:off x="762000" y="4038600"/>
            <a:ext cx="7543800" cy="2011680"/>
          </a:xfrm>
          <a:prstGeom prst="rect">
            <a:avLst/>
          </a:prstGeom>
          <a:noFill/>
          <a:ln w="9525">
            <a:solidFill>
              <a:schemeClr val="tx1"/>
            </a:solidFill>
            <a:miter lim="800000"/>
            <a:headEnd/>
            <a:tailEnd/>
          </a:ln>
          <a:effec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One-Way ANOVA</a:t>
            </a:r>
          </a:p>
        </p:txBody>
      </p:sp>
      <p:sp>
        <p:nvSpPr>
          <p:cNvPr id="160771" name="Rectangle 3"/>
          <p:cNvSpPr>
            <a:spLocks noGrp="1" noChangeArrowheads="1"/>
          </p:cNvSpPr>
          <p:nvPr>
            <p:ph type="body" sz="half" idx="1"/>
          </p:nvPr>
        </p:nvSpPr>
        <p:spPr>
          <a:xfrm>
            <a:off x="457200" y="1600200"/>
            <a:ext cx="7772400" cy="4530725"/>
          </a:xfrm>
        </p:spPr>
        <p:txBody>
          <a:bodyPr/>
          <a:lstStyle/>
          <a:p>
            <a:r>
              <a:rPr lang="en-US" sz="2800">
                <a:latin typeface="Arial" charset="0"/>
              </a:rPr>
              <a:t>Special Variances</a:t>
            </a:r>
          </a:p>
          <a:p>
            <a:pPr lvl="1"/>
            <a:r>
              <a:rPr lang="en-US" sz="2400">
                <a:latin typeface="Arial" charset="0"/>
              </a:rPr>
              <a:t>The MS(Within) is also known as the pooled estimate of the variance since it is a weighted average of the individual variances</a:t>
            </a:r>
          </a:p>
          <a:p>
            <a:pPr lvl="2"/>
            <a:r>
              <a:rPr lang="en-US" sz="2000">
                <a:latin typeface="Arial" charset="0"/>
              </a:rPr>
              <a:t>Sometimes abbreviated </a:t>
            </a:r>
          </a:p>
          <a:p>
            <a:pPr lvl="1"/>
            <a:r>
              <a:rPr lang="en-US" sz="2400">
                <a:latin typeface="Arial" charset="0"/>
              </a:rPr>
              <a:t>The MS(Total) is the variance of the response variable.</a:t>
            </a:r>
          </a:p>
          <a:p>
            <a:pPr lvl="2"/>
            <a:r>
              <a:rPr lang="en-US" sz="2000">
                <a:latin typeface="Arial" charset="0"/>
              </a:rPr>
              <a:t>Not technically part of ANOVA table, but useful none the less</a:t>
            </a:r>
          </a:p>
        </p:txBody>
      </p:sp>
      <p:graphicFrame>
        <p:nvGraphicFramePr>
          <p:cNvPr id="160774" name="Object 6"/>
          <p:cNvGraphicFramePr>
            <a:graphicFrameLocks noGrp="1" noChangeAspect="1"/>
          </p:cNvGraphicFramePr>
          <p:nvPr>
            <p:ph sz="quarter" idx="3"/>
          </p:nvPr>
        </p:nvGraphicFramePr>
        <p:xfrm>
          <a:off x="4419600" y="3200400"/>
          <a:ext cx="355600" cy="554038"/>
        </p:xfrm>
        <a:graphic>
          <a:graphicData uri="http://schemas.openxmlformats.org/presentationml/2006/ole">
            <mc:AlternateContent xmlns:mc="http://schemas.openxmlformats.org/markup-compatibility/2006">
              <mc:Choice xmlns:v="urn:schemas-microsoft-com:vml" Requires="v">
                <p:oleObj spid="_x0000_s89091" name="Equation" r:id="rId3" imgW="203040" imgH="317160" progId="">
                  <p:embed/>
                </p:oleObj>
              </mc:Choice>
              <mc:Fallback>
                <p:oleObj name="Equation" r:id="rId3" imgW="203040" imgH="3171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200400"/>
                        <a:ext cx="355600"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One-Way ANOVA</a:t>
            </a:r>
          </a:p>
        </p:txBody>
      </p:sp>
      <p:sp>
        <p:nvSpPr>
          <p:cNvPr id="143363" name="Rectangle 3"/>
          <p:cNvSpPr>
            <a:spLocks noGrp="1" noChangeArrowheads="1"/>
          </p:cNvSpPr>
          <p:nvPr>
            <p:ph type="body" idx="1"/>
          </p:nvPr>
        </p:nvSpPr>
        <p:spPr/>
        <p:txBody>
          <a:bodyPr/>
          <a:lstStyle/>
          <a:p>
            <a:r>
              <a:rPr lang="en-US">
                <a:latin typeface="Arial" charset="0"/>
              </a:rPr>
              <a:t>F test statistic</a:t>
            </a:r>
          </a:p>
          <a:p>
            <a:pPr lvl="1"/>
            <a:r>
              <a:rPr lang="en-US">
                <a:latin typeface="Arial" charset="0"/>
              </a:rPr>
              <a:t>An F test statistic is the ratio of two sample variances</a:t>
            </a:r>
          </a:p>
          <a:p>
            <a:pPr lvl="1"/>
            <a:r>
              <a:rPr lang="en-US">
                <a:latin typeface="Arial" charset="0"/>
              </a:rPr>
              <a:t>The MS(B) and MS(W) are two sample variances and that’s what we divide to find F.</a:t>
            </a:r>
          </a:p>
          <a:p>
            <a:pPr lvl="1"/>
            <a:r>
              <a:rPr lang="en-US">
                <a:latin typeface="Arial" charset="0"/>
              </a:rPr>
              <a:t>F = MS(B) / MS(W)</a:t>
            </a:r>
          </a:p>
          <a:p>
            <a:r>
              <a:rPr lang="en-US">
                <a:latin typeface="Arial" charset="0"/>
              </a:rPr>
              <a:t>For our data, F = 951.0 / 161.2 = 5.9</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One-Way ANOVA</a:t>
            </a:r>
          </a:p>
        </p:txBody>
      </p:sp>
      <p:sp>
        <p:nvSpPr>
          <p:cNvPr id="157699" name="Rectangle 3"/>
          <p:cNvSpPr>
            <a:spLocks noGrp="1" noChangeArrowheads="1"/>
          </p:cNvSpPr>
          <p:nvPr>
            <p:ph type="body" sz="half" idx="1"/>
          </p:nvPr>
        </p:nvSpPr>
        <p:spPr>
          <a:xfrm>
            <a:off x="457200" y="1600200"/>
            <a:ext cx="8229600" cy="685800"/>
          </a:xfrm>
        </p:spPr>
        <p:txBody>
          <a:bodyPr/>
          <a:lstStyle/>
          <a:p>
            <a:r>
              <a:rPr lang="en-US" sz="2800"/>
              <a:t>Adding F to the table …</a:t>
            </a:r>
          </a:p>
        </p:txBody>
      </p:sp>
      <p:graphicFrame>
        <p:nvGraphicFramePr>
          <p:cNvPr id="157700" name="Group 4"/>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gridCol w="1371600"/>
                <a:gridCol w="1143000"/>
                <a:gridCol w="1371600"/>
                <a:gridCol w="1219200"/>
                <a:gridCol w="1219200"/>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161.2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One-Way ANOVA</a:t>
            </a:r>
          </a:p>
        </p:txBody>
      </p:sp>
      <p:sp>
        <p:nvSpPr>
          <p:cNvPr id="144387" name="Rectangle 3"/>
          <p:cNvSpPr>
            <a:spLocks noGrp="1" noChangeArrowheads="1"/>
          </p:cNvSpPr>
          <p:nvPr>
            <p:ph type="body" idx="1"/>
          </p:nvPr>
        </p:nvSpPr>
        <p:spPr/>
        <p:txBody>
          <a:bodyPr/>
          <a:lstStyle/>
          <a:p>
            <a:r>
              <a:rPr lang="en-US">
                <a:latin typeface="Arial" charset="0"/>
              </a:rPr>
              <a:t>The F test is a right tail test</a:t>
            </a:r>
          </a:p>
          <a:p>
            <a:r>
              <a:rPr lang="en-US">
                <a:latin typeface="Arial" charset="0"/>
              </a:rPr>
              <a:t>The F test statistic has an F distribution with df(B) numerator df and df(W) denominator df</a:t>
            </a:r>
          </a:p>
          <a:p>
            <a:r>
              <a:rPr lang="en-US">
                <a:latin typeface="Arial" charset="0"/>
              </a:rPr>
              <a:t>The p-value is the area to the right of the test statistic</a:t>
            </a:r>
          </a:p>
          <a:p>
            <a:r>
              <a:rPr lang="en-US">
                <a:latin typeface="Arial" charset="0"/>
              </a:rPr>
              <a:t>P(F</a:t>
            </a:r>
            <a:r>
              <a:rPr lang="en-US" sz="1800">
                <a:latin typeface="Arial" charset="0"/>
              </a:rPr>
              <a:t>2,21</a:t>
            </a:r>
            <a:r>
              <a:rPr lang="en-US">
                <a:latin typeface="Arial" charset="0"/>
              </a:rPr>
              <a:t> &gt; 5.9) = 0.009</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One-Way ANOVA</a:t>
            </a:r>
          </a:p>
        </p:txBody>
      </p:sp>
      <p:sp>
        <p:nvSpPr>
          <p:cNvPr id="158723" name="Rectangle 3"/>
          <p:cNvSpPr>
            <a:spLocks noGrp="1" noChangeArrowheads="1"/>
          </p:cNvSpPr>
          <p:nvPr>
            <p:ph type="body" sz="half" idx="1"/>
          </p:nvPr>
        </p:nvSpPr>
        <p:spPr>
          <a:xfrm>
            <a:off x="457200" y="1600200"/>
            <a:ext cx="8229600" cy="685800"/>
          </a:xfrm>
        </p:spPr>
        <p:txBody>
          <a:bodyPr/>
          <a:lstStyle/>
          <a:p>
            <a:r>
              <a:rPr lang="en-US" sz="2800"/>
              <a:t>Completing the table with the p-value</a:t>
            </a:r>
          </a:p>
        </p:txBody>
      </p:sp>
      <p:graphicFrame>
        <p:nvGraphicFramePr>
          <p:cNvPr id="158724" name="Group 4"/>
          <p:cNvGraphicFramePr>
            <a:graphicFrameLocks noGrp="1"/>
          </p:cNvGraphicFramePr>
          <p:nvPr>
            <p:ph sz="half" idx="2"/>
          </p:nvPr>
        </p:nvGraphicFramePr>
        <p:xfrm>
          <a:off x="457200" y="2590800"/>
          <a:ext cx="8229600" cy="3581402"/>
        </p:xfrm>
        <a:graphic>
          <a:graphicData uri="http://schemas.openxmlformats.org/drawingml/2006/table">
            <a:tbl>
              <a:tblPr/>
              <a:tblGrid>
                <a:gridCol w="1905000"/>
                <a:gridCol w="1371600"/>
                <a:gridCol w="1143000"/>
                <a:gridCol w="1371600"/>
                <a:gridCol w="1219200"/>
                <a:gridCol w="1219200"/>
              </a:tblGrid>
              <a:tr h="522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Source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Between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951.0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0.009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9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Within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3386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161.2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r h="979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5288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pattFill prst="pct5">
                      <a:fgClr>
                        <a:schemeClr val="accent1"/>
                      </a:fgClr>
                      <a:bgClr>
                        <a:schemeClr val="bg1"/>
                      </a:bgClr>
                    </a:pattFill>
                  </a:tcPr>
                </a:tc>
              </a:tr>
            </a:tbl>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One-Way ANOVA</a:t>
            </a:r>
          </a:p>
        </p:txBody>
      </p:sp>
      <p:sp>
        <p:nvSpPr>
          <p:cNvPr id="145411" name="Rectangle 3"/>
          <p:cNvSpPr>
            <a:spLocks noGrp="1" noChangeArrowheads="1"/>
          </p:cNvSpPr>
          <p:nvPr>
            <p:ph type="body" idx="1"/>
          </p:nvPr>
        </p:nvSpPr>
        <p:spPr/>
        <p:txBody>
          <a:bodyPr/>
          <a:lstStyle/>
          <a:p>
            <a:r>
              <a:rPr lang="en-US">
                <a:latin typeface="Arial" charset="0"/>
              </a:rPr>
              <a:t>The p-value is 0.009, which is less than the significance level of 0.05, so we reject the null hypothesis.</a:t>
            </a:r>
          </a:p>
          <a:p>
            <a:r>
              <a:rPr lang="en-US">
                <a:latin typeface="Arial" charset="0"/>
              </a:rPr>
              <a:t>The null hypothesis is that the means of the three rows in class were the same, but we reject that, so at least one row has a different mean.</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One-Way ANOVA</a:t>
            </a:r>
          </a:p>
        </p:txBody>
      </p:sp>
      <p:sp>
        <p:nvSpPr>
          <p:cNvPr id="146435" name="Rectangle 3"/>
          <p:cNvSpPr>
            <a:spLocks noGrp="1" noChangeArrowheads="1"/>
          </p:cNvSpPr>
          <p:nvPr>
            <p:ph type="body" idx="1"/>
          </p:nvPr>
        </p:nvSpPr>
        <p:spPr/>
        <p:txBody>
          <a:bodyPr/>
          <a:lstStyle/>
          <a:p>
            <a:r>
              <a:rPr lang="en-US">
                <a:latin typeface="Arial" charset="0"/>
              </a:rPr>
              <a:t>There is enough evidence to support the claim that there is a difference in the mean scores of the front, middle, and back rows in class.</a:t>
            </a:r>
          </a:p>
          <a:p>
            <a:r>
              <a:rPr lang="en-US">
                <a:latin typeface="Arial" charset="0"/>
              </a:rPr>
              <a:t>The ANOVA doesn’t tell which row is different, you would need to look at confidence intervals or run post hoc tests to determine that</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ANOVA with replication</a:t>
            </a:r>
            <a:endParaRPr lang="en-US" u="sng" dirty="0"/>
          </a:p>
        </p:txBody>
      </p:sp>
      <p:sp>
        <p:nvSpPr>
          <p:cNvPr id="3" name="Content Placeholder 2"/>
          <p:cNvSpPr>
            <a:spLocks noGrp="1"/>
          </p:cNvSpPr>
          <p:nvPr>
            <p:ph idx="1"/>
          </p:nvPr>
        </p:nvSpPr>
        <p:spPr/>
        <p:txBody>
          <a:bodyPr/>
          <a:lstStyle/>
          <a:p>
            <a:pPr algn="just"/>
            <a:r>
              <a:rPr lang="en-US" dirty="0" smtClean="0"/>
              <a:t>A </a:t>
            </a:r>
            <a:r>
              <a:rPr lang="en-US" dirty="0" smtClean="0">
                <a:solidFill>
                  <a:srgbClr val="FF0000"/>
                </a:solidFill>
              </a:rPr>
              <a:t>two way ANOVA with replication </a:t>
            </a:r>
            <a:r>
              <a:rPr lang="en-US" dirty="0" smtClean="0"/>
              <a:t>is performed when you have two groups and individuals within that group are doing more than one thing (i.e. taking two tests). If you only have one group, use a </a:t>
            </a:r>
            <a:r>
              <a:rPr lang="en-US" dirty="0" smtClean="0">
                <a:hlinkClick r:id="rId2"/>
              </a:rPr>
              <a:t>two way ANOVA in Excel without replication.</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ANOVA without Replication</a:t>
            </a:r>
            <a:endParaRPr lang="en-US" u="sng" dirty="0"/>
          </a:p>
        </p:txBody>
      </p:sp>
      <p:sp>
        <p:nvSpPr>
          <p:cNvPr id="3" name="Content Placeholder 2"/>
          <p:cNvSpPr>
            <a:spLocks noGrp="1"/>
          </p:cNvSpPr>
          <p:nvPr>
            <p:ph idx="1"/>
          </p:nvPr>
        </p:nvSpPr>
        <p:spPr/>
        <p:txBody>
          <a:bodyPr/>
          <a:lstStyle/>
          <a:p>
            <a:r>
              <a:rPr lang="en-US" dirty="0" smtClean="0"/>
              <a:t>A Two way ANOVA in Excel without replication can compare a group of individuals performing more than one </a:t>
            </a:r>
            <a:r>
              <a:rPr lang="en-US" smtClean="0"/>
              <a:t>task.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3010" name="Picture 2" descr="Image result for null hypothesis accepted and rejected diagrams"/>
          <p:cNvPicPr>
            <a:picLocks noChangeAspect="1" noChangeArrowheads="1"/>
          </p:cNvPicPr>
          <p:nvPr/>
        </p:nvPicPr>
        <p:blipFill>
          <a:blip r:embed="rId2"/>
          <a:srcRect/>
          <a:stretch>
            <a:fillRect/>
          </a:stretch>
        </p:blipFill>
        <p:spPr bwMode="auto">
          <a:xfrm>
            <a:off x="609600" y="1600200"/>
            <a:ext cx="8153400" cy="4495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sz="2000" b="1" dirty="0" smtClean="0"/>
              <a:t>Testing Hypotheses about Single Means when the Population Variance is Known -</a:t>
            </a:r>
            <a:r>
              <a:rPr lang="en-US" sz="2000" dirty="0" smtClean="0"/>
              <a:t>One sample -A single variable against a known or given standard</a:t>
            </a:r>
            <a:br>
              <a:rPr lang="en-US" sz="2000" dirty="0" smtClean="0"/>
            </a:br>
            <a:r>
              <a:rPr lang="en-US" sz="2000" b="1" dirty="0" smtClean="0"/>
              <a:t>-</a:t>
            </a:r>
            <a:endParaRPr lang="en-US" sz="2000" dirty="0"/>
          </a:p>
        </p:txBody>
      </p:sp>
      <p:sp>
        <p:nvSpPr>
          <p:cNvPr id="5" name="Content Placeholder 4"/>
          <p:cNvSpPr>
            <a:spLocks noGrp="1"/>
          </p:cNvSpPr>
          <p:nvPr>
            <p:ph idx="1"/>
          </p:nvPr>
        </p:nvSpPr>
        <p:spPr>
          <a:xfrm>
            <a:off x="457200" y="1600200"/>
            <a:ext cx="8458200" cy="4530725"/>
          </a:xfrm>
        </p:spPr>
        <p:txBody>
          <a:bodyPr/>
          <a:lstStyle/>
          <a:p>
            <a:pPr marL="457200" indent="-457200" algn="just">
              <a:buAutoNum type="arabicParenR"/>
            </a:pPr>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say that I sampled </a:t>
            </a:r>
            <a:r>
              <a:rPr lang="en-US" sz="2000" b="1" dirty="0" smtClean="0">
                <a:latin typeface="Times New Roman" pitchFamily="18" charset="0"/>
                <a:cs typeface="Times New Roman" pitchFamily="18" charset="0"/>
              </a:rPr>
              <a:t>25</a:t>
            </a:r>
            <a:r>
              <a:rPr lang="en-US" sz="2000" dirty="0" smtClean="0">
                <a:latin typeface="Times New Roman" pitchFamily="18" charset="0"/>
                <a:cs typeface="Times New Roman" pitchFamily="18" charset="0"/>
              </a:rPr>
              <a:t> undergraduate students at Scarborough and measured their IQ, finding a </a:t>
            </a:r>
            <a:r>
              <a:rPr lang="en-US" sz="2000" b="1" dirty="0" smtClean="0">
                <a:latin typeface="Times New Roman" pitchFamily="18" charset="0"/>
                <a:cs typeface="Times New Roman" pitchFamily="18" charset="0"/>
              </a:rPr>
              <a:t>mean of 105</a:t>
            </a:r>
            <a:r>
              <a:rPr lang="en-US" sz="2000" dirty="0" smtClean="0">
                <a:latin typeface="Times New Roman" pitchFamily="18" charset="0"/>
                <a:cs typeface="Times New Roman" pitchFamily="18" charset="0"/>
              </a:rPr>
              <a:t>. Is this mean significantly different from the population which has a </a:t>
            </a:r>
            <a:r>
              <a:rPr lang="en-US" sz="2000" b="1" dirty="0" smtClean="0">
                <a:latin typeface="Times New Roman" pitchFamily="18" charset="0"/>
                <a:cs typeface="Times New Roman" pitchFamily="18" charset="0"/>
              </a:rPr>
              <a:t>mean IQ of 100</a:t>
            </a:r>
            <a:r>
              <a:rPr lang="en-US" sz="2000" dirty="0" smtClean="0">
                <a:latin typeface="Times New Roman" pitchFamily="18" charset="0"/>
                <a:cs typeface="Times New Roman" pitchFamily="18" charset="0"/>
              </a:rPr>
              <a:t> and a </a:t>
            </a:r>
            <a:r>
              <a:rPr lang="en-US" sz="2000" b="1" dirty="0" smtClean="0">
                <a:latin typeface="Times New Roman" pitchFamily="18" charset="0"/>
                <a:cs typeface="Times New Roman" pitchFamily="18" charset="0"/>
              </a:rPr>
              <a:t>standard deviation of 10.</a:t>
            </a:r>
          </a:p>
          <a:p>
            <a:pPr marL="457200" indent="-457200">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p>
          <a:p>
            <a:pPr>
              <a:buNone/>
            </a:pPr>
            <a:endParaRPr lang="en-US" sz="2000" dirty="0" smtClean="0">
              <a:latin typeface="Times New Roman" pitchFamily="18" charset="0"/>
              <a:cs typeface="Times New Roman" pitchFamily="18" charset="0"/>
            </a:endParaRPr>
          </a:p>
        </p:txBody>
      </p:sp>
      <p:pic>
        <p:nvPicPr>
          <p:cNvPr id="6" name="Picture 5" descr="http://www.psych.utoronto.ca/courses/c1/chap7/chapte10.gif"/>
          <p:cNvPicPr/>
          <p:nvPr/>
        </p:nvPicPr>
        <p:blipFill>
          <a:blip r:embed="rId2"/>
          <a:srcRect/>
          <a:stretch>
            <a:fillRect/>
          </a:stretch>
        </p:blipFill>
        <p:spPr bwMode="auto">
          <a:xfrm>
            <a:off x="2971800" y="2971800"/>
            <a:ext cx="2743200" cy="2190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Independent t-test (Two Samples) </a:t>
            </a:r>
            <a:endParaRPr lang="en-US" u="sng" dirty="0"/>
          </a:p>
        </p:txBody>
      </p:sp>
      <p:sp>
        <p:nvSpPr>
          <p:cNvPr id="3" name="Content Placeholder 2"/>
          <p:cNvSpPr>
            <a:spLocks noGrp="1"/>
          </p:cNvSpPr>
          <p:nvPr>
            <p:ph idx="1"/>
          </p:nvPr>
        </p:nvSpPr>
        <p:spPr/>
        <p:txBody>
          <a:bodyPr/>
          <a:lstStyle/>
          <a:p>
            <a:r>
              <a:rPr lang="en-US" sz="2000" dirty="0" smtClean="0"/>
              <a:t>Suppose , as a marketer of a brand of jeans ,we wanted to find out whether a set of customers in Delhi and a set of customer in </a:t>
            </a:r>
            <a:r>
              <a:rPr lang="en-US" sz="2000" dirty="0" err="1" smtClean="0"/>
              <a:t>mumbai</a:t>
            </a:r>
            <a:r>
              <a:rPr lang="en-US" sz="2000" dirty="0" smtClean="0"/>
              <a:t> thought of our brand in the same way or not . Suppose we conducted a survey in both cities and got ratings on an interval scale (assume  it is 7 point scale rating from 1 to 7) fro our customers. We now want to do a statistical test to find out if the two sets of rating are “significantly different “ from each other or not. We have to now set a level of “ statistical significance” and select a suitable test. We also need to specify null hypothesis.</a:t>
            </a:r>
          </a:p>
          <a:p>
            <a:r>
              <a:rPr lang="en-US" sz="2000" dirty="0" smtClean="0"/>
              <a:t>The Null hypothesis for the t-test would be “ There is no significance difference in rating given by customers in Mumbai and Delhi”</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Two sample independent :T-test</a:t>
            </a:r>
            <a:endParaRPr lang="en-US" u="sng" dirty="0"/>
          </a:p>
        </p:txBody>
      </p:sp>
      <p:sp>
        <p:nvSpPr>
          <p:cNvPr id="3" name="Content Placeholder 2"/>
          <p:cNvSpPr>
            <a:spLocks noGrp="1"/>
          </p:cNvSpPr>
          <p:nvPr>
            <p:ph idx="1"/>
          </p:nvPr>
        </p:nvSpPr>
        <p:spPr/>
        <p:txBody>
          <a:bodyPr/>
          <a:lstStyle/>
          <a:p>
            <a:pPr marL="514350" indent="-514350">
              <a:buAutoNum type="arabicPeriod"/>
            </a:pPr>
            <a:r>
              <a:rPr lang="en-US" dirty="0" smtClean="0">
                <a:solidFill>
                  <a:srgbClr val="FF0000"/>
                </a:solidFill>
              </a:rPr>
              <a:t>Perception of the customers of Mumbai and Delhi  for a brand of Jeans.</a:t>
            </a:r>
          </a:p>
          <a:p>
            <a:pPr marL="514350" indent="-514350">
              <a:buAutoNum type="arabicPeriod"/>
            </a:pPr>
            <a:r>
              <a:rPr lang="en-US" dirty="0" smtClean="0">
                <a:solidFill>
                  <a:srgbClr val="FF0000"/>
                </a:solidFill>
              </a:rPr>
              <a:t>Two samples: customers from Mumbai and Delhi</a:t>
            </a:r>
          </a:p>
          <a:p>
            <a:r>
              <a:rPr lang="en-US" dirty="0" smtClean="0"/>
              <a:t>The customers are asked at 7 point scale, where = 1 =strongly agree and 7 =strongly agree.</a:t>
            </a:r>
          </a:p>
          <a:p>
            <a:r>
              <a:rPr lang="en-US" dirty="0" smtClean="0"/>
              <a:t>Level of significance= 5% Level of Significance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u="sng" dirty="0" smtClean="0"/>
              <a:t>Paired t- test( Two Samples)</a:t>
            </a:r>
            <a:endParaRPr lang="en-US" u="sng" dirty="0"/>
          </a:p>
        </p:txBody>
      </p:sp>
      <p:sp>
        <p:nvSpPr>
          <p:cNvPr id="3" name="Content Placeholder 2"/>
          <p:cNvSpPr>
            <a:spLocks noGrp="1"/>
          </p:cNvSpPr>
          <p:nvPr>
            <p:ph idx="1"/>
          </p:nvPr>
        </p:nvSpPr>
        <p:spPr>
          <a:xfrm>
            <a:off x="0" y="1600200"/>
            <a:ext cx="9144000" cy="4525963"/>
          </a:xfrm>
        </p:spPr>
        <p:txBody>
          <a:bodyPr/>
          <a:lstStyle/>
          <a:p>
            <a:pPr algn="just"/>
            <a:r>
              <a:rPr lang="en-US" sz="1800" dirty="0" smtClean="0"/>
              <a:t>In some cases , we may not have independent samples , but the same sample could be used to do a research study involving measurements. For example , we may measure somebody’s attitude towards a brand before it is advertised and after it is  advertised , to try and find out if their attitude has changed due to the campaign. In such cases ,a paired t-test is the appropriate statistical test.</a:t>
            </a:r>
          </a:p>
          <a:p>
            <a:pPr algn="just"/>
            <a:r>
              <a:rPr lang="en-US" sz="1800" dirty="0" smtClean="0"/>
              <a:t>Example: Assume that  we used a sample of 18 respondents whom we asked to rate on a 10 point interval scale ,their attitude towards say </a:t>
            </a:r>
            <a:r>
              <a:rPr lang="en-US" sz="1800" dirty="0" err="1" smtClean="0"/>
              <a:t>Provogue</a:t>
            </a:r>
            <a:r>
              <a:rPr lang="en-US" sz="1800" dirty="0" smtClean="0"/>
              <a:t> Brand of Garments before and after ad campaign was released for this brand. A rating of 1 represents  “ Brand is highly Disliked” and a rating of 10 repents “ Brands is highly liked”  with other ratings having appropriate meaning.</a:t>
            </a:r>
          </a:p>
          <a:p>
            <a:pPr algn="just"/>
            <a:r>
              <a:rPr lang="en-US" sz="1800" dirty="0" smtClean="0"/>
              <a:t>We set the level of significance at 5%.</a:t>
            </a:r>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2067</Words>
  <Application>Microsoft Office PowerPoint</Application>
  <PresentationFormat>On-screen Show (4:3)</PresentationFormat>
  <Paragraphs>304</Paragraphs>
  <Slides>48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Equation</vt:lpstr>
      <vt:lpstr>PowerPoint Presentation</vt:lpstr>
      <vt:lpstr>PowerPoint Presentation</vt:lpstr>
      <vt:lpstr>PowerPoint Presentation</vt:lpstr>
      <vt:lpstr>4.2Hypothesis</vt:lpstr>
      <vt:lpstr>PowerPoint Presentation</vt:lpstr>
      <vt:lpstr>  Testing Hypotheses about Single Means when the Population Variance is Known -One sample -A single variable against a known or given standard -</vt:lpstr>
      <vt:lpstr>Independent t-test (Two Samples) </vt:lpstr>
      <vt:lpstr>Two sample independent :T-test</vt:lpstr>
      <vt:lpstr>  Paired t- test( Two Samples)</vt:lpstr>
      <vt:lpstr>Paired Sample –T-test</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One-Way ANOVA</vt:lpstr>
      <vt:lpstr>ANOVA with replication</vt:lpstr>
      <vt:lpstr>ANOVA without Replication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2: Sampling and Estimation, Statistical Interfaces</dc:title>
  <dc:creator>lalit</dc:creator>
  <cp:lastModifiedBy>teacher</cp:lastModifiedBy>
  <cp:revision>32</cp:revision>
  <dcterms:created xsi:type="dcterms:W3CDTF">2017-10-25T10:49:40Z</dcterms:created>
  <dcterms:modified xsi:type="dcterms:W3CDTF">2019-02-23T06:13:03Z</dcterms:modified>
</cp:coreProperties>
</file>