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9" r:id="rId4"/>
    <p:sldId id="290" r:id="rId5"/>
    <p:sldId id="291" r:id="rId6"/>
    <p:sldId id="270" r:id="rId7"/>
    <p:sldId id="271" r:id="rId8"/>
    <p:sldId id="282" r:id="rId9"/>
    <p:sldId id="283" r:id="rId10"/>
    <p:sldId id="284" r:id="rId11"/>
    <p:sldId id="293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7" r:id="rId23"/>
    <p:sldId id="256" r:id="rId24"/>
    <p:sldId id="257" r:id="rId25"/>
    <p:sldId id="258" r:id="rId26"/>
    <p:sldId id="259" r:id="rId27"/>
    <p:sldId id="260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48" autoAdjust="0"/>
    <p:restoredTop sz="94660"/>
  </p:normalViewPr>
  <p:slideViewPr>
    <p:cSldViewPr>
      <p:cViewPr>
        <p:scale>
          <a:sx n="90" d="100"/>
          <a:sy n="90" d="100"/>
        </p:scale>
        <p:origin x="-60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tistical_significan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Independent samples t test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the means between two unrelated groups, in which Independent variable is categorical and dependent variable as  continuous scale.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dependent variable</a:t>
            </a:r>
            <a:r>
              <a:rPr lang="en-US" dirty="0" smtClean="0"/>
              <a:t> should be measured on a </a:t>
            </a:r>
            <a:r>
              <a:rPr lang="en-US" b="1" dirty="0" smtClean="0"/>
              <a:t>continuous(ratio / interval</a:t>
            </a:r>
            <a:r>
              <a:rPr lang="en-US" dirty="0" smtClean="0"/>
              <a:t> )scale</a:t>
            </a:r>
          </a:p>
          <a:p>
            <a:r>
              <a:rPr lang="en-US" b="1" dirty="0" smtClean="0"/>
              <a:t>independent variable</a:t>
            </a:r>
            <a:r>
              <a:rPr lang="en-US" dirty="0" smtClean="0"/>
              <a:t> should consist of </a:t>
            </a:r>
            <a:r>
              <a:rPr lang="en-US" b="1" dirty="0" smtClean="0"/>
              <a:t>two categorical</a:t>
            </a:r>
            <a:r>
              <a:rPr lang="en-US" dirty="0" smtClean="0"/>
              <a:t>, </a:t>
            </a:r>
            <a:r>
              <a:rPr lang="en-US" b="1" dirty="0" smtClean="0"/>
              <a:t>independent groups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 significant outliers</a:t>
            </a:r>
            <a:r>
              <a:rPr lang="en-US" dirty="0" smtClean="0"/>
              <a:t>( use  </a:t>
            </a:r>
            <a:r>
              <a:rPr lang="en-US" dirty="0" err="1" smtClean="0"/>
              <a:t>boxplots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normally distributed </a:t>
            </a:r>
            <a:r>
              <a:rPr lang="en-US" dirty="0" smtClean="0"/>
              <a:t>( use Shapiro-</a:t>
            </a:r>
            <a:r>
              <a:rPr lang="en-US" dirty="0" err="1" smtClean="0"/>
              <a:t>Wilk</a:t>
            </a:r>
            <a:r>
              <a:rPr lang="en-US" dirty="0" smtClean="0"/>
              <a:t> test of normality )</a:t>
            </a:r>
            <a:endParaRPr lang="en-US" b="1" dirty="0" smtClean="0"/>
          </a:p>
          <a:p>
            <a:r>
              <a:rPr lang="en-US" b="1" dirty="0" smtClean="0"/>
              <a:t>homogeneity of variances</a:t>
            </a:r>
            <a:r>
              <a:rPr lang="en-US" dirty="0" smtClean="0"/>
              <a:t>.(using </a:t>
            </a:r>
            <a:r>
              <a:rPr lang="en-US" dirty="0" err="1" smtClean="0"/>
              <a:t>Levene’s</a:t>
            </a:r>
            <a:r>
              <a:rPr lang="en-US" dirty="0" smtClean="0"/>
              <a:t> test for homogeneity of variances.)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                                             </a:t>
            </a:r>
            <a:r>
              <a:rPr lang="en-US" sz="2400" dirty="0" smtClean="0"/>
              <a:t>OBJECTIVE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Whether, gender influences the perception </a:t>
            </a:r>
            <a:r>
              <a:rPr lang="en-US" sz="2400" dirty="0" smtClean="0"/>
              <a:t>rating of </a:t>
            </a:r>
            <a:r>
              <a:rPr lang="en-US" sz="2400" dirty="0"/>
              <a:t>coke?</a:t>
            </a:r>
            <a:br>
              <a:rPr lang="en-US" sz="2400" dirty="0"/>
            </a:br>
            <a:r>
              <a:rPr lang="en-US" sz="2400" dirty="0"/>
              <a:t> (i.e. Whether, male and female perceive coke differently)</a:t>
            </a:r>
            <a:br>
              <a:rPr lang="en-US" sz="2400" dirty="0"/>
            </a:br>
            <a:r>
              <a:rPr lang="en-US" sz="2400" dirty="0"/>
              <a:t>                                    Q1 Vs.Q27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Q1. Gender :   1.Male      2.Female</a:t>
            </a:r>
            <a:r>
              <a:rPr lang="en-US" sz="2400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82296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Whether a nominal (2 levels) influences a scale.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Independent samples t test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76600"/>
            <a:ext cx="70866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/>
              <a:t>1)Analyze &gt; compare means &gt;</a:t>
            </a:r>
            <a:br>
              <a:rPr lang="en-US" sz="2800"/>
            </a:br>
            <a:r>
              <a:rPr lang="en-US" sz="2800"/>
              <a:t>    independent samples t test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239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Pop up appears…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20000" cy="4760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sz="2400"/>
              <a:t>3)Transfer nominal variable(Q1.Gender)</a:t>
            </a:r>
            <a:br>
              <a:rPr lang="en-US" sz="2400"/>
            </a:br>
            <a:r>
              <a:rPr lang="en-US" sz="2400"/>
              <a:t>   to Grouping variable box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7818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/>
              <a:t>4)click..Define range</a:t>
            </a:r>
            <a:br>
              <a:rPr lang="en-US" sz="2800"/>
            </a:br>
            <a:r>
              <a:rPr lang="en-US" sz="2800"/>
              <a:t>   Pop up appears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1628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5) Type ‘1’ in Group 1 and ‘2’ in Group 2</a:t>
            </a:r>
            <a:br>
              <a:rPr lang="en-US" sz="3200"/>
            </a:br>
            <a:r>
              <a:rPr lang="en-US" sz="3200"/>
              <a:t>    click ..continue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086600" cy="4271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6)Number 1&amp; 2 appears </a:t>
            </a:r>
            <a:br>
              <a:rPr lang="en-US" sz="3200"/>
            </a:br>
            <a:r>
              <a:rPr lang="en-US" sz="3200"/>
              <a:t>   in the Grouping variable box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4676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/>
              <a:t>7)Transfer the scale variable(Q27.coke rating)</a:t>
            </a:r>
            <a:br>
              <a:rPr lang="en-US" sz="2800"/>
            </a:br>
            <a:r>
              <a:rPr lang="en-US" sz="2800"/>
              <a:t>   to test variable box and click ok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8580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 A procedure used to compare sample means to see if there is sufficient evidence to infer that  the means of the corresponding  population distributions also differ.</a:t>
            </a:r>
          </a:p>
          <a:p>
            <a:pPr algn="just">
              <a:buNone/>
            </a:pPr>
            <a:r>
              <a:rPr lang="en-US" dirty="0" smtClean="0"/>
              <a:t>To determine if two sets of data are </a:t>
            </a:r>
            <a:r>
              <a:rPr lang="en-US" dirty="0" smtClean="0">
                <a:hlinkClick r:id="rId2" tooltip="Statistical significance"/>
              </a:rPr>
              <a:t>significantly</a:t>
            </a:r>
            <a:r>
              <a:rPr lang="en-US" dirty="0" smtClean="0"/>
              <a:t> </a:t>
            </a:r>
          </a:p>
          <a:p>
            <a:pPr algn="just">
              <a:buNone/>
            </a:pPr>
            <a:r>
              <a:rPr lang="en-US" dirty="0" smtClean="0"/>
              <a:t>different from each other.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/>
              <a:t>OUTPUT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219200"/>
          </a:xfrm>
        </p:spPr>
        <p:txBody>
          <a:bodyPr/>
          <a:lstStyle/>
          <a:p>
            <a:r>
              <a:rPr lang="en-US" b="1"/>
              <a:t>Male are Highly satisfied (4.72),</a:t>
            </a:r>
          </a:p>
          <a:p>
            <a:pPr>
              <a:buFontTx/>
              <a:buNone/>
            </a:pPr>
            <a:r>
              <a:rPr lang="en-US" b="1"/>
              <a:t>   while Female are Satisfied (3.7)</a:t>
            </a:r>
            <a:r>
              <a:rPr lang="en-US"/>
              <a:t>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191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/>
              <a:t>Is the difference between means significant?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Sig. &lt;0.05 .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so the mean difference is significant.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 Hence Gender influences the perception of coke.</a:t>
            </a:r>
            <a:r>
              <a:rPr lang="en-US" sz="2400" dirty="0"/>
              <a:t> 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77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a&lt;-read.csv(“softdrink.csv</a:t>
            </a:r>
            <a:r>
              <a:rPr lang="en-US" sz="2800" dirty="0" smtClean="0"/>
              <a:t>")</a:t>
            </a:r>
          </a:p>
          <a:p>
            <a:endParaRPr lang="en-US" sz="2800" dirty="0" smtClean="0"/>
          </a:p>
          <a:p>
            <a:r>
              <a:rPr lang="en-US" sz="2800" dirty="0" smtClean="0"/>
              <a:t>m</a:t>
            </a:r>
            <a:r>
              <a:rPr lang="en-US" sz="2800" dirty="0" smtClean="0"/>
              <a:t>&lt;-</a:t>
            </a:r>
            <a:r>
              <a:rPr lang="en-US" sz="2800" dirty="0" smtClean="0"/>
              <a:t>a$Q27.Cocacola [</a:t>
            </a:r>
            <a:r>
              <a:rPr lang="en-US" sz="2800" dirty="0" smtClean="0"/>
              <a:t>a$Q1.Gender==1]</a:t>
            </a:r>
          </a:p>
          <a:p>
            <a:r>
              <a:rPr lang="en-US" sz="2800" dirty="0" smtClean="0"/>
              <a:t>f</a:t>
            </a:r>
            <a:r>
              <a:rPr lang="en-US" sz="2800" dirty="0" smtClean="0"/>
              <a:t>&lt;-</a:t>
            </a:r>
            <a:r>
              <a:rPr lang="en-US" sz="2800" dirty="0" smtClean="0"/>
              <a:t>a$Q27.Cocacola [</a:t>
            </a:r>
            <a:r>
              <a:rPr lang="en-US" sz="2800" dirty="0" smtClean="0"/>
              <a:t>a$Q1.Gender==2]</a:t>
            </a:r>
          </a:p>
          <a:p>
            <a:r>
              <a:rPr lang="en-US" sz="2800" dirty="0" err="1" smtClean="0"/>
              <a:t>hist</a:t>
            </a:r>
            <a:r>
              <a:rPr lang="en-US" sz="2800" dirty="0" smtClean="0"/>
              <a:t>(m)</a:t>
            </a:r>
            <a:endParaRPr lang="en-US" sz="2800" dirty="0" smtClean="0"/>
          </a:p>
          <a:p>
            <a:r>
              <a:rPr lang="en-US" sz="2800" dirty="0" err="1" smtClean="0"/>
              <a:t>hist</a:t>
            </a:r>
            <a:r>
              <a:rPr lang="en-US" sz="2800" dirty="0" smtClean="0"/>
              <a:t>(f)</a:t>
            </a:r>
            <a:endParaRPr lang="en-US" sz="2800" dirty="0" smtClean="0"/>
          </a:p>
          <a:p>
            <a:r>
              <a:rPr lang="en-US" sz="2800" dirty="0" err="1" smtClean="0"/>
              <a:t>tt</a:t>
            </a:r>
            <a:r>
              <a:rPr lang="en-US" sz="2800" dirty="0" smtClean="0"/>
              <a:t>&lt;-</a:t>
            </a:r>
            <a:r>
              <a:rPr lang="en-US" sz="2800" dirty="0" err="1" smtClean="0"/>
              <a:t>t.test</a:t>
            </a:r>
            <a:r>
              <a:rPr lang="en-US" sz="2800" dirty="0" smtClean="0"/>
              <a:t>(</a:t>
            </a:r>
            <a:r>
              <a:rPr lang="en-US" sz="2800" dirty="0" err="1" smtClean="0"/>
              <a:t>m,f</a:t>
            </a:r>
            <a:r>
              <a:rPr lang="en-US" sz="2800" smtClean="0"/>
              <a:t>)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7772400" cy="1470025"/>
          </a:xfrm>
        </p:spPr>
        <p:txBody>
          <a:bodyPr/>
          <a:lstStyle/>
          <a:p>
            <a:r>
              <a:rPr lang="en-US" i="1" dirty="0" smtClean="0"/>
              <a:t>Paired sample 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05800" cy="4648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The purpose of the 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 is to determine whether there is statistical evidence that the mean difference between </a:t>
            </a:r>
            <a:r>
              <a:rPr lang="en-US" b="1" dirty="0" smtClean="0">
                <a:solidFill>
                  <a:schemeClr val="tx1"/>
                </a:solidFill>
              </a:rPr>
              <a:t>paired</a:t>
            </a:r>
            <a:r>
              <a:rPr lang="en-US" dirty="0" smtClean="0">
                <a:solidFill>
                  <a:schemeClr val="tx1"/>
                </a:solidFill>
              </a:rPr>
              <a:t> observations on a particular outcome is significantly different from zero. It is a parametric 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. This 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 is also known as: Dependent </a:t>
            </a:r>
            <a:r>
              <a:rPr lang="en-US" b="1" dirty="0" smtClean="0">
                <a:solidFill>
                  <a:schemeClr val="tx1"/>
                </a:solidFill>
              </a:rPr>
              <a:t>t Test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Example: understand whether there was a difference in managers' performance before and after undertaking a PhD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3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                         OBJECTIVE 1</a:t>
            </a:r>
            <a:br>
              <a:rPr lang="en-US" sz="2800" dirty="0" smtClean="0"/>
            </a:br>
            <a:r>
              <a:rPr lang="en-US" sz="2800" dirty="0" smtClean="0"/>
              <a:t>1. Are Miranda and 7up perceived differently?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7315200" cy="17526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Are  the means of Q28 &amp; 29 different?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Are the means of two scale variables different?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Paired sample t test</a:t>
            </a:r>
            <a:endParaRPr lang="en-US" sz="2800" i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905000"/>
            <a:ext cx="67627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1)Analyze &gt; compare means &gt; Paired sample t test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43192" b="39583"/>
          <a:stretch>
            <a:fillRect/>
          </a:stretch>
        </p:blipFill>
        <p:spPr bwMode="auto">
          <a:xfrm>
            <a:off x="685800" y="12954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2)Transfer two scale questions(Q28&amp;29) to right  </a:t>
            </a:r>
            <a:br>
              <a:rPr lang="en-US" sz="3200" dirty="0" smtClean="0"/>
            </a:br>
            <a:r>
              <a:rPr lang="en-US" sz="3200" dirty="0" smtClean="0"/>
              <a:t>    .click..OK….Output appears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44321" b="39390"/>
          <a:stretch>
            <a:fillRect/>
          </a:stretch>
        </p:blipFill>
        <p:spPr bwMode="auto">
          <a:xfrm>
            <a:off x="762000" y="16002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People are dissatisfied/neutral (mean 3.3) with Miranda while highly satisfied(mean 5.24) with 7 up , </a:t>
            </a:r>
          </a:p>
          <a:p>
            <a:r>
              <a:rPr lang="en-US" sz="2800" dirty="0" smtClean="0"/>
              <a:t>Sig. &lt;0.05 .so Miranda and 7up are perceived differently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8220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t- test,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One-sample t- test</a:t>
            </a:r>
          </a:p>
          <a:p>
            <a:r>
              <a:rPr lang="en-US" dirty="0" smtClean="0"/>
              <a:t>Independent  sample t - test</a:t>
            </a:r>
          </a:p>
          <a:p>
            <a:r>
              <a:rPr lang="en-US" dirty="0" smtClean="0"/>
              <a:t>Paired- sample  t-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One sample t-test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one sample t-test allows us to test whether a sample mean (of a normally distributed interval variable) significantly differs from a hypothesized value. </a:t>
            </a:r>
          </a:p>
          <a:p>
            <a:r>
              <a:rPr lang="en-US" dirty="0" smtClean="0"/>
              <a:t>The one-sample t-test is used to determine whether a sample comes from a population with a specific mean. This population mean is not always known, but is sometimes hypothesized.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Assumptions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dependent variable</a:t>
            </a:r>
            <a:r>
              <a:rPr lang="en-US" dirty="0" smtClean="0"/>
              <a:t> should be measured at the </a:t>
            </a:r>
            <a:r>
              <a:rPr lang="en-US" b="1" dirty="0" smtClean="0"/>
              <a:t>interval</a:t>
            </a:r>
            <a:r>
              <a:rPr lang="en-US" dirty="0" smtClean="0"/>
              <a:t> or </a:t>
            </a:r>
            <a:r>
              <a:rPr lang="en-US" b="1" dirty="0" smtClean="0"/>
              <a:t>ratio level</a:t>
            </a:r>
          </a:p>
          <a:p>
            <a:r>
              <a:rPr lang="en-US" b="1" dirty="0" smtClean="0"/>
              <a:t>independent</a:t>
            </a:r>
            <a:r>
              <a:rPr lang="en-US" dirty="0" smtClean="0"/>
              <a:t> (i.e., </a:t>
            </a:r>
            <a:r>
              <a:rPr lang="en-US" b="1" dirty="0" smtClean="0"/>
              <a:t>not correlated/related</a:t>
            </a:r>
            <a:r>
              <a:rPr lang="en-US" dirty="0" smtClean="0"/>
              <a:t>),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no significant outliers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dependent variable</a:t>
            </a:r>
            <a:r>
              <a:rPr lang="en-US" dirty="0" smtClean="0"/>
              <a:t> should be </a:t>
            </a:r>
            <a:r>
              <a:rPr lang="en-US" b="1" dirty="0" smtClean="0"/>
              <a:t>approximately normally distributed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</a:p>
          <a:p>
            <a:pPr>
              <a:buNone/>
            </a:pPr>
            <a:r>
              <a:rPr lang="en-US" dirty="0" smtClean="0"/>
              <a:t>		To compare the present  class percent against the  standard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Select percent , move to test variable</a:t>
            </a:r>
            <a:br>
              <a:rPr lang="en-US" sz="3200" dirty="0" smtClean="0"/>
            </a:br>
            <a:r>
              <a:rPr lang="en-US" sz="3200" dirty="0" smtClean="0"/>
              <a:t>Set test value as 85 and Click ok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46237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0"/>
            <a:ext cx="8382000" cy="2590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Mean percent for the class (N= 105, M=80.034) was significantly lower ( p is  0.001)   than the instructor’s goal(test value)of 85%.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923" t="28622" r="38641" b="36022"/>
          <a:stretch>
            <a:fillRect/>
          </a:stretch>
        </p:blipFill>
        <p:spPr bwMode="auto">
          <a:xfrm>
            <a:off x="1219200" y="304800"/>
            <a:ext cx="748937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362</Words>
  <Application>Microsoft Office PowerPoint</Application>
  <PresentationFormat>On-screen Show (4:3)</PresentationFormat>
  <Paragraphs>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T-test </vt:lpstr>
      <vt:lpstr>Slide 2</vt:lpstr>
      <vt:lpstr>Types of t- test, </vt:lpstr>
      <vt:lpstr>One sample t-test</vt:lpstr>
      <vt:lpstr> Assumptions </vt:lpstr>
      <vt:lpstr>One sample t test</vt:lpstr>
      <vt:lpstr>Slide 7</vt:lpstr>
      <vt:lpstr>Select percent , move to test variable Set test value as 85 and Click ok</vt:lpstr>
      <vt:lpstr>The Mean percent for the class (N= 105, M=80.034) was significantly lower ( p is  0.001)   than the instructor’s goal(test value)of 85%. </vt:lpstr>
      <vt:lpstr>Independent samples t test </vt:lpstr>
      <vt:lpstr>Assumptions</vt:lpstr>
      <vt:lpstr>                                             OBJECTIVE  Whether, gender influences the perception rating of coke?  (i.e. Whether, male and female perceive coke differently)                                     Q1 Vs.Q27   Q1. Gender :   1.Male      2.Female </vt:lpstr>
      <vt:lpstr>1)Analyze &gt; compare means &gt;     independent samples t test</vt:lpstr>
      <vt:lpstr>Pop up appears…</vt:lpstr>
      <vt:lpstr>3)Transfer nominal variable(Q1.Gender)    to Grouping variable box</vt:lpstr>
      <vt:lpstr>4)click..Define range    Pop up appears</vt:lpstr>
      <vt:lpstr>5) Type ‘1’ in Group 1 and ‘2’ in Group 2     click ..continue</vt:lpstr>
      <vt:lpstr>6)Number 1&amp; 2 appears     in the Grouping variable box</vt:lpstr>
      <vt:lpstr>7)Transfer the scale variable(Q27.coke rating)    to test variable box and click ok</vt:lpstr>
      <vt:lpstr>OUTPUT</vt:lpstr>
      <vt:lpstr>Is the difference between means significant?</vt:lpstr>
      <vt:lpstr>t-Test  in R</vt:lpstr>
      <vt:lpstr>Paired sample t test</vt:lpstr>
      <vt:lpstr>                                         OBJECTIVE 1 1. Are Miranda and 7up perceived differently? </vt:lpstr>
      <vt:lpstr>1)Analyze &gt; compare means &gt; Paired sample t test</vt:lpstr>
      <vt:lpstr>2)Transfer two scale questions(Q28&amp;29) to right       .click..OK….Output appears</vt:lpstr>
      <vt:lpstr>OUTPUT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AJAN</dc:creator>
  <cp:lastModifiedBy>AJAN</cp:lastModifiedBy>
  <cp:revision>14</cp:revision>
  <dcterms:created xsi:type="dcterms:W3CDTF">2006-08-16T00:00:00Z</dcterms:created>
  <dcterms:modified xsi:type="dcterms:W3CDTF">2018-03-25T01:04:38Z</dcterms:modified>
</cp:coreProperties>
</file>