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46" r:id="rId2"/>
    <p:sldId id="348" r:id="rId3"/>
    <p:sldId id="347" r:id="rId4"/>
    <p:sldId id="345" r:id="rId5"/>
    <p:sldId id="34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6E900E-30B4-4582-BF2E-EBFDFA8567FF}" type="datetimeFigureOut">
              <a:rPr lang="en-US" smtClean="0"/>
              <a:pPr/>
              <a:t>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E325B-5F88-42F0-A0F1-5E97436053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AF716-B1CE-4BAF-A4CD-AB3C1322205A}"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7AF716-B1CE-4BAF-A4CD-AB3C1322205A}"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7AF716-B1CE-4BAF-A4CD-AB3C1322205A}"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7AF716-B1CE-4BAF-A4CD-AB3C1322205A}"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AF716-B1CE-4BAF-A4CD-AB3C1322205A}" type="datetimeFigureOut">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AF716-B1CE-4BAF-A4CD-AB3C1322205A}"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AF716-B1CE-4BAF-A4CD-AB3C1322205A}"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AF716-B1CE-4BAF-A4CD-AB3C1322205A}" type="datetimeFigureOut">
              <a:rPr lang="en-US" smtClean="0"/>
              <a:pPr/>
              <a:t>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1DED8-680B-45DA-854E-A662E5BE3D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Independent t-test (Two Samples) </a:t>
            </a:r>
            <a:endParaRPr lang="en-US" u="sng" dirty="0"/>
          </a:p>
        </p:txBody>
      </p:sp>
      <p:sp>
        <p:nvSpPr>
          <p:cNvPr id="3" name="Content Placeholder 2"/>
          <p:cNvSpPr>
            <a:spLocks noGrp="1"/>
          </p:cNvSpPr>
          <p:nvPr>
            <p:ph idx="1"/>
          </p:nvPr>
        </p:nvSpPr>
        <p:spPr/>
        <p:txBody>
          <a:bodyPr/>
          <a:lstStyle/>
          <a:p>
            <a:r>
              <a:rPr lang="en-US" sz="2000" dirty="0" smtClean="0"/>
              <a:t>Suppose , as a marketer of a brand of jeans ,we wanted to find out whether a set of customers in Delhi and a set of customer in </a:t>
            </a:r>
            <a:r>
              <a:rPr lang="en-US" sz="2000" dirty="0" err="1" smtClean="0"/>
              <a:t>mumbai</a:t>
            </a:r>
            <a:r>
              <a:rPr lang="en-US" sz="2000" dirty="0" smtClean="0"/>
              <a:t> thought of our brand in the same way or not . Suppose we conducted a survey in both cities and got ratings on an interval scale (assume  it is 7 point scale rating from 1 to 7) fro our customers. We now want to do a statistical test to find out if the two sets of rating are “significantly different “ from each other or not. We have to now set a level of “ statistical significance” and select a suitable test. We also need to specify null hypothesis.</a:t>
            </a:r>
          </a:p>
          <a:p>
            <a:r>
              <a:rPr lang="en-US" sz="2000" dirty="0" smtClean="0"/>
              <a:t>The Null hypothesis for the t-test would be “ There is no significance difference in rating given by customers in Mumbai and Delhi”</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Two sample independent :T-test</a:t>
            </a:r>
            <a:endParaRPr lang="en-US" u="sng" dirty="0"/>
          </a:p>
        </p:txBody>
      </p:sp>
      <p:sp>
        <p:nvSpPr>
          <p:cNvPr id="3" name="Content Placeholder 2"/>
          <p:cNvSpPr>
            <a:spLocks noGrp="1"/>
          </p:cNvSpPr>
          <p:nvPr>
            <p:ph idx="1"/>
          </p:nvPr>
        </p:nvSpPr>
        <p:spPr/>
        <p:txBody>
          <a:bodyPr/>
          <a:lstStyle/>
          <a:p>
            <a:pPr marL="514350" indent="-514350">
              <a:buAutoNum type="arabicPeriod"/>
            </a:pPr>
            <a:r>
              <a:rPr lang="en-US" dirty="0" smtClean="0">
                <a:solidFill>
                  <a:srgbClr val="FF0000"/>
                </a:solidFill>
              </a:rPr>
              <a:t>Perception of the customers of Mumbai and Delhi  for a brand of Jeans.</a:t>
            </a:r>
          </a:p>
          <a:p>
            <a:pPr marL="514350" indent="-514350">
              <a:buAutoNum type="arabicPeriod"/>
            </a:pPr>
            <a:r>
              <a:rPr lang="en-US" dirty="0" smtClean="0">
                <a:solidFill>
                  <a:srgbClr val="FF0000"/>
                </a:solidFill>
              </a:rPr>
              <a:t>Two samples: customers from Mumbai and Delhi</a:t>
            </a:r>
          </a:p>
          <a:p>
            <a:r>
              <a:rPr lang="en-US" dirty="0" smtClean="0"/>
              <a:t>The customers are asked at 7 point scale, where = 1 =strongly agree and 7 =strongly agree.</a:t>
            </a:r>
          </a:p>
          <a:p>
            <a:r>
              <a:rPr lang="en-US" dirty="0" smtClean="0"/>
              <a:t>Level of significance= 5% Level of Significance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Paired t- test( Two Samples)</a:t>
            </a:r>
            <a:endParaRPr lang="en-US" u="sng" dirty="0"/>
          </a:p>
        </p:txBody>
      </p:sp>
      <p:sp>
        <p:nvSpPr>
          <p:cNvPr id="3" name="Content Placeholder 2"/>
          <p:cNvSpPr>
            <a:spLocks noGrp="1"/>
          </p:cNvSpPr>
          <p:nvPr>
            <p:ph idx="1"/>
          </p:nvPr>
        </p:nvSpPr>
        <p:spPr>
          <a:xfrm>
            <a:off x="0" y="1600200"/>
            <a:ext cx="9144000" cy="4525963"/>
          </a:xfrm>
        </p:spPr>
        <p:txBody>
          <a:bodyPr/>
          <a:lstStyle/>
          <a:p>
            <a:pPr algn="just"/>
            <a:r>
              <a:rPr lang="en-US" sz="1800" dirty="0" smtClean="0"/>
              <a:t>In some cases , we may not have independent samples , but the same sample could be used to do a research study involving measurements. For example , we may measure somebody’s attitude towards a brand before it is advertised and after it is  advertised , to try and find out if their attitude has changed due to the campaign. In such cases ,a paired t-test is the appropriate statistical test.</a:t>
            </a:r>
          </a:p>
          <a:p>
            <a:pPr algn="just"/>
            <a:r>
              <a:rPr lang="en-US" sz="1800" dirty="0" smtClean="0"/>
              <a:t>Example: Assume that  we used a sample of 18 respondents whom we asked to rate on a 10 point interval scale ,their attitude towards say </a:t>
            </a:r>
            <a:r>
              <a:rPr lang="en-US" sz="1800" dirty="0" err="1" smtClean="0"/>
              <a:t>Provogue</a:t>
            </a:r>
            <a:r>
              <a:rPr lang="en-US" sz="1800" dirty="0" smtClean="0"/>
              <a:t> Brand of Garments before and after ad campaign was released for this brand. A rating of 1 represents  “ Brand is highly Disliked” and a rating of 10 repents “ Brands is highly liked”  with other ratings having appropriate meaning.</a:t>
            </a:r>
          </a:p>
          <a:p>
            <a:pPr algn="just"/>
            <a:r>
              <a:rPr lang="en-US" sz="1800" dirty="0" smtClean="0"/>
              <a:t>We set the level of significance at 5%.</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Paired Sample –T-test</a:t>
            </a:r>
            <a:endParaRPr lang="en-US" u="sng"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1. Perception of the customers for a brand of Jeans of Mumbai before and after advertisement.</a:t>
            </a:r>
          </a:p>
          <a:p>
            <a:r>
              <a:rPr lang="en-US" dirty="0" smtClean="0">
                <a:solidFill>
                  <a:srgbClr val="FF0000"/>
                </a:solidFill>
              </a:rPr>
              <a:t>Sample: same sample before and after the advertisement</a:t>
            </a:r>
          </a:p>
          <a:p>
            <a:r>
              <a:rPr lang="en-US" dirty="0" smtClean="0"/>
              <a:t>The customers are asked at 7 point scale, where = 1 =strongly agree and 7 =strongly agree.</a:t>
            </a:r>
          </a:p>
          <a:p>
            <a:r>
              <a:rPr lang="en-US" dirty="0" smtClean="0"/>
              <a:t>Level of significance= 5% Level of Significance</a:t>
            </a:r>
          </a:p>
          <a:p>
            <a:endParaRPr lang="en-US" dirty="0" smtClean="0">
              <a:solidFill>
                <a:srgbClr val="FF000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One sample, two samples and paired comparison </a:t>
            </a:r>
            <a:endParaRPr lang="en-US" u="sng" dirty="0"/>
          </a:p>
        </p:txBody>
      </p:sp>
      <p:sp>
        <p:nvSpPr>
          <p:cNvPr id="3" name="Content Placeholder 2"/>
          <p:cNvSpPr>
            <a:spLocks noGrp="1"/>
          </p:cNvSpPr>
          <p:nvPr>
            <p:ph idx="1"/>
          </p:nvPr>
        </p:nvSpPr>
        <p:spPr>
          <a:xfrm>
            <a:off x="228600" y="1600200"/>
            <a:ext cx="8915400" cy="5257800"/>
          </a:xfrm>
        </p:spPr>
        <p:txBody>
          <a:bodyPr>
            <a:normAutofit fontScale="77500" lnSpcReduction="20000"/>
          </a:bodyPr>
          <a:lstStyle/>
          <a:p>
            <a:r>
              <a:rPr lang="en-US" dirty="0" smtClean="0"/>
              <a:t>Indian oil has developed a formulation with increased use of ethanol in petroleum products, which increase engine efficiency with less harmful emissions. 30 cars were test driven with and without the ethanol and the number of kilometers per liter were recorded. The cars used for the tests were having either automatic or manual transmission.</a:t>
            </a:r>
          </a:p>
          <a:p>
            <a:r>
              <a:rPr lang="en-US" dirty="0" smtClean="0"/>
              <a:t>Car coding : 1(Automatic), 2 (Manual).</a:t>
            </a:r>
          </a:p>
          <a:p>
            <a:r>
              <a:rPr lang="en-US" dirty="0" smtClean="0"/>
              <a:t>The earlier trial shows that the mean number of Kilometers per liter was 12. Indian oil wants to know.</a:t>
            </a:r>
          </a:p>
          <a:p>
            <a:pPr>
              <a:buNone/>
            </a:pPr>
            <a:r>
              <a:rPr lang="en-US" dirty="0" smtClean="0"/>
              <a:t>Q1. Second trial efficiency of cars is better than the previous trial</a:t>
            </a:r>
          </a:p>
          <a:p>
            <a:pPr>
              <a:buNone/>
            </a:pPr>
            <a:r>
              <a:rPr lang="en-US" dirty="0" smtClean="0"/>
              <a:t>Q2. Whether efficiency of engine improves with added ethanol .</a:t>
            </a:r>
          </a:p>
          <a:p>
            <a:pPr>
              <a:buNone/>
            </a:pPr>
            <a:r>
              <a:rPr lang="en-US" dirty="0" smtClean="0"/>
              <a:t>Q3. Whether efficiency of engine with and without the ethanol differ between manual and automatic cars.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569</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Independent t-test (Two Samples) </vt:lpstr>
      <vt:lpstr>Two sample independent :T-test</vt:lpstr>
      <vt:lpstr>  Paired t- test( Two Samples)</vt:lpstr>
      <vt:lpstr>Paired Sample –T-test</vt:lpstr>
      <vt:lpstr>One sample, two samples and paired comparison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2: Sampling and Estimation, Statistical Interfaces</dc:title>
  <dc:creator>lalit</dc:creator>
  <cp:lastModifiedBy>lalit</cp:lastModifiedBy>
  <cp:revision>33</cp:revision>
  <dcterms:created xsi:type="dcterms:W3CDTF">2017-10-25T10:49:40Z</dcterms:created>
  <dcterms:modified xsi:type="dcterms:W3CDTF">2017-11-03T07:36:06Z</dcterms:modified>
</cp:coreProperties>
</file>