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 id="268" r:id="rId5"/>
    <p:sldId id="269" r:id="rId6"/>
    <p:sldId id="270" r:id="rId7"/>
    <p:sldId id="271" r:id="rId8"/>
    <p:sldId id="258" r:id="rId9"/>
    <p:sldId id="259" r:id="rId10"/>
    <p:sldId id="262" r:id="rId11"/>
    <p:sldId id="263" r:id="rId12"/>
    <p:sldId id="264" r:id="rId13"/>
    <p:sldId id="261" r:id="rId14"/>
    <p:sldId id="26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FDA24F-27C6-4553-B652-E5561AC1679B}" type="doc">
      <dgm:prSet loTypeId="urn:microsoft.com/office/officeart/2005/8/layout/radial4" loCatId="relationship" qsTypeId="urn:microsoft.com/office/officeart/2005/8/quickstyle/3d3" qsCatId="3D" csTypeId="urn:microsoft.com/office/officeart/2005/8/colors/colorful1#1" csCatId="colorful" phldr="1"/>
      <dgm:spPr/>
      <dgm:t>
        <a:bodyPr/>
        <a:lstStyle/>
        <a:p>
          <a:endParaRPr lang="en-US"/>
        </a:p>
      </dgm:t>
    </dgm:pt>
    <dgm:pt modelId="{E2EC3DD3-8BB9-4319-85C5-1E0ED39E73E0}">
      <dgm:prSet phldrT="[Text]" custT="1"/>
      <dgm:spPr/>
      <dgm:t>
        <a:bodyPr/>
        <a:lstStyle/>
        <a:p>
          <a:r>
            <a:rPr lang="en-US" sz="2800" dirty="0" smtClean="0">
              <a:latin typeface="Calibri" pitchFamily="34" charset="0"/>
            </a:rPr>
            <a:t>Types of Factor analysis</a:t>
          </a:r>
          <a:endParaRPr lang="en-US" sz="2800" dirty="0">
            <a:latin typeface="Calibri" pitchFamily="34" charset="0"/>
          </a:endParaRPr>
        </a:p>
      </dgm:t>
    </dgm:pt>
    <dgm:pt modelId="{2EFA579E-95AD-485D-B618-754C62E83F91}" type="parTrans" cxnId="{4486C4BC-861D-4B38-875B-66D581F13E70}">
      <dgm:prSet/>
      <dgm:spPr/>
      <dgm:t>
        <a:bodyPr/>
        <a:lstStyle/>
        <a:p>
          <a:endParaRPr lang="en-US">
            <a:latin typeface="Calibri" pitchFamily="34" charset="0"/>
          </a:endParaRPr>
        </a:p>
      </dgm:t>
    </dgm:pt>
    <dgm:pt modelId="{0BA2273D-F5A2-4221-A069-F15F95322A07}" type="sibTrans" cxnId="{4486C4BC-861D-4B38-875B-66D581F13E70}">
      <dgm:prSet/>
      <dgm:spPr/>
      <dgm:t>
        <a:bodyPr/>
        <a:lstStyle/>
        <a:p>
          <a:endParaRPr lang="en-US">
            <a:latin typeface="Calibri" pitchFamily="34" charset="0"/>
          </a:endParaRPr>
        </a:p>
      </dgm:t>
    </dgm:pt>
    <dgm:pt modelId="{FDC55798-12C8-4AFA-8D10-8724F6E2E909}">
      <dgm:prSet phldrT="[Text]"/>
      <dgm:spPr/>
      <dgm:t>
        <a:bodyPr/>
        <a:lstStyle/>
        <a:p>
          <a:r>
            <a:rPr lang="en-US" b="1" dirty="0" smtClean="0">
              <a:latin typeface="Calibri" pitchFamily="34" charset="0"/>
            </a:rPr>
            <a:t>Exploratory factor analysis (EFA)</a:t>
          </a:r>
          <a:endParaRPr lang="en-US" dirty="0">
            <a:latin typeface="Calibri" pitchFamily="34" charset="0"/>
          </a:endParaRPr>
        </a:p>
      </dgm:t>
    </dgm:pt>
    <dgm:pt modelId="{5C343461-AEE0-49DC-A8D5-43BED27AA9C4}" type="parTrans" cxnId="{8BEFE72F-8119-4403-BEC9-36FF1301ED67}">
      <dgm:prSet/>
      <dgm:spPr/>
      <dgm:t>
        <a:bodyPr/>
        <a:lstStyle/>
        <a:p>
          <a:endParaRPr lang="en-US">
            <a:latin typeface="Calibri" pitchFamily="34" charset="0"/>
          </a:endParaRPr>
        </a:p>
      </dgm:t>
    </dgm:pt>
    <dgm:pt modelId="{31AD7F40-1287-4AE6-BF04-A770CA49F2AA}" type="sibTrans" cxnId="{8BEFE72F-8119-4403-BEC9-36FF1301ED67}">
      <dgm:prSet/>
      <dgm:spPr/>
      <dgm:t>
        <a:bodyPr/>
        <a:lstStyle/>
        <a:p>
          <a:endParaRPr lang="en-US">
            <a:latin typeface="Calibri" pitchFamily="34" charset="0"/>
          </a:endParaRPr>
        </a:p>
      </dgm:t>
    </dgm:pt>
    <dgm:pt modelId="{BB6602EE-EC6F-4511-94A1-1D16BACD922F}">
      <dgm:prSet/>
      <dgm:spPr/>
      <dgm:t>
        <a:bodyPr/>
        <a:lstStyle/>
        <a:p>
          <a:r>
            <a:rPr lang="en-US" b="1" dirty="0" smtClean="0">
              <a:latin typeface="Calibri" pitchFamily="34" charset="0"/>
            </a:rPr>
            <a:t>Confirmatory factor analysis (CFA)</a:t>
          </a:r>
        </a:p>
      </dgm:t>
    </dgm:pt>
    <dgm:pt modelId="{91ABE06E-651E-4736-9501-1979E62B05CF}" type="parTrans" cxnId="{67455817-935C-4759-B504-08E3615C2CEC}">
      <dgm:prSet/>
      <dgm:spPr/>
      <dgm:t>
        <a:bodyPr/>
        <a:lstStyle/>
        <a:p>
          <a:endParaRPr lang="en-US">
            <a:latin typeface="Calibri" pitchFamily="34" charset="0"/>
          </a:endParaRPr>
        </a:p>
      </dgm:t>
    </dgm:pt>
    <dgm:pt modelId="{C68D7B72-DB44-4084-8484-6F68D8FBBD03}" type="sibTrans" cxnId="{67455817-935C-4759-B504-08E3615C2CEC}">
      <dgm:prSet/>
      <dgm:spPr/>
      <dgm:t>
        <a:bodyPr/>
        <a:lstStyle/>
        <a:p>
          <a:endParaRPr lang="en-US">
            <a:latin typeface="Calibri" pitchFamily="34" charset="0"/>
          </a:endParaRPr>
        </a:p>
      </dgm:t>
    </dgm:pt>
    <dgm:pt modelId="{70AE723E-3317-4E4D-BF5F-8C8646349700}">
      <dgm:prSet/>
      <dgm:spPr/>
      <dgm:t>
        <a:bodyPr/>
        <a:lstStyle/>
        <a:p>
          <a:r>
            <a:rPr lang="en-US" b="1" dirty="0" smtClean="0">
              <a:latin typeface="Calibri" pitchFamily="34" charset="0"/>
            </a:rPr>
            <a:t>Structural Modeling Equation</a:t>
          </a:r>
          <a:endParaRPr lang="en-US" dirty="0">
            <a:latin typeface="Calibri" pitchFamily="34" charset="0"/>
          </a:endParaRPr>
        </a:p>
      </dgm:t>
    </dgm:pt>
    <dgm:pt modelId="{F529DD89-2D81-48A4-B355-2D0CDD8D3295}" type="parTrans" cxnId="{70697BA3-DC17-42B3-88CB-AFC3A644D18B}">
      <dgm:prSet/>
      <dgm:spPr/>
      <dgm:t>
        <a:bodyPr/>
        <a:lstStyle/>
        <a:p>
          <a:endParaRPr lang="en-US">
            <a:latin typeface="Calibri" pitchFamily="34" charset="0"/>
          </a:endParaRPr>
        </a:p>
      </dgm:t>
    </dgm:pt>
    <dgm:pt modelId="{4ABFB48A-67CE-451D-B686-92CA3BBDCA26}" type="sibTrans" cxnId="{70697BA3-DC17-42B3-88CB-AFC3A644D18B}">
      <dgm:prSet/>
      <dgm:spPr/>
      <dgm:t>
        <a:bodyPr/>
        <a:lstStyle/>
        <a:p>
          <a:endParaRPr lang="en-US">
            <a:latin typeface="Calibri" pitchFamily="34" charset="0"/>
          </a:endParaRPr>
        </a:p>
      </dgm:t>
    </dgm:pt>
    <dgm:pt modelId="{68E46286-C329-4223-BAE6-05690B5E9A40}" type="pres">
      <dgm:prSet presAssocID="{10FDA24F-27C6-4553-B652-E5561AC1679B}" presName="cycle" presStyleCnt="0">
        <dgm:presLayoutVars>
          <dgm:chMax val="1"/>
          <dgm:dir/>
          <dgm:animLvl val="ctr"/>
          <dgm:resizeHandles val="exact"/>
        </dgm:presLayoutVars>
      </dgm:prSet>
      <dgm:spPr/>
      <dgm:t>
        <a:bodyPr/>
        <a:lstStyle/>
        <a:p>
          <a:endParaRPr lang="en-US"/>
        </a:p>
      </dgm:t>
    </dgm:pt>
    <dgm:pt modelId="{7237FD6D-5B7D-4AA2-9DAD-F01AC48C43EC}" type="pres">
      <dgm:prSet presAssocID="{E2EC3DD3-8BB9-4319-85C5-1E0ED39E73E0}" presName="centerShape" presStyleLbl="node0" presStyleIdx="0" presStyleCnt="1" custScaleX="119640" custScaleY="119250"/>
      <dgm:spPr/>
      <dgm:t>
        <a:bodyPr/>
        <a:lstStyle/>
        <a:p>
          <a:endParaRPr lang="en-US"/>
        </a:p>
      </dgm:t>
    </dgm:pt>
    <dgm:pt modelId="{C65D499D-F3FF-4B58-9E67-B4DD8820D0FC}" type="pres">
      <dgm:prSet presAssocID="{5C343461-AEE0-49DC-A8D5-43BED27AA9C4}" presName="parTrans" presStyleLbl="bgSibTrans2D1" presStyleIdx="0" presStyleCnt="3"/>
      <dgm:spPr/>
      <dgm:t>
        <a:bodyPr/>
        <a:lstStyle/>
        <a:p>
          <a:endParaRPr lang="en-US"/>
        </a:p>
      </dgm:t>
    </dgm:pt>
    <dgm:pt modelId="{3BB6CBB2-1BF6-45DD-9540-D3D7115586F7}" type="pres">
      <dgm:prSet presAssocID="{FDC55798-12C8-4AFA-8D10-8724F6E2E909}" presName="node" presStyleLbl="node1" presStyleIdx="0" presStyleCnt="3" custRadScaleRad="109763" custRadScaleInc="-4773">
        <dgm:presLayoutVars>
          <dgm:bulletEnabled val="1"/>
        </dgm:presLayoutVars>
      </dgm:prSet>
      <dgm:spPr/>
      <dgm:t>
        <a:bodyPr/>
        <a:lstStyle/>
        <a:p>
          <a:endParaRPr lang="en-US"/>
        </a:p>
      </dgm:t>
    </dgm:pt>
    <dgm:pt modelId="{C58EE5BC-324E-48A4-ABC5-9275E01B298C}" type="pres">
      <dgm:prSet presAssocID="{91ABE06E-651E-4736-9501-1979E62B05CF}" presName="parTrans" presStyleLbl="bgSibTrans2D1" presStyleIdx="1" presStyleCnt="3"/>
      <dgm:spPr/>
      <dgm:t>
        <a:bodyPr/>
        <a:lstStyle/>
        <a:p>
          <a:endParaRPr lang="en-US"/>
        </a:p>
      </dgm:t>
    </dgm:pt>
    <dgm:pt modelId="{327E6515-285C-4D79-A9FC-13BE09BB1062}" type="pres">
      <dgm:prSet presAssocID="{BB6602EE-EC6F-4511-94A1-1D16BACD922F}" presName="node" presStyleLbl="node1" presStyleIdx="1" presStyleCnt="3">
        <dgm:presLayoutVars>
          <dgm:bulletEnabled val="1"/>
        </dgm:presLayoutVars>
      </dgm:prSet>
      <dgm:spPr/>
      <dgm:t>
        <a:bodyPr/>
        <a:lstStyle/>
        <a:p>
          <a:endParaRPr lang="en-US"/>
        </a:p>
      </dgm:t>
    </dgm:pt>
    <dgm:pt modelId="{7BE6F271-B028-4083-B549-A7EBE0B77439}" type="pres">
      <dgm:prSet presAssocID="{F529DD89-2D81-48A4-B355-2D0CDD8D3295}" presName="parTrans" presStyleLbl="bgSibTrans2D1" presStyleIdx="2" presStyleCnt="3"/>
      <dgm:spPr/>
      <dgm:t>
        <a:bodyPr/>
        <a:lstStyle/>
        <a:p>
          <a:endParaRPr lang="en-US"/>
        </a:p>
      </dgm:t>
    </dgm:pt>
    <dgm:pt modelId="{91AC71B7-D256-42B1-8C8B-D5174DA62B1E}" type="pres">
      <dgm:prSet presAssocID="{70AE723E-3317-4E4D-BF5F-8C8646349700}" presName="node" presStyleLbl="node1" presStyleIdx="2" presStyleCnt="3" custRadScaleRad="109947" custRadScaleInc="4873">
        <dgm:presLayoutVars>
          <dgm:bulletEnabled val="1"/>
        </dgm:presLayoutVars>
      </dgm:prSet>
      <dgm:spPr/>
      <dgm:t>
        <a:bodyPr/>
        <a:lstStyle/>
        <a:p>
          <a:endParaRPr lang="en-US"/>
        </a:p>
      </dgm:t>
    </dgm:pt>
  </dgm:ptLst>
  <dgm:cxnLst>
    <dgm:cxn modelId="{4486C4BC-861D-4B38-875B-66D581F13E70}" srcId="{10FDA24F-27C6-4553-B652-E5561AC1679B}" destId="{E2EC3DD3-8BB9-4319-85C5-1E0ED39E73E0}" srcOrd="0" destOrd="0" parTransId="{2EFA579E-95AD-485D-B618-754C62E83F91}" sibTransId="{0BA2273D-F5A2-4221-A069-F15F95322A07}"/>
    <dgm:cxn modelId="{DC72C1E8-A282-400D-91D5-6DFFB7A2BCA3}" type="presOf" srcId="{F529DD89-2D81-48A4-B355-2D0CDD8D3295}" destId="{7BE6F271-B028-4083-B549-A7EBE0B77439}" srcOrd="0" destOrd="0" presId="urn:microsoft.com/office/officeart/2005/8/layout/radial4"/>
    <dgm:cxn modelId="{16547141-CF06-4497-9B49-922435DF68C6}" type="presOf" srcId="{E2EC3DD3-8BB9-4319-85C5-1E0ED39E73E0}" destId="{7237FD6D-5B7D-4AA2-9DAD-F01AC48C43EC}" srcOrd="0" destOrd="0" presId="urn:microsoft.com/office/officeart/2005/8/layout/radial4"/>
    <dgm:cxn modelId="{73E21618-697B-4919-9009-0A03CBC54CE1}" type="presOf" srcId="{5C343461-AEE0-49DC-A8D5-43BED27AA9C4}" destId="{C65D499D-F3FF-4B58-9E67-B4DD8820D0FC}" srcOrd="0" destOrd="0" presId="urn:microsoft.com/office/officeart/2005/8/layout/radial4"/>
    <dgm:cxn modelId="{D9FFAB0C-E2A3-484F-92F5-26ADB98F4FFF}" type="presOf" srcId="{91ABE06E-651E-4736-9501-1979E62B05CF}" destId="{C58EE5BC-324E-48A4-ABC5-9275E01B298C}" srcOrd="0" destOrd="0" presId="urn:microsoft.com/office/officeart/2005/8/layout/radial4"/>
    <dgm:cxn modelId="{5A498BE6-782A-4C3E-8CA2-0710719C88DB}" type="presOf" srcId="{BB6602EE-EC6F-4511-94A1-1D16BACD922F}" destId="{327E6515-285C-4D79-A9FC-13BE09BB1062}" srcOrd="0" destOrd="0" presId="urn:microsoft.com/office/officeart/2005/8/layout/radial4"/>
    <dgm:cxn modelId="{67455817-935C-4759-B504-08E3615C2CEC}" srcId="{E2EC3DD3-8BB9-4319-85C5-1E0ED39E73E0}" destId="{BB6602EE-EC6F-4511-94A1-1D16BACD922F}" srcOrd="1" destOrd="0" parTransId="{91ABE06E-651E-4736-9501-1979E62B05CF}" sibTransId="{C68D7B72-DB44-4084-8484-6F68D8FBBD03}"/>
    <dgm:cxn modelId="{8F7DA23B-EE8E-4F22-B86C-4E4645DC2BCF}" type="presOf" srcId="{FDC55798-12C8-4AFA-8D10-8724F6E2E909}" destId="{3BB6CBB2-1BF6-45DD-9540-D3D7115586F7}" srcOrd="0" destOrd="0" presId="urn:microsoft.com/office/officeart/2005/8/layout/radial4"/>
    <dgm:cxn modelId="{D8CFD4C1-2B3B-4697-B78E-03C57CD0F850}" type="presOf" srcId="{70AE723E-3317-4E4D-BF5F-8C8646349700}" destId="{91AC71B7-D256-42B1-8C8B-D5174DA62B1E}" srcOrd="0" destOrd="0" presId="urn:microsoft.com/office/officeart/2005/8/layout/radial4"/>
    <dgm:cxn modelId="{70697BA3-DC17-42B3-88CB-AFC3A644D18B}" srcId="{E2EC3DD3-8BB9-4319-85C5-1E0ED39E73E0}" destId="{70AE723E-3317-4E4D-BF5F-8C8646349700}" srcOrd="2" destOrd="0" parTransId="{F529DD89-2D81-48A4-B355-2D0CDD8D3295}" sibTransId="{4ABFB48A-67CE-451D-B686-92CA3BBDCA26}"/>
    <dgm:cxn modelId="{8BEFE72F-8119-4403-BEC9-36FF1301ED67}" srcId="{E2EC3DD3-8BB9-4319-85C5-1E0ED39E73E0}" destId="{FDC55798-12C8-4AFA-8D10-8724F6E2E909}" srcOrd="0" destOrd="0" parTransId="{5C343461-AEE0-49DC-A8D5-43BED27AA9C4}" sibTransId="{31AD7F40-1287-4AE6-BF04-A770CA49F2AA}"/>
    <dgm:cxn modelId="{3545C1AC-90B8-4685-8111-927C5B1D070D}" type="presOf" srcId="{10FDA24F-27C6-4553-B652-E5561AC1679B}" destId="{68E46286-C329-4223-BAE6-05690B5E9A40}" srcOrd="0" destOrd="0" presId="urn:microsoft.com/office/officeart/2005/8/layout/radial4"/>
    <dgm:cxn modelId="{5E28F143-2AAF-4FAE-92F8-021054B5F6D2}" type="presParOf" srcId="{68E46286-C329-4223-BAE6-05690B5E9A40}" destId="{7237FD6D-5B7D-4AA2-9DAD-F01AC48C43EC}" srcOrd="0" destOrd="0" presId="urn:microsoft.com/office/officeart/2005/8/layout/radial4"/>
    <dgm:cxn modelId="{508632BB-3E33-4A31-8216-452921FDF1F3}" type="presParOf" srcId="{68E46286-C329-4223-BAE6-05690B5E9A40}" destId="{C65D499D-F3FF-4B58-9E67-B4DD8820D0FC}" srcOrd="1" destOrd="0" presId="urn:microsoft.com/office/officeart/2005/8/layout/radial4"/>
    <dgm:cxn modelId="{3494FF45-E4EB-4CB1-87C5-8F3B38493EE1}" type="presParOf" srcId="{68E46286-C329-4223-BAE6-05690B5E9A40}" destId="{3BB6CBB2-1BF6-45DD-9540-D3D7115586F7}" srcOrd="2" destOrd="0" presId="urn:microsoft.com/office/officeart/2005/8/layout/radial4"/>
    <dgm:cxn modelId="{078F825F-1AE7-417B-92AC-C366348940CF}" type="presParOf" srcId="{68E46286-C329-4223-BAE6-05690B5E9A40}" destId="{C58EE5BC-324E-48A4-ABC5-9275E01B298C}" srcOrd="3" destOrd="0" presId="urn:microsoft.com/office/officeart/2005/8/layout/radial4"/>
    <dgm:cxn modelId="{DF81633D-ABCE-4977-9EC9-B37801A62D97}" type="presParOf" srcId="{68E46286-C329-4223-BAE6-05690B5E9A40}" destId="{327E6515-285C-4D79-A9FC-13BE09BB1062}" srcOrd="4" destOrd="0" presId="urn:microsoft.com/office/officeart/2005/8/layout/radial4"/>
    <dgm:cxn modelId="{4D3802CF-A55E-448F-87D6-C908C9C31DCC}" type="presParOf" srcId="{68E46286-C329-4223-BAE6-05690B5E9A40}" destId="{7BE6F271-B028-4083-B549-A7EBE0B77439}" srcOrd="5" destOrd="0" presId="urn:microsoft.com/office/officeart/2005/8/layout/radial4"/>
    <dgm:cxn modelId="{737497D1-DC89-4F86-B2C0-4931ECE8DDFE}" type="presParOf" srcId="{68E46286-C329-4223-BAE6-05690B5E9A40}" destId="{91AC71B7-D256-42B1-8C8B-D5174DA62B1E}" srcOrd="6" destOrd="0" presId="urn:microsoft.com/office/officeart/2005/8/layout/radial4"/>
  </dgm:cxnLst>
  <dgm:bg/>
  <dgm:whole/>
</dgm:dataModel>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CA0F45-62B4-4422-92A3-B0AE26E5F464}"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CA0F45-62B4-4422-92A3-B0AE26E5F464}"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CA0F45-62B4-4422-92A3-B0AE26E5F464}"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CA0F45-62B4-4422-92A3-B0AE26E5F464}"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CA0F45-62B4-4422-92A3-B0AE26E5F464}"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CA0F45-62B4-4422-92A3-B0AE26E5F464}"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CA0F45-62B4-4422-92A3-B0AE26E5F464}" type="datetimeFigureOut">
              <a:rPr lang="en-US" smtClean="0"/>
              <a:pPr/>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CA0F45-62B4-4422-92A3-B0AE26E5F464}" type="datetimeFigureOut">
              <a:rPr lang="en-US" smtClean="0"/>
              <a:pPr/>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A0F45-62B4-4422-92A3-B0AE26E5F464}" type="datetimeFigureOut">
              <a:rPr lang="en-US" smtClean="0"/>
              <a:pPr/>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A0F45-62B4-4422-92A3-B0AE26E5F464}"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A0F45-62B4-4422-92A3-B0AE26E5F464}"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E8227-677F-4242-A1DA-79DF534952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A0F45-62B4-4422-92A3-B0AE26E5F464}" type="datetimeFigureOut">
              <a:rPr lang="en-US" smtClean="0"/>
              <a:pPr/>
              <a:t>11/3/2017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E8227-677F-4242-A1DA-79DF534952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pPr algn="ctr" fontAlgn="auto">
              <a:spcAft>
                <a:spcPts val="0"/>
              </a:spcAft>
              <a:defRPr/>
            </a:pPr>
            <a:r>
              <a:rPr lang="en-US" sz="3200" dirty="0" smtClean="0">
                <a:solidFill>
                  <a:schemeClr val="bg1"/>
                </a:solidFill>
                <a:latin typeface="Copperplate Gothic Light" pitchFamily="34" charset="0"/>
              </a:rPr>
              <a:t>Factor Analysis</a:t>
            </a:r>
            <a:endParaRPr lang="en-US" sz="3200" dirty="0">
              <a:solidFill>
                <a:schemeClr val="bg1"/>
              </a:solidFill>
              <a:latin typeface="Copperplate Gothic Light" pitchFamily="34" charset="0"/>
            </a:endParaRPr>
          </a:p>
        </p:txBody>
      </p:sp>
      <p:sp>
        <p:nvSpPr>
          <p:cNvPr id="10243" name="TextBox 2"/>
          <p:cNvSpPr txBox="1">
            <a:spLocks noChangeArrowheads="1"/>
          </p:cNvSpPr>
          <p:nvPr/>
        </p:nvSpPr>
        <p:spPr bwMode="auto">
          <a:xfrm>
            <a:off x="0" y="1143000"/>
            <a:ext cx="9144000" cy="1754326"/>
          </a:xfrm>
          <a:prstGeom prst="rect">
            <a:avLst/>
          </a:prstGeom>
          <a:noFill/>
          <a:ln w="9525">
            <a:noFill/>
            <a:miter lim="800000"/>
            <a:headEnd/>
            <a:tailEnd/>
          </a:ln>
        </p:spPr>
        <p:txBody>
          <a:bodyPr wrap="square">
            <a:spAutoFit/>
          </a:bodyPr>
          <a:lstStyle/>
          <a:p>
            <a:pPr algn="just"/>
            <a:r>
              <a:rPr lang="en-US" b="1" dirty="0" smtClean="0">
                <a:latin typeface="Calibri" pitchFamily="34" charset="0"/>
              </a:rPr>
              <a:t>A) Meaning:</a:t>
            </a:r>
            <a:endParaRPr lang="en-US" dirty="0" smtClean="0">
              <a:latin typeface="Calibri" pitchFamily="34" charset="0"/>
            </a:endParaRPr>
          </a:p>
          <a:p>
            <a:pPr algn="just"/>
            <a:r>
              <a:rPr lang="en-US" dirty="0" smtClean="0">
                <a:latin typeface="Calibri" pitchFamily="34" charset="0"/>
              </a:rPr>
              <a:t>Factor analysis identifies unobserved variables that explain patterns of correlations within a set of observed variables. It is often used to identify a small number of factors that explain most of the variance embedded in a larger number of variables. Thus, factor analysis is about data reduction. </a:t>
            </a:r>
          </a:p>
          <a:p>
            <a:pPr algn="just"/>
            <a:r>
              <a:rPr lang="en-US" b="1" dirty="0" smtClean="0">
                <a:latin typeface="Calibri" pitchFamily="34" charset="0"/>
              </a:rPr>
              <a:t>B) Types of Factor analysis:</a:t>
            </a:r>
            <a:endParaRPr lang="en-US" dirty="0">
              <a:latin typeface="Calibri" pitchFamily="34" charset="0"/>
            </a:endParaRPr>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8" name="Rectangle 8"/>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Arial" pitchFamily="34" charset="0"/>
              </a:rPr>
              <a:t>ij - </a:t>
            </a: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8" name="Diagram 7"/>
          <p:cNvGraphicFramePr/>
          <p:nvPr/>
        </p:nvGraphicFramePr>
        <p:xfrm>
          <a:off x="2057400" y="2971800"/>
          <a:ext cx="60960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3.</a:t>
            </a:r>
            <a:endParaRPr lang="en-US" dirty="0"/>
          </a:p>
        </p:txBody>
      </p:sp>
      <p:sp>
        <p:nvSpPr>
          <p:cNvPr id="3" name="Content Placeholder 2"/>
          <p:cNvSpPr>
            <a:spLocks noGrp="1"/>
          </p:cNvSpPr>
          <p:nvPr>
            <p:ph idx="1"/>
          </p:nvPr>
        </p:nvSpPr>
        <p:spPr>
          <a:xfrm>
            <a:off x="304800" y="1295400"/>
            <a:ext cx="8229600" cy="4525963"/>
          </a:xfrm>
        </p:spPr>
        <p:txBody>
          <a:bodyPr/>
          <a:lstStyle/>
          <a:p>
            <a:pPr algn="just">
              <a:buNone/>
            </a:pPr>
            <a:r>
              <a:rPr lang="en-US" dirty="0" smtClean="0"/>
              <a:t> </a:t>
            </a:r>
            <a:r>
              <a:rPr lang="en-US" dirty="0" smtClean="0"/>
              <a:t>A cigarette manufacturer is interested in determining which variables his potential customers think about when they consider his product. To get to the above ,a set of 10 statements were prepared by the manufacturer with the help of a market research agency. The statements are listed below. The sample size was 110,which comprised male smokers only.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study consisted of </a:t>
            </a:r>
            <a:r>
              <a:rPr lang="en-US" dirty="0" smtClean="0"/>
              <a:t>110 </a:t>
            </a:r>
            <a:r>
              <a:rPr lang="en-US" dirty="0" smtClean="0"/>
              <a:t>respondents. </a:t>
            </a:r>
            <a:endParaRPr lang="en-US" dirty="0" smtClean="0"/>
          </a:p>
          <a:p>
            <a:r>
              <a:rPr lang="en-US" dirty="0" smtClean="0"/>
              <a:t>1= strongly Agree</a:t>
            </a:r>
          </a:p>
          <a:p>
            <a:r>
              <a:rPr lang="en-US" dirty="0" smtClean="0"/>
              <a:t>7=Strongly Disagree</a:t>
            </a:r>
          </a:p>
          <a:p>
            <a:pPr>
              <a:buNone/>
            </a:pPr>
            <a:r>
              <a:rPr lang="en-US" dirty="0" smtClean="0"/>
              <a:t>10 questions were asked.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u="sng" dirty="0" smtClean="0"/>
              <a:t>Questions</a:t>
            </a:r>
            <a:endParaRPr lang="en-US" u="sng" dirty="0"/>
          </a:p>
        </p:txBody>
      </p:sp>
      <p:sp>
        <p:nvSpPr>
          <p:cNvPr id="3" name="Content Placeholder 2"/>
          <p:cNvSpPr>
            <a:spLocks noGrp="1"/>
          </p:cNvSpPr>
          <p:nvPr>
            <p:ph idx="1"/>
          </p:nvPr>
        </p:nvSpPr>
        <p:spPr>
          <a:xfrm>
            <a:off x="228600" y="1219200"/>
            <a:ext cx="8686800" cy="5638800"/>
          </a:xfrm>
        </p:spPr>
        <p:txBody>
          <a:bodyPr>
            <a:normAutofit fontScale="77500" lnSpcReduction="20000"/>
          </a:bodyPr>
          <a:lstStyle/>
          <a:p>
            <a:pPr marL="514350" indent="-514350">
              <a:buAutoNum type="arabicParenR"/>
            </a:pPr>
            <a:r>
              <a:rPr lang="en-US" dirty="0" smtClean="0"/>
              <a:t>It makes me feel very manly</a:t>
            </a:r>
          </a:p>
          <a:p>
            <a:pPr marL="514350" indent="-514350">
              <a:buAutoNum type="arabicParenR"/>
            </a:pPr>
            <a:r>
              <a:rPr lang="en-US" dirty="0" smtClean="0"/>
              <a:t>I feel women get  attracted to me when I smoke</a:t>
            </a:r>
          </a:p>
          <a:p>
            <a:pPr marL="514350" indent="-514350">
              <a:buAutoNum type="arabicParenR"/>
            </a:pPr>
            <a:r>
              <a:rPr lang="en-US" dirty="0" smtClean="0"/>
              <a:t>When I am in a group, it makes me feel superior with cigarette in my hand, if others in the group of non-smokers.</a:t>
            </a:r>
          </a:p>
          <a:p>
            <a:pPr marL="514350" indent="-514350">
              <a:buAutoNum type="arabicParenR"/>
            </a:pPr>
            <a:r>
              <a:rPr lang="en-US" dirty="0" smtClean="0"/>
              <a:t>I support the ban of cigarette advertisements</a:t>
            </a:r>
          </a:p>
          <a:p>
            <a:pPr marL="514350" indent="-514350">
              <a:buAutoNum type="arabicParenR"/>
            </a:pPr>
            <a:r>
              <a:rPr lang="en-US" dirty="0" smtClean="0"/>
              <a:t>I prefer lighter cigarettes ,which cause less harm to the body</a:t>
            </a:r>
          </a:p>
          <a:p>
            <a:pPr marL="514350" indent="-514350">
              <a:buAutoNum type="arabicParenR"/>
            </a:pPr>
            <a:r>
              <a:rPr lang="en-US" dirty="0" smtClean="0"/>
              <a:t>Tension is relieved /relaxation when I smoke</a:t>
            </a:r>
          </a:p>
          <a:p>
            <a:pPr marL="514350" indent="-514350">
              <a:buAutoNum type="arabicParenR"/>
            </a:pPr>
            <a:r>
              <a:rPr lang="en-US" dirty="0" smtClean="0"/>
              <a:t>I endorse the view that all cigarette boxes should carry the statutory warning-” Cigarette smoking is injurious to health”.</a:t>
            </a:r>
          </a:p>
          <a:p>
            <a:pPr marL="514350" indent="-514350">
              <a:buAutoNum type="arabicParenR"/>
            </a:pPr>
            <a:r>
              <a:rPr lang="en-US" dirty="0" smtClean="0"/>
              <a:t>I tend to smoke more when tension prevails in my mind.</a:t>
            </a:r>
          </a:p>
          <a:p>
            <a:pPr marL="514350" indent="-514350">
              <a:buAutoNum type="arabicParenR"/>
            </a:pPr>
            <a:r>
              <a:rPr lang="en-US" dirty="0" smtClean="0"/>
              <a:t>I smoke because I like the smell of tobacco.</a:t>
            </a:r>
          </a:p>
          <a:p>
            <a:pPr marL="514350" indent="-514350">
              <a:buAutoNum type="arabicParenR"/>
            </a:pPr>
            <a:r>
              <a:rPr lang="en-US" dirty="0" smtClean="0"/>
              <a:t>A cigarette enhances my overall personality.</a:t>
            </a:r>
            <a:endParaRPr lang="en-US" dirty="0" smtClean="0"/>
          </a:p>
          <a:p>
            <a:pPr marL="514350" indent="-514350">
              <a:buAutoNum type="arabicParen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u="sng" dirty="0" smtClean="0"/>
              <a:t>Factor Analysis</a:t>
            </a:r>
            <a:endParaRPr lang="en-US" u="sng" dirty="0"/>
          </a:p>
        </p:txBody>
      </p:sp>
      <p:sp>
        <p:nvSpPr>
          <p:cNvPr id="3" name="Content Placeholder 2"/>
          <p:cNvSpPr>
            <a:spLocks noGrp="1"/>
          </p:cNvSpPr>
          <p:nvPr>
            <p:ph idx="1"/>
          </p:nvPr>
        </p:nvSpPr>
        <p:spPr>
          <a:xfrm>
            <a:off x="0" y="762000"/>
            <a:ext cx="9144000" cy="6096000"/>
          </a:xfrm>
        </p:spPr>
        <p:txBody>
          <a:bodyPr>
            <a:normAutofit fontScale="40000" lnSpcReduction="20000"/>
          </a:bodyPr>
          <a:lstStyle/>
          <a:p>
            <a:pPr>
              <a:buNone/>
            </a:pPr>
            <a:r>
              <a:rPr lang="en-US" b="1" dirty="0" smtClean="0"/>
              <a:t> </a:t>
            </a:r>
            <a:endParaRPr lang="en-US" dirty="0" smtClean="0"/>
          </a:p>
          <a:p>
            <a:r>
              <a:rPr lang="en-US" sz="4200" dirty="0" smtClean="0">
                <a:latin typeface="Times New Roman" pitchFamily="18" charset="0"/>
                <a:cs typeface="Times New Roman" pitchFamily="18" charset="0"/>
              </a:rPr>
              <a:t>After the input data has been typed along with variable labels in SPSS file, to get the output for a </a:t>
            </a:r>
            <a:r>
              <a:rPr lang="en-US" sz="4200" b="1" dirty="0" smtClean="0">
                <a:latin typeface="Times New Roman" pitchFamily="18" charset="0"/>
                <a:cs typeface="Times New Roman" pitchFamily="18" charset="0"/>
              </a:rPr>
              <a:t>Factor Analysis</a:t>
            </a:r>
            <a:r>
              <a:rPr lang="en-US" sz="4200" dirty="0" smtClean="0">
                <a:latin typeface="Times New Roman" pitchFamily="18" charset="0"/>
                <a:cs typeface="Times New Roman" pitchFamily="18" charset="0"/>
              </a:rPr>
              <a:t> problem similar to that described in the text,</a:t>
            </a:r>
          </a:p>
          <a:p>
            <a:pPr lvl="0"/>
            <a:r>
              <a:rPr lang="en-US" sz="4200" dirty="0" smtClean="0">
                <a:latin typeface="Times New Roman" pitchFamily="18" charset="0"/>
                <a:cs typeface="Times New Roman" pitchFamily="18" charset="0"/>
              </a:rPr>
              <a:t>Click on ANALYZE at the SPSS menu bar (in older versions of SPSS, click on STATISTICS instead of ANALYZE).</a:t>
            </a:r>
          </a:p>
          <a:p>
            <a:pPr lvl="0"/>
            <a:r>
              <a:rPr lang="en-US" sz="4200" dirty="0" smtClean="0">
                <a:latin typeface="Times New Roman" pitchFamily="18" charset="0"/>
                <a:cs typeface="Times New Roman" pitchFamily="18" charset="0"/>
              </a:rPr>
              <a:t>Click on DATA REDUCTION, followed by FACTOR.</a:t>
            </a:r>
          </a:p>
          <a:p>
            <a:pPr lvl="0"/>
            <a:r>
              <a:rPr lang="en-US" sz="4200" dirty="0" smtClean="0">
                <a:latin typeface="Times New Roman" pitchFamily="18" charset="0"/>
                <a:cs typeface="Times New Roman" pitchFamily="18" charset="0"/>
              </a:rPr>
              <a:t>On the dialogue box which appears, select all the variables required for the factor analysis by clicking on the right arrow to transfer them from the variables list on the left to the variables box on the right.</a:t>
            </a:r>
          </a:p>
          <a:p>
            <a:pPr lvl="0"/>
            <a:r>
              <a:rPr lang="en-US" sz="4200" dirty="0" smtClean="0">
                <a:latin typeface="Times New Roman" pitchFamily="18" charset="0"/>
                <a:cs typeface="Times New Roman" pitchFamily="18" charset="0"/>
              </a:rPr>
              <a:t>Click on EXTRACTION in the lower part of the dialogue box.</a:t>
            </a:r>
          </a:p>
          <a:p>
            <a:pPr lvl="0"/>
            <a:r>
              <a:rPr lang="en-US" sz="4200" dirty="0" smtClean="0">
                <a:latin typeface="Times New Roman" pitchFamily="18" charset="0"/>
                <a:cs typeface="Times New Roman" pitchFamily="18" charset="0"/>
              </a:rPr>
              <a:t>Select “Principal Components” as the Method.</a:t>
            </a:r>
          </a:p>
          <a:p>
            <a:pPr lvl="0"/>
            <a:r>
              <a:rPr lang="en-US" sz="4200" dirty="0" smtClean="0">
                <a:latin typeface="Times New Roman" pitchFamily="18" charset="0"/>
                <a:cs typeface="Times New Roman" pitchFamily="18" charset="0"/>
              </a:rPr>
              <a:t>Under DISPLAY, select “</a:t>
            </a:r>
            <a:r>
              <a:rPr lang="en-US" sz="4200" dirty="0" err="1" smtClean="0">
                <a:latin typeface="Times New Roman" pitchFamily="18" charset="0"/>
                <a:cs typeface="Times New Roman" pitchFamily="18" charset="0"/>
              </a:rPr>
              <a:t>Unrotated</a:t>
            </a:r>
            <a:r>
              <a:rPr lang="en-US" sz="4200" dirty="0" smtClean="0">
                <a:latin typeface="Times New Roman" pitchFamily="18" charset="0"/>
                <a:cs typeface="Times New Roman" pitchFamily="18" charset="0"/>
              </a:rPr>
              <a:t> factor solution”.</a:t>
            </a:r>
          </a:p>
          <a:p>
            <a:pPr lvl="0"/>
            <a:r>
              <a:rPr lang="en-US" sz="4200" dirty="0" smtClean="0">
                <a:latin typeface="Times New Roman" pitchFamily="18" charset="0"/>
                <a:cs typeface="Times New Roman" pitchFamily="18" charset="0"/>
              </a:rPr>
              <a:t>Under EXTRACT, select “Eigen values over 1”.</a:t>
            </a:r>
          </a:p>
          <a:p>
            <a:pPr lvl="0"/>
            <a:r>
              <a:rPr lang="en-US" sz="4200" dirty="0" smtClean="0">
                <a:latin typeface="Times New Roman" pitchFamily="18" charset="0"/>
                <a:cs typeface="Times New Roman" pitchFamily="18" charset="0"/>
              </a:rPr>
              <a:t>Under ANALYZE, choose “Correlation Matrix”.</a:t>
            </a:r>
          </a:p>
          <a:p>
            <a:pPr lvl="0"/>
            <a:r>
              <a:rPr lang="en-US" sz="4200" dirty="0" smtClean="0">
                <a:latin typeface="Times New Roman" pitchFamily="18" charset="0"/>
                <a:cs typeface="Times New Roman" pitchFamily="18" charset="0"/>
              </a:rPr>
              <a:t>Click CONTINUES.</a:t>
            </a:r>
          </a:p>
          <a:p>
            <a:pPr lvl="0"/>
            <a:r>
              <a:rPr lang="en-US" sz="4200" dirty="0" smtClean="0">
                <a:latin typeface="Times New Roman" pitchFamily="18" charset="0"/>
                <a:cs typeface="Times New Roman" pitchFamily="18" charset="0"/>
              </a:rPr>
              <a:t>Click on ROTATION in the lower part of the main dialogue box. Select VARIMAX from the option under METHOD. Click CONTINUES.</a:t>
            </a:r>
          </a:p>
          <a:p>
            <a:pPr lvl="0"/>
            <a:r>
              <a:rPr lang="en-US" sz="4200" dirty="0" smtClean="0">
                <a:latin typeface="Times New Roman" pitchFamily="18" charset="0"/>
                <a:cs typeface="Times New Roman" pitchFamily="18" charset="0"/>
              </a:rPr>
              <a:t>Click OK to get the FACTOR ANALYSIS output, including the </a:t>
            </a:r>
            <a:r>
              <a:rPr lang="en-US" sz="4200" dirty="0" err="1" smtClean="0">
                <a:latin typeface="Times New Roman" pitchFamily="18" charset="0"/>
                <a:cs typeface="Times New Roman" pitchFamily="18" charset="0"/>
              </a:rPr>
              <a:t>unrotated</a:t>
            </a:r>
            <a:r>
              <a:rPr lang="en-US" sz="4200" dirty="0" smtClean="0">
                <a:latin typeface="Times New Roman" pitchFamily="18" charset="0"/>
                <a:cs typeface="Times New Roman" pitchFamily="18" charset="0"/>
              </a:rPr>
              <a:t> factor matrix, the rotated factor matrix using </a:t>
            </a:r>
            <a:r>
              <a:rPr lang="en-US" sz="4200" dirty="0" err="1" smtClean="0">
                <a:latin typeface="Times New Roman" pitchFamily="18" charset="0"/>
                <a:cs typeface="Times New Roman" pitchFamily="18" charset="0"/>
              </a:rPr>
              <a:t>varimax</a:t>
            </a:r>
            <a:r>
              <a:rPr lang="en-US" sz="4200" dirty="0" smtClean="0">
                <a:latin typeface="Times New Roman" pitchFamily="18" charset="0"/>
                <a:cs typeface="Times New Roman" pitchFamily="18" charset="0"/>
              </a:rPr>
              <a:t> rotation and the extracted factors along with Eigen Values and cumulative variance. </a:t>
            </a:r>
            <a:r>
              <a:rPr lang="en-US" sz="4200" dirty="0" err="1" smtClean="0">
                <a:latin typeface="Times New Roman" pitchFamily="18" charset="0"/>
                <a:cs typeface="Times New Roman" pitchFamily="18" charset="0"/>
              </a:rPr>
              <a:t>Commulatiy</a:t>
            </a:r>
            <a:r>
              <a:rPr lang="en-US" sz="4200" dirty="0" smtClean="0">
                <a:latin typeface="Times New Roman" pitchFamily="18" charset="0"/>
                <a:cs typeface="Times New Roman" pitchFamily="18" charset="0"/>
              </a:rPr>
              <a:t> figures would also be a part of the output.</a:t>
            </a:r>
          </a:p>
          <a:p>
            <a:r>
              <a:rPr lang="en-US" sz="4200" b="1" dirty="0" smtClean="0">
                <a:latin typeface="Times New Roman" pitchFamily="18" charset="0"/>
                <a:cs typeface="Times New Roman" pitchFamily="18" charset="0"/>
              </a:rPr>
              <a:t>Note: </a:t>
            </a:r>
            <a:r>
              <a:rPr lang="en-US" sz="4200" dirty="0" smtClean="0">
                <a:latin typeface="Times New Roman" pitchFamily="18" charset="0"/>
                <a:cs typeface="Times New Roman" pitchFamily="18" charset="0"/>
              </a:rPr>
              <a:t>It is possible to use other methods such as Generalized Least Squares to get the factor analysis output instead of Principal Components. It is also possible to use other rotation method instead of </a:t>
            </a:r>
            <a:r>
              <a:rPr lang="en-US" sz="4200" dirty="0" err="1" smtClean="0">
                <a:latin typeface="Times New Roman" pitchFamily="18" charset="0"/>
                <a:cs typeface="Times New Roman" pitchFamily="18" charset="0"/>
              </a:rPr>
              <a:t>varimax</a:t>
            </a:r>
            <a:r>
              <a:rPr lang="en-US" sz="4200" dirty="0" smtClean="0">
                <a:latin typeface="Times New Roman" pitchFamily="18" charset="0"/>
                <a:cs typeface="Times New Roman" pitchFamily="18" charset="0"/>
              </a:rPr>
              <a:t>.</a:t>
            </a:r>
          </a:p>
          <a:p>
            <a:endParaRPr lang="en-US" sz="42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                               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pPr algn="ctr" fontAlgn="auto">
              <a:spcAft>
                <a:spcPts val="0"/>
              </a:spcAft>
              <a:defRPr/>
            </a:pPr>
            <a:r>
              <a:rPr lang="en-US" sz="3200" dirty="0" smtClean="0">
                <a:solidFill>
                  <a:schemeClr val="bg1"/>
                </a:solidFill>
                <a:latin typeface="Copperplate Gothic Light" pitchFamily="34" charset="0"/>
              </a:rPr>
              <a:t> Factor Analysis</a:t>
            </a:r>
            <a:endParaRPr lang="en-US" sz="3200" dirty="0">
              <a:solidFill>
                <a:schemeClr val="bg1"/>
              </a:solidFill>
              <a:latin typeface="Copperplate Gothic Light" pitchFamily="34" charset="0"/>
            </a:endParaRPr>
          </a:p>
        </p:txBody>
      </p:sp>
      <p:sp>
        <p:nvSpPr>
          <p:cNvPr id="10243" name="TextBox 2"/>
          <p:cNvSpPr txBox="1">
            <a:spLocks noChangeArrowheads="1"/>
          </p:cNvSpPr>
          <p:nvPr/>
        </p:nvSpPr>
        <p:spPr bwMode="auto">
          <a:xfrm>
            <a:off x="0" y="1143000"/>
            <a:ext cx="9144000" cy="4801314"/>
          </a:xfrm>
          <a:prstGeom prst="rect">
            <a:avLst/>
          </a:prstGeom>
          <a:noFill/>
          <a:ln w="9525">
            <a:noFill/>
            <a:miter lim="800000"/>
            <a:headEnd/>
            <a:tailEnd/>
          </a:ln>
        </p:spPr>
        <p:txBody>
          <a:bodyPr wrap="square">
            <a:spAutoFit/>
          </a:bodyPr>
          <a:lstStyle/>
          <a:p>
            <a:pPr algn="just"/>
            <a:r>
              <a:rPr lang="en-US" b="1" dirty="0" smtClean="0">
                <a:latin typeface="Calibri" pitchFamily="34" charset="0"/>
              </a:rPr>
              <a:t>B) Type of Factor Analysis:</a:t>
            </a:r>
            <a:endParaRPr lang="en-US" dirty="0" smtClean="0">
              <a:latin typeface="Calibri" pitchFamily="34" charset="0"/>
            </a:endParaRPr>
          </a:p>
          <a:p>
            <a:pPr algn="just"/>
            <a:r>
              <a:rPr lang="en-US" b="1" dirty="0" smtClean="0">
                <a:latin typeface="Calibri" pitchFamily="34" charset="0"/>
              </a:rPr>
              <a:t>1) Exploratory factor analysis (EFA):</a:t>
            </a:r>
            <a:endParaRPr lang="en-US" dirty="0" smtClean="0">
              <a:latin typeface="Calibri" pitchFamily="34" charset="0"/>
            </a:endParaRPr>
          </a:p>
          <a:p>
            <a:pPr marL="231775" algn="just"/>
            <a:r>
              <a:rPr lang="en-US" dirty="0" smtClean="0">
                <a:latin typeface="Calibri" pitchFamily="34" charset="0"/>
              </a:rPr>
              <a:t>Exploratory factor analysis (EFA) is used to uncover the underlying structure of a relatively large set of variables. The researcher’s a priori assumption is that any indicator may be associated with any factor.</a:t>
            </a:r>
          </a:p>
          <a:p>
            <a:pPr algn="just"/>
            <a:r>
              <a:rPr lang="en-US" dirty="0" smtClean="0">
                <a:latin typeface="Calibri" pitchFamily="34" charset="0"/>
              </a:rPr>
              <a:t> </a:t>
            </a:r>
          </a:p>
          <a:p>
            <a:pPr algn="just"/>
            <a:r>
              <a:rPr lang="en-US" b="1" dirty="0" smtClean="0">
                <a:latin typeface="Calibri" pitchFamily="34" charset="0"/>
              </a:rPr>
              <a:t>2) Confirmatory factor analysis (CFA):</a:t>
            </a:r>
            <a:endParaRPr lang="en-US" dirty="0" smtClean="0">
              <a:latin typeface="Calibri" pitchFamily="34" charset="0"/>
            </a:endParaRPr>
          </a:p>
          <a:p>
            <a:pPr marL="231775" algn="just"/>
            <a:r>
              <a:rPr lang="en-US" dirty="0" smtClean="0">
                <a:latin typeface="Calibri" pitchFamily="34" charset="0"/>
              </a:rPr>
              <a:t>Confirmatory factor analysis (CFA) seeks to determine if the number of factors and the loadings of measured (indicator) variables on them conform to what is expected on the basis of pre-established theory. </a:t>
            </a:r>
          </a:p>
          <a:p>
            <a:pPr algn="just"/>
            <a:endParaRPr lang="en-US" dirty="0" smtClean="0">
              <a:latin typeface="Calibri" pitchFamily="34" charset="0"/>
            </a:endParaRPr>
          </a:p>
          <a:p>
            <a:pPr algn="just"/>
            <a:r>
              <a:rPr lang="en-US" b="1" dirty="0" smtClean="0">
                <a:latin typeface="Calibri" pitchFamily="34" charset="0"/>
              </a:rPr>
              <a:t>3)Structural Modeling Equation:</a:t>
            </a:r>
            <a:endParaRPr lang="en-US" dirty="0" smtClean="0">
              <a:latin typeface="Calibri" pitchFamily="34" charset="0"/>
            </a:endParaRPr>
          </a:p>
          <a:p>
            <a:pPr marL="231775" algn="just"/>
            <a:r>
              <a:rPr lang="en-US" dirty="0" smtClean="0">
                <a:latin typeface="Calibri" pitchFamily="34" charset="0"/>
              </a:rPr>
              <a:t>Structural equation modeling hypothesizes a relationship between a set of variables and factors and tests these casual relationships on the linear equation model.  Structural equation modeling can be used for exploratory and confirmatory modeling alike, and hence it can be used for confirming results as well as testing hypotheses.</a:t>
            </a:r>
          </a:p>
          <a:p>
            <a:pPr algn="just"/>
            <a:endParaRPr lang="en-US" dirty="0">
              <a:latin typeface="Calibri" pitchFamily="34" charset="0"/>
            </a:endParaRPr>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8" name="Rectangle 8"/>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Arial" pitchFamily="34" charset="0"/>
              </a:rPr>
              <a:t>ij - </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pPr algn="ctr" fontAlgn="auto">
              <a:spcAft>
                <a:spcPts val="0"/>
              </a:spcAft>
              <a:defRPr/>
            </a:pPr>
            <a:r>
              <a:rPr lang="en-US" sz="3200" dirty="0" smtClean="0">
                <a:solidFill>
                  <a:schemeClr val="bg1"/>
                </a:solidFill>
                <a:latin typeface="Copperplate Gothic Light" pitchFamily="34" charset="0"/>
              </a:rPr>
              <a:t> Factor Analysis</a:t>
            </a:r>
            <a:endParaRPr lang="en-US" sz="3200" dirty="0">
              <a:solidFill>
                <a:schemeClr val="bg1"/>
              </a:solidFill>
              <a:latin typeface="Copperplate Gothic Light" pitchFamily="34" charset="0"/>
            </a:endParaRPr>
          </a:p>
        </p:txBody>
      </p:sp>
      <p:sp>
        <p:nvSpPr>
          <p:cNvPr id="10243" name="TextBox 2"/>
          <p:cNvSpPr txBox="1">
            <a:spLocks noChangeArrowheads="1"/>
          </p:cNvSpPr>
          <p:nvPr/>
        </p:nvSpPr>
        <p:spPr bwMode="auto">
          <a:xfrm>
            <a:off x="0" y="1143000"/>
            <a:ext cx="9144000" cy="1754326"/>
          </a:xfrm>
          <a:prstGeom prst="rect">
            <a:avLst/>
          </a:prstGeom>
          <a:noFill/>
          <a:ln w="9525">
            <a:noFill/>
            <a:miter lim="800000"/>
            <a:headEnd/>
            <a:tailEnd/>
          </a:ln>
        </p:spPr>
        <p:txBody>
          <a:bodyPr wrap="square">
            <a:spAutoFit/>
          </a:bodyPr>
          <a:lstStyle/>
          <a:p>
            <a:pPr algn="just"/>
            <a:r>
              <a:rPr lang="en-US" b="1" dirty="0" smtClean="0">
                <a:latin typeface="Calibri" pitchFamily="34" charset="0"/>
              </a:rPr>
              <a:t>C) Interpreting a Factor Matrix:</a:t>
            </a:r>
          </a:p>
          <a:p>
            <a:pPr marL="231775" algn="just"/>
            <a:r>
              <a:rPr lang="en-US" dirty="0" smtClean="0">
                <a:latin typeface="Calibri" pitchFamily="34" charset="0"/>
              </a:rPr>
              <a:t>The task of interpreting a factor loading matrix to identify the structure among the variables can at first seem overwhelming. The researcher must sort through all the factor loadings (remember. each variable has a loading on each factor) to identify those most indicative of the underlying structure. following the five-step procedure outlined next, the process can be simplified considerably.</a:t>
            </a:r>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8" name="Rectangle 8"/>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Arial" pitchFamily="34" charset="0"/>
              </a:rPr>
              <a:t>ij - </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pPr algn="ctr" fontAlgn="auto">
              <a:spcAft>
                <a:spcPts val="0"/>
              </a:spcAft>
              <a:defRPr/>
            </a:pPr>
            <a:r>
              <a:rPr lang="en-US" sz="3200" dirty="0" smtClean="0">
                <a:solidFill>
                  <a:schemeClr val="bg1"/>
                </a:solidFill>
                <a:latin typeface="Copperplate Gothic Light" pitchFamily="34" charset="0"/>
              </a:rPr>
              <a:t> Factor Analysis</a:t>
            </a:r>
            <a:endParaRPr lang="en-US" sz="3200" dirty="0">
              <a:solidFill>
                <a:schemeClr val="bg1"/>
              </a:solidFill>
              <a:latin typeface="Copperplate Gothic Light" pitchFamily="34" charset="0"/>
            </a:endParaRPr>
          </a:p>
        </p:txBody>
      </p:sp>
      <p:sp>
        <p:nvSpPr>
          <p:cNvPr id="10243" name="TextBox 2"/>
          <p:cNvSpPr txBox="1">
            <a:spLocks noChangeArrowheads="1"/>
          </p:cNvSpPr>
          <p:nvPr/>
        </p:nvSpPr>
        <p:spPr bwMode="auto">
          <a:xfrm>
            <a:off x="0" y="1143000"/>
            <a:ext cx="9144000" cy="5355312"/>
          </a:xfrm>
          <a:prstGeom prst="rect">
            <a:avLst/>
          </a:prstGeom>
          <a:noFill/>
          <a:ln w="9525">
            <a:noFill/>
            <a:miter lim="800000"/>
            <a:headEnd/>
            <a:tailEnd/>
          </a:ln>
        </p:spPr>
        <p:txBody>
          <a:bodyPr wrap="square">
            <a:spAutoFit/>
          </a:bodyPr>
          <a:lstStyle/>
          <a:p>
            <a:pPr algn="just"/>
            <a:r>
              <a:rPr lang="en-US" b="1" dirty="0" smtClean="0">
                <a:latin typeface="Calibri" pitchFamily="34" charset="0"/>
              </a:rPr>
              <a:t>C) Interpreting a Factor Matrix:</a:t>
            </a:r>
          </a:p>
          <a:p>
            <a:pPr algn="just"/>
            <a:r>
              <a:rPr lang="en-US" b="1" dirty="0" smtClean="0">
                <a:latin typeface="Calibri" pitchFamily="34" charset="0"/>
              </a:rPr>
              <a:t>Step 1: Examine the Factor Matrix of Loading:</a:t>
            </a:r>
            <a:endParaRPr lang="en-US" dirty="0" smtClean="0">
              <a:latin typeface="Calibri" pitchFamily="34" charset="0"/>
            </a:endParaRPr>
          </a:p>
          <a:p>
            <a:pPr marL="739775" algn="just"/>
            <a:r>
              <a:rPr lang="en-US" dirty="0" smtClean="0">
                <a:latin typeface="Calibri" pitchFamily="34" charset="0"/>
              </a:rPr>
              <a:t>The factor loading matrix contains the factor loading of each variable on each factor. They may be either rotated or </a:t>
            </a:r>
            <a:r>
              <a:rPr lang="en-US" dirty="0" err="1" smtClean="0">
                <a:latin typeface="Calibri" pitchFamily="34" charset="0"/>
              </a:rPr>
              <a:t>unrotated</a:t>
            </a:r>
            <a:r>
              <a:rPr lang="en-US" dirty="0" smtClean="0">
                <a:latin typeface="Calibri" pitchFamily="34" charset="0"/>
              </a:rPr>
              <a:t> loadings. But, rotated loadings are usually used in factor interpretation unless data reduction is the sole objective. </a:t>
            </a:r>
          </a:p>
          <a:p>
            <a:pPr marL="739775" algn="just"/>
            <a:endParaRPr lang="en-US" dirty="0" smtClean="0">
              <a:latin typeface="Calibri" pitchFamily="34" charset="0"/>
            </a:endParaRPr>
          </a:p>
          <a:p>
            <a:pPr algn="just"/>
            <a:r>
              <a:rPr lang="en-US" b="1" dirty="0" smtClean="0">
                <a:latin typeface="Calibri" pitchFamily="34" charset="0"/>
              </a:rPr>
              <a:t>Step 2: Identify the Significant Loading(s) for Each Variable:</a:t>
            </a:r>
            <a:endParaRPr lang="en-US" dirty="0" smtClean="0">
              <a:latin typeface="Calibri" pitchFamily="34" charset="0"/>
            </a:endParaRPr>
          </a:p>
          <a:p>
            <a:pPr marL="739775" algn="just"/>
            <a:r>
              <a:rPr lang="en-US" dirty="0" smtClean="0">
                <a:latin typeface="Calibri" pitchFamily="34" charset="0"/>
              </a:rPr>
              <a:t>The interpretation should start with the first variable on the first factor and move horizontally from left to right looking for the highest loading for that variable on any factor. When the highest loading (largest absolute factor loading) is identified, it should be underlined if significant as determined by the criteria discussed earlier.</a:t>
            </a:r>
          </a:p>
          <a:p>
            <a:pPr marL="739775" algn="just"/>
            <a:endParaRPr lang="en-US" dirty="0" smtClean="0">
              <a:latin typeface="Calibri" pitchFamily="34" charset="0"/>
            </a:endParaRPr>
          </a:p>
          <a:p>
            <a:pPr algn="just"/>
            <a:r>
              <a:rPr lang="en-US" b="1" dirty="0" smtClean="0">
                <a:latin typeface="Calibri" pitchFamily="34" charset="0"/>
              </a:rPr>
              <a:t>Step 3: Assess the Communalities of the Variables:</a:t>
            </a:r>
            <a:endParaRPr lang="en-US" dirty="0" smtClean="0">
              <a:latin typeface="Calibri" pitchFamily="34" charset="0"/>
            </a:endParaRPr>
          </a:p>
          <a:p>
            <a:pPr marL="739775" algn="just"/>
            <a:r>
              <a:rPr lang="en-US" dirty="0" smtClean="0">
                <a:latin typeface="Calibri" pitchFamily="34" charset="0"/>
              </a:rPr>
              <a:t>Once all the significant loadings have been identified, the researcher should look for any variables that are not adequately accounted for by the factor solution. One simple approach is to identify any variable(s) lacking at least one significant loading. Another approach is to examine each variable’s communality representing the amount of variance accounted for by the factor solution for each variable. </a:t>
            </a:r>
          </a:p>
          <a:p>
            <a:pPr algn="just"/>
            <a:r>
              <a:rPr lang="en-US" dirty="0" smtClean="0">
                <a:latin typeface="Calibri" pitchFamily="34" charset="0"/>
              </a:rPr>
              <a:t> </a:t>
            </a:r>
            <a:endParaRPr lang="en-US" dirty="0">
              <a:latin typeface="Calibri" pitchFamily="34" charset="0"/>
            </a:endParaRPr>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8" name="Rectangle 8"/>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Arial" pitchFamily="34" charset="0"/>
              </a:rPr>
              <a:t>ij - </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pPr algn="ctr" fontAlgn="auto">
              <a:spcAft>
                <a:spcPts val="0"/>
              </a:spcAft>
              <a:defRPr/>
            </a:pPr>
            <a:r>
              <a:rPr lang="en-US" sz="3200" dirty="0" smtClean="0">
                <a:solidFill>
                  <a:schemeClr val="bg1"/>
                </a:solidFill>
                <a:latin typeface="Copperplate Gothic Light" pitchFamily="34" charset="0"/>
              </a:rPr>
              <a:t> Factor Analysis</a:t>
            </a:r>
            <a:endParaRPr lang="en-US" sz="3200" dirty="0">
              <a:solidFill>
                <a:schemeClr val="bg1"/>
              </a:solidFill>
              <a:latin typeface="Copperplate Gothic Light" pitchFamily="34" charset="0"/>
            </a:endParaRPr>
          </a:p>
        </p:txBody>
      </p:sp>
      <p:sp>
        <p:nvSpPr>
          <p:cNvPr id="10243" name="TextBox 2"/>
          <p:cNvSpPr txBox="1">
            <a:spLocks noChangeArrowheads="1"/>
          </p:cNvSpPr>
          <p:nvPr/>
        </p:nvSpPr>
        <p:spPr bwMode="auto">
          <a:xfrm>
            <a:off x="0" y="1143000"/>
            <a:ext cx="9144000" cy="3693319"/>
          </a:xfrm>
          <a:prstGeom prst="rect">
            <a:avLst/>
          </a:prstGeom>
          <a:noFill/>
          <a:ln w="9525">
            <a:noFill/>
            <a:miter lim="800000"/>
            <a:headEnd/>
            <a:tailEnd/>
          </a:ln>
        </p:spPr>
        <p:txBody>
          <a:bodyPr wrap="square">
            <a:spAutoFit/>
          </a:bodyPr>
          <a:lstStyle/>
          <a:p>
            <a:pPr algn="just"/>
            <a:r>
              <a:rPr lang="en-US" b="1" dirty="0" smtClean="0">
                <a:latin typeface="Calibri" pitchFamily="34" charset="0"/>
              </a:rPr>
              <a:t>C) Interpreting a Factor Matrix:</a:t>
            </a:r>
          </a:p>
          <a:p>
            <a:pPr algn="just"/>
            <a:r>
              <a:rPr lang="en-US" b="1" dirty="0" smtClean="0">
                <a:latin typeface="Calibri" pitchFamily="34" charset="0"/>
              </a:rPr>
              <a:t>Step 4: Respectively the Factor Model lf Needed:</a:t>
            </a:r>
            <a:endParaRPr lang="en-US" dirty="0" smtClean="0">
              <a:latin typeface="Calibri" pitchFamily="34" charset="0"/>
            </a:endParaRPr>
          </a:p>
          <a:p>
            <a:pPr marL="739775" algn="just"/>
            <a:r>
              <a:rPr lang="en-US" dirty="0" smtClean="0">
                <a:latin typeface="Calibri" pitchFamily="34" charset="0"/>
              </a:rPr>
              <a:t>Once all the significant loadings have been identified and the communalities examined the researcher may find any one of several problems:</a:t>
            </a:r>
          </a:p>
          <a:p>
            <a:pPr marL="1030288"/>
            <a:r>
              <a:rPr lang="en-US" b="1" dirty="0" smtClean="0">
                <a:latin typeface="Calibri" pitchFamily="34" charset="0"/>
              </a:rPr>
              <a:t>a)</a:t>
            </a:r>
            <a:r>
              <a:rPr lang="en-US" dirty="0" smtClean="0">
                <a:latin typeface="Calibri" pitchFamily="34" charset="0"/>
              </a:rPr>
              <a:t>A variable has no significant loadings. </a:t>
            </a:r>
          </a:p>
          <a:p>
            <a:pPr marL="1030288"/>
            <a:r>
              <a:rPr lang="en-US" b="1" dirty="0" smtClean="0">
                <a:latin typeface="Calibri" pitchFamily="34" charset="0"/>
              </a:rPr>
              <a:t>b)</a:t>
            </a:r>
            <a:r>
              <a:rPr lang="en-US" dirty="0" smtClean="0">
                <a:latin typeface="Calibri" pitchFamily="34" charset="0"/>
              </a:rPr>
              <a:t>Even with a significant loading, a variable‘s communality is deemed too low, or</a:t>
            </a:r>
          </a:p>
          <a:p>
            <a:pPr marL="1030288"/>
            <a:r>
              <a:rPr lang="en-US" b="1" dirty="0" smtClean="0">
                <a:latin typeface="Calibri" pitchFamily="34" charset="0"/>
              </a:rPr>
              <a:t>c)</a:t>
            </a:r>
            <a:r>
              <a:rPr lang="en-US" dirty="0" smtClean="0">
                <a:latin typeface="Calibri" pitchFamily="34" charset="0"/>
              </a:rPr>
              <a:t>A variable has a cross-loading.</a:t>
            </a:r>
          </a:p>
          <a:p>
            <a:pPr marL="1030288"/>
            <a:endParaRPr lang="en-US" dirty="0" smtClean="0">
              <a:latin typeface="Calibri" pitchFamily="34" charset="0"/>
            </a:endParaRPr>
          </a:p>
          <a:p>
            <a:pPr algn="just"/>
            <a:r>
              <a:rPr lang="en-US" b="1" dirty="0" smtClean="0">
                <a:latin typeface="Calibri" pitchFamily="34" charset="0"/>
              </a:rPr>
              <a:t>Step 5: Label the Factors:</a:t>
            </a:r>
            <a:endParaRPr lang="en-US" dirty="0" smtClean="0">
              <a:latin typeface="Calibri" pitchFamily="34" charset="0"/>
            </a:endParaRPr>
          </a:p>
          <a:p>
            <a:pPr marL="739775" algn="just"/>
            <a:r>
              <a:rPr lang="en-US" dirty="0" smtClean="0">
                <a:latin typeface="Calibri" pitchFamily="34" charset="0"/>
              </a:rPr>
              <a:t>When an acceptable factor solution has been obtained in which all variables have a significant loading on a factor, the researcher attempts to assign some meaning to the pattern of factor loadings Variables with higher loadings are considered more important and have greater influence on the name or label selected to represent a factor. </a:t>
            </a:r>
            <a:endParaRPr lang="en-US" dirty="0">
              <a:latin typeface="Calibri" pitchFamily="34" charset="0"/>
            </a:endParaRPr>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8" name="Rectangle 8"/>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Arial" pitchFamily="34" charset="0"/>
              </a:rPr>
              <a:t>ij - </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pPr algn="ctr" fontAlgn="auto">
              <a:spcAft>
                <a:spcPts val="0"/>
              </a:spcAft>
              <a:defRPr/>
            </a:pPr>
            <a:r>
              <a:rPr lang="en-US" sz="3200" dirty="0" smtClean="0">
                <a:solidFill>
                  <a:schemeClr val="bg1"/>
                </a:solidFill>
                <a:latin typeface="Copperplate Gothic Light" pitchFamily="34" charset="0"/>
              </a:rPr>
              <a:t>Factor Analysis</a:t>
            </a:r>
            <a:endParaRPr lang="en-US" sz="3200" dirty="0">
              <a:solidFill>
                <a:schemeClr val="bg1"/>
              </a:solidFill>
              <a:latin typeface="Copperplate Gothic Light" pitchFamily="34" charset="0"/>
            </a:endParaRPr>
          </a:p>
        </p:txBody>
      </p:sp>
      <p:sp>
        <p:nvSpPr>
          <p:cNvPr id="10243" name="TextBox 2"/>
          <p:cNvSpPr txBox="1">
            <a:spLocks noChangeArrowheads="1"/>
          </p:cNvSpPr>
          <p:nvPr/>
        </p:nvSpPr>
        <p:spPr bwMode="auto">
          <a:xfrm>
            <a:off x="0" y="1143000"/>
            <a:ext cx="9144000" cy="5355312"/>
          </a:xfrm>
          <a:prstGeom prst="rect">
            <a:avLst/>
          </a:prstGeom>
          <a:noFill/>
          <a:ln w="9525">
            <a:noFill/>
            <a:miter lim="800000"/>
            <a:headEnd/>
            <a:tailEnd/>
          </a:ln>
        </p:spPr>
        <p:txBody>
          <a:bodyPr wrap="square">
            <a:spAutoFit/>
          </a:bodyPr>
          <a:lstStyle/>
          <a:p>
            <a:pPr algn="just"/>
            <a:r>
              <a:rPr lang="en-US" b="1" dirty="0" smtClean="0">
                <a:latin typeface="Calibri" pitchFamily="34" charset="0"/>
              </a:rPr>
              <a:t>D) Criteria for the Number of Factors to Extract:</a:t>
            </a:r>
          </a:p>
          <a:p>
            <a:pPr marL="290513" algn="just"/>
            <a:r>
              <a:rPr lang="en-US" dirty="0" smtClean="0">
                <a:latin typeface="Calibri" pitchFamily="34" charset="0"/>
              </a:rPr>
              <a:t>Factor analysis methods are interested in the best linear combination of variables, best in the sense that the particular combination of original variables accounts for more of the variance in the data as a whole than any other linear combination of variables Therefore, the first factor may be viewed as the single best summary of linear relationships exhibited in the data. The second factor is defined as the second best linear combination of the variables subject to the constraint that it is orthogonal to the first factor </a:t>
            </a:r>
          </a:p>
          <a:p>
            <a:pPr marL="290513" algn="just"/>
            <a:r>
              <a:rPr lang="en-US" dirty="0" smtClean="0">
                <a:latin typeface="Calibri" pitchFamily="34" charset="0"/>
              </a:rPr>
              <a:t>However, the following stopping criteria for the number of factors to extract are currently being utilized.</a:t>
            </a:r>
          </a:p>
          <a:p>
            <a:pPr algn="just"/>
            <a:r>
              <a:rPr lang="en-US" b="1" dirty="0" smtClean="0">
                <a:latin typeface="Calibri" pitchFamily="34" charset="0"/>
              </a:rPr>
              <a:t>1) Latent Root Criteria:</a:t>
            </a:r>
            <a:endParaRPr lang="en-US" dirty="0" smtClean="0">
              <a:latin typeface="Calibri" pitchFamily="34" charset="0"/>
            </a:endParaRPr>
          </a:p>
          <a:p>
            <a:pPr marL="290513" algn="just"/>
            <a:r>
              <a:rPr lang="en-US" dirty="0" smtClean="0">
                <a:latin typeface="Calibri" pitchFamily="34" charset="0"/>
              </a:rPr>
              <a:t>The most commonly used technique is the latent root criterion. This technique is simple to apply to either components analysis or common factor analysis. The rationale for the latent root criterion is that any individual factor should account for the variance of at least a single variable if it is to be retained for interpretation. </a:t>
            </a:r>
          </a:p>
          <a:p>
            <a:pPr algn="just"/>
            <a:r>
              <a:rPr lang="en-US" b="1" dirty="0" smtClean="0">
                <a:latin typeface="Calibri" pitchFamily="34" charset="0"/>
              </a:rPr>
              <a:t>2) Screen Test Criteria:</a:t>
            </a:r>
            <a:endParaRPr lang="en-US" dirty="0" smtClean="0">
              <a:latin typeface="Calibri" pitchFamily="34" charset="0"/>
            </a:endParaRPr>
          </a:p>
          <a:p>
            <a:pPr marL="290513" algn="just"/>
            <a:r>
              <a:rPr lang="en-US" dirty="0" smtClean="0">
                <a:latin typeface="Calibri" pitchFamily="34" charset="0"/>
              </a:rPr>
              <a:t>Recall that with the component analysis factor model, the later factors extracted contain both common and unique variance. Although all factors contain at least some unique variance, the proportion of unique variance is substantially higher in later factors. </a:t>
            </a:r>
          </a:p>
          <a:p>
            <a:pPr algn="just"/>
            <a:endParaRPr lang="en-US" dirty="0">
              <a:latin typeface="Calibri" pitchFamily="34" charset="0"/>
            </a:endParaRPr>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8" name="Rectangle 8"/>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Arial" pitchFamily="34" charset="0"/>
              </a:rPr>
              <a:t>ij - </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1</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AutoNum type="arabicPeriod"/>
            </a:pPr>
            <a:r>
              <a:rPr lang="en-US" dirty="0" smtClean="0"/>
              <a:t>Sanjay , a researcher wants to conduct factor analysis  on the following buying /purchasing related factors in SMC(an organization) and analyze the output obtained through factor analysis.</a:t>
            </a:r>
          </a:p>
          <a:p>
            <a:pPr marL="514350" indent="-514350">
              <a:buAutoNum type="alphaLcParenR"/>
            </a:pPr>
            <a:r>
              <a:rPr lang="en-US" dirty="0" smtClean="0"/>
              <a:t>Experience of vendor/supplier</a:t>
            </a:r>
          </a:p>
          <a:p>
            <a:pPr marL="514350" indent="-514350">
              <a:buAutoNum type="alphaLcParenR"/>
            </a:pPr>
            <a:r>
              <a:rPr lang="en-US" dirty="0" smtClean="0"/>
              <a:t>Relationship and past experience with vendor/supplier</a:t>
            </a:r>
          </a:p>
          <a:p>
            <a:pPr marL="514350" indent="-514350">
              <a:buAutoNum type="alphaLcParenR"/>
            </a:pPr>
            <a:r>
              <a:rPr lang="en-US" dirty="0" smtClean="0"/>
              <a:t>Geographical Location of the vendor/supplier</a:t>
            </a:r>
          </a:p>
          <a:p>
            <a:pPr marL="514350" indent="-514350">
              <a:buAutoNum type="alphaLcParenR"/>
            </a:pPr>
            <a:r>
              <a:rPr lang="en-US" dirty="0" smtClean="0"/>
              <a:t>One to one contact during buying process</a:t>
            </a:r>
          </a:p>
          <a:p>
            <a:pPr marL="514350" indent="-514350">
              <a:buAutoNum type="alphaLcParenR"/>
            </a:pPr>
            <a:r>
              <a:rPr lang="en-US" dirty="0" smtClean="0"/>
              <a:t>Internet communication</a:t>
            </a:r>
          </a:p>
          <a:p>
            <a:pPr marL="514350" indent="-514350">
              <a:buAutoNum type="alphaLcParenR"/>
            </a:pPr>
            <a:r>
              <a:rPr lang="en-US" dirty="0" smtClean="0"/>
              <a:t>Legal issues in purchasing through internet</a:t>
            </a:r>
          </a:p>
          <a:p>
            <a:pPr marL="514350" indent="-514350">
              <a:buAutoNum type="alphaLcParenR"/>
            </a:pPr>
            <a:r>
              <a:rPr lang="en-US" dirty="0" smtClean="0"/>
              <a:t>Cost of product/service</a:t>
            </a:r>
          </a:p>
          <a:p>
            <a:pPr marL="514350" indent="-514350">
              <a:buNone/>
            </a:pPr>
            <a:r>
              <a:rPr lang="en-US" dirty="0" smtClean="0"/>
              <a:t>Rating: Not important -1, Less important -2, Important-3, Very Important-4, Extremely Important -5</a:t>
            </a:r>
          </a:p>
          <a:p>
            <a:pPr marL="514350" indent="-514350">
              <a:buAutoNum type="alphaLcParen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152400" y="1600200"/>
            <a:ext cx="8991600" cy="5105400"/>
          </a:xfrm>
        </p:spPr>
        <p:txBody>
          <a:bodyPr/>
          <a:lstStyle/>
          <a:p>
            <a:r>
              <a:rPr lang="en-US" dirty="0" smtClean="0"/>
              <a:t>2 . Alpha car manufacturer want to launch a small car into the market. For this purpose they have surveyed twenty respondents about their perceptions and image attributes of small cars. The questions were asked to each of them, all answered on a scale of 1 to 7( 1= strongly agree, 7 = strongly disagree)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Questions</a:t>
            </a:r>
            <a:endParaRPr lang="en-US" u="sng" dirty="0"/>
          </a:p>
        </p:txBody>
      </p:sp>
      <p:sp>
        <p:nvSpPr>
          <p:cNvPr id="3" name="Content Placeholder 2"/>
          <p:cNvSpPr>
            <a:spLocks noGrp="1"/>
          </p:cNvSpPr>
          <p:nvPr>
            <p:ph idx="1"/>
          </p:nvPr>
        </p:nvSpPr>
        <p:spPr/>
        <p:txBody>
          <a:bodyPr/>
          <a:lstStyle/>
          <a:p>
            <a:pPr marL="514350" indent="-514350">
              <a:buAutoNum type="arabicParenR"/>
            </a:pPr>
            <a:r>
              <a:rPr lang="en-US" sz="2000" dirty="0" smtClean="0"/>
              <a:t>The price of the car should be reasonable. </a:t>
            </a:r>
          </a:p>
          <a:p>
            <a:pPr marL="514350" indent="-514350">
              <a:buAutoNum type="arabicParenR"/>
            </a:pPr>
            <a:r>
              <a:rPr lang="en-US" sz="2000" dirty="0" smtClean="0"/>
              <a:t>Fuel Mileage of the car should be at least 22 km/l</a:t>
            </a:r>
          </a:p>
          <a:p>
            <a:pPr marL="514350" indent="-514350">
              <a:buAutoNum type="arabicParenR"/>
            </a:pPr>
            <a:r>
              <a:rPr lang="en-US" sz="2000" dirty="0" smtClean="0"/>
              <a:t>A small car should be easy to maintain and to be serviced.</a:t>
            </a:r>
          </a:p>
          <a:p>
            <a:pPr marL="514350" indent="-514350">
              <a:buAutoNum type="arabicParenR"/>
            </a:pPr>
            <a:r>
              <a:rPr lang="en-US" sz="2000" dirty="0" smtClean="0"/>
              <a:t>Seating should be comfortable for four adults</a:t>
            </a:r>
          </a:p>
          <a:p>
            <a:pPr marL="514350" indent="-514350">
              <a:buAutoNum type="arabicParenR"/>
            </a:pPr>
            <a:r>
              <a:rPr lang="en-US" sz="2000" dirty="0" smtClean="0"/>
              <a:t>A small car should have adequate leg space and headroom</a:t>
            </a:r>
          </a:p>
          <a:p>
            <a:pPr marL="514350" indent="-514350">
              <a:buAutoNum type="arabicParenR"/>
            </a:pPr>
            <a:r>
              <a:rPr lang="en-US" sz="2000" dirty="0" smtClean="0"/>
              <a:t>Breaks are the most critical part of a small car.</a:t>
            </a:r>
          </a:p>
          <a:p>
            <a:pPr marL="514350" indent="-514350">
              <a:buAutoNum type="arabicParenR"/>
            </a:pPr>
            <a:r>
              <a:rPr lang="en-US" sz="2000" dirty="0" smtClean="0"/>
              <a:t>Collapsible steering column should be standard equipment in all the new cars</a:t>
            </a:r>
          </a:p>
          <a:p>
            <a:pPr marL="514350" indent="-514350">
              <a:buAutoNum type="arabicParenR"/>
            </a:pPr>
            <a:r>
              <a:rPr lang="en-US" sz="2000" dirty="0" smtClean="0"/>
              <a:t>Power steering is a must.</a:t>
            </a:r>
          </a:p>
          <a:p>
            <a:pPr marL="514350" indent="-514350">
              <a:buAutoNum type="arabicParenR"/>
            </a:pPr>
            <a:r>
              <a:rPr lang="en-US" sz="2000" dirty="0" smtClean="0"/>
              <a:t>Interior accessories of a small car should be attractive.</a:t>
            </a:r>
          </a:p>
          <a:p>
            <a:pPr marL="514350" indent="-514350">
              <a:buAutoNum type="arabicParenR"/>
            </a:pPr>
            <a:r>
              <a:rPr lang="en-US" sz="2000" dirty="0" smtClean="0"/>
              <a:t>Adequate space for luggage.</a:t>
            </a:r>
          </a:p>
          <a:p>
            <a:pPr marL="514350" indent="-514350">
              <a:buAutoNum type="arabicParenR"/>
            </a:pPr>
            <a:endParaRPr lang="en-US" sz="2000" dirty="0" smtClean="0"/>
          </a:p>
          <a:p>
            <a:pPr marL="514350" indent="-514350">
              <a:buAutoNum type="arabicParen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1273</Words>
  <Application>Microsoft Office PowerPoint</Application>
  <PresentationFormat>On-screen Show (4:3)</PresentationFormat>
  <Paragraphs>114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Factor Analysis</vt:lpstr>
      <vt:lpstr> Factor Analysis</vt:lpstr>
      <vt:lpstr> Factor Analysis</vt:lpstr>
      <vt:lpstr> Factor Analysis</vt:lpstr>
      <vt:lpstr> Factor Analysis</vt:lpstr>
      <vt:lpstr>Factor Analysis</vt:lpstr>
      <vt:lpstr>Example : 1</vt:lpstr>
      <vt:lpstr>Example: 2</vt:lpstr>
      <vt:lpstr>Questions</vt:lpstr>
      <vt:lpstr>Example 3.</vt:lpstr>
      <vt:lpstr>Slide 11</vt:lpstr>
      <vt:lpstr>Questions</vt:lpstr>
      <vt:lpstr>Factor Analysis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lalit</dc:creator>
  <cp:lastModifiedBy>lalit</cp:lastModifiedBy>
  <cp:revision>16</cp:revision>
  <dcterms:created xsi:type="dcterms:W3CDTF">2015-10-08T05:06:41Z</dcterms:created>
  <dcterms:modified xsi:type="dcterms:W3CDTF">2017-11-03T10:27:14Z</dcterms:modified>
</cp:coreProperties>
</file>