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9" r:id="rId5"/>
    <p:sldId id="258" r:id="rId6"/>
    <p:sldId id="260" r:id="rId7"/>
    <p:sldId id="261" r:id="rId8"/>
    <p:sldId id="262" r:id="rId9"/>
    <p:sldId id="268" r:id="rId10"/>
    <p:sldId id="263" r:id="rId11"/>
    <p:sldId id="266" r:id="rId12"/>
    <p:sldId id="264" r:id="rId13"/>
    <p:sldId id="265" r:id="rId14"/>
    <p:sldId id="267"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rot="19140000">
            <a:off x="817113" y="1730403"/>
            <a:ext cx="5648623" cy="1204306"/>
          </a:xfrm>
        </p:spPr>
        <p:txBody>
          <a:bodyPr bIns="9144" anchor="b"/>
          <a:lstStyle>
            <a:lvl1pPr>
              <a:defRPr sz="24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8" y="2470927"/>
            <a:ext cx="6511131" cy="329259"/>
          </a:xfrm>
        </p:spPr>
        <p:txBody>
          <a:bodyPr tIns="9144">
            <a:normAutofit/>
          </a:bodyPr>
          <a:lstStyle>
            <a:lvl1pPr marL="0" indent="0" algn="l">
              <a:buNone/>
              <a:defRPr kumimoji="0" lang="en-US" sz="1050" b="0" i="0" u="none" strike="noStrike" kern="1200" cap="all" spc="300" normalizeH="0" baseline="0" noProof="0" dirty="0" smtClean="0">
                <a:ln>
                  <a:noFill/>
                </a:ln>
                <a:solidFill>
                  <a:schemeClr val="tx1"/>
                </a:solidFill>
                <a:effectLst/>
                <a:uLnTx/>
                <a:uFillTx/>
                <a:latin typeface="+mn-lt"/>
                <a:ea typeface="+mj-ea"/>
                <a:cs typeface="Tunga" pitchFamily="2"/>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pPr marL="0" marR="0" lvl="0" indent="0" algn="l" defTabSz="6858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E8EBB2-6BDC-46FB-BCDD-FA01F94F320C}"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6C350-CA0D-4BF2-A83F-0ADF2387BBC2}" type="slidenum">
              <a:rPr lang="en-US" smtClean="0"/>
              <a:t>‹#›</a:t>
            </a:fld>
            <a:endParaRPr lang="en-US"/>
          </a:p>
        </p:txBody>
      </p:sp>
    </p:spTree>
    <p:extLst>
      <p:ext uri="{BB962C8B-B14F-4D97-AF65-F5344CB8AC3E}">
        <p14:creationId xmlns:p14="http://schemas.microsoft.com/office/powerpoint/2010/main" val="139165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E8EBB2-6BDC-46FB-BCDD-FA01F94F320C}"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6C350-CA0D-4BF2-A83F-0ADF2387BBC2}" type="slidenum">
              <a:rPr lang="en-US" smtClean="0"/>
              <a:t>‹#›</a:t>
            </a:fld>
            <a:endParaRPr lang="en-US"/>
          </a:p>
        </p:txBody>
      </p:sp>
    </p:spTree>
    <p:extLst>
      <p:ext uri="{BB962C8B-B14F-4D97-AF65-F5344CB8AC3E}">
        <p14:creationId xmlns:p14="http://schemas.microsoft.com/office/powerpoint/2010/main" val="254245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E8EBB2-6BDC-46FB-BCDD-FA01F94F320C}"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6C350-CA0D-4BF2-A83F-0ADF2387BBC2}" type="slidenum">
              <a:rPr lang="en-US" smtClean="0"/>
              <a:t>‹#›</a:t>
            </a:fld>
            <a:endParaRPr lang="en-US"/>
          </a:p>
        </p:txBody>
      </p:sp>
    </p:spTree>
    <p:extLst>
      <p:ext uri="{BB962C8B-B14F-4D97-AF65-F5344CB8AC3E}">
        <p14:creationId xmlns:p14="http://schemas.microsoft.com/office/powerpoint/2010/main" val="206776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8EBB2-6BDC-46FB-BCDD-FA01F94F320C}"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6C350-CA0D-4BF2-A83F-0ADF2387BBC2}" type="slidenum">
              <a:rPr lang="en-US" smtClean="0"/>
              <a:t>‹#›</a:t>
            </a:fld>
            <a:endParaRPr lang="en-US"/>
          </a:p>
        </p:txBody>
      </p:sp>
    </p:spTree>
    <p:extLst>
      <p:ext uri="{BB962C8B-B14F-4D97-AF65-F5344CB8AC3E}">
        <p14:creationId xmlns:p14="http://schemas.microsoft.com/office/powerpoint/2010/main" val="274125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ight Triangle 6"/>
          <p:cNvSpPr/>
          <p:nvPr/>
        </p:nvSpPr>
        <p:spPr>
          <a:xfrm>
            <a:off x="1"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rot="19140000">
            <a:off x="819399" y="1726739"/>
            <a:ext cx="5650992" cy="1207509"/>
          </a:xfrm>
        </p:spPr>
        <p:txBody>
          <a:bodyPr bIns="9144" anchor="b"/>
          <a:lstStyle>
            <a:lvl1pPr algn="l">
              <a:defRPr kumimoji="0" lang="en-US" sz="24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050" b="0" i="0" u="none" strike="noStrike" kern="1200" cap="all" spc="300" normalizeH="0" baseline="0" noProof="0" dirty="0" smtClean="0">
                <a:ln>
                  <a:noFill/>
                </a:ln>
                <a:solidFill>
                  <a:schemeClr val="tx1"/>
                </a:solidFill>
                <a:effectLst/>
                <a:uLnTx/>
                <a:uFillTx/>
                <a:latin typeface="+mn-lt"/>
                <a:ea typeface="+mj-ea"/>
                <a:cs typeface="Tunga" pitchFamily="2"/>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marL="0" marR="0" lvl="0" indent="0" algn="l" defTabSz="6858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E9E8EBB2-6BDC-46FB-BCDD-FA01F94F320C}"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6C350-CA0D-4BF2-A83F-0ADF2387BBC2}" type="slidenum">
              <a:rPr lang="en-US" smtClean="0"/>
              <a:t>‹#›</a:t>
            </a:fld>
            <a:endParaRPr lang="en-US"/>
          </a:p>
        </p:txBody>
      </p:sp>
    </p:spTree>
    <p:extLst>
      <p:ext uri="{BB962C8B-B14F-4D97-AF65-F5344CB8AC3E}">
        <p14:creationId xmlns:p14="http://schemas.microsoft.com/office/powerpoint/2010/main" val="281402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E8EBB2-6BDC-46FB-BCDD-FA01F94F320C}"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6C350-CA0D-4BF2-A83F-0ADF2387BBC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53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050" b="0" kern="1200" cap="all" spc="300" baseline="0" dirty="0" smtClean="0">
                <a:solidFill>
                  <a:schemeClr val="tx1"/>
                </a:solidFill>
                <a:latin typeface="+mn-lt"/>
                <a:ea typeface="+mj-ea"/>
                <a:cs typeface="Tunga" pitchFamily="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050" b="0" kern="1200" cap="all" spc="300" baseline="0" dirty="0" smtClean="0">
                <a:solidFill>
                  <a:schemeClr val="tx1"/>
                </a:solidFill>
                <a:latin typeface="+mn-lt"/>
                <a:ea typeface="+mj-ea"/>
                <a:cs typeface="Tunga" pitchFamily="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E8EBB2-6BDC-46FB-BCDD-FA01F94F320C}"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6C350-CA0D-4BF2-A83F-0ADF2387BBC2}" type="slidenum">
              <a:rPr lang="en-US" smtClean="0"/>
              <a:t>‹#›</a:t>
            </a:fld>
            <a:endParaRPr lang="en-US"/>
          </a:p>
        </p:txBody>
      </p:sp>
    </p:spTree>
    <p:extLst>
      <p:ext uri="{BB962C8B-B14F-4D97-AF65-F5344CB8AC3E}">
        <p14:creationId xmlns:p14="http://schemas.microsoft.com/office/powerpoint/2010/main" val="376979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E8EBB2-6BDC-46FB-BCDD-FA01F94F320C}"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6C350-CA0D-4BF2-A83F-0ADF2387BBC2}" type="slidenum">
              <a:rPr lang="en-US" smtClean="0"/>
              <a:t>‹#›</a:t>
            </a:fld>
            <a:endParaRPr lang="en-US"/>
          </a:p>
        </p:txBody>
      </p:sp>
    </p:spTree>
    <p:extLst>
      <p:ext uri="{BB962C8B-B14F-4D97-AF65-F5344CB8AC3E}">
        <p14:creationId xmlns:p14="http://schemas.microsoft.com/office/powerpoint/2010/main" val="139586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8EBB2-6BDC-46FB-BCDD-FA01F94F320C}"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6C350-CA0D-4BF2-A83F-0ADF2387BBC2}" type="slidenum">
              <a:rPr lang="en-US" smtClean="0"/>
              <a:t>‹#›</a:t>
            </a:fld>
            <a:endParaRPr lang="en-US"/>
          </a:p>
        </p:txBody>
      </p:sp>
    </p:spTree>
    <p:extLst>
      <p:ext uri="{BB962C8B-B14F-4D97-AF65-F5344CB8AC3E}">
        <p14:creationId xmlns:p14="http://schemas.microsoft.com/office/powerpoint/2010/main" val="170829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685800" rtl="0" eaLnBrk="1" latinLnBrk="0" hangingPunct="1"/>
            <a:endParaRPr lang="en-US" sz="1350" kern="1200">
              <a:solidFill>
                <a:schemeClr val="lt1"/>
              </a:solidFill>
              <a:latin typeface="+mn-lt"/>
              <a:ea typeface="+mn-ea"/>
              <a:cs typeface="+mn-cs"/>
            </a:endParaRPr>
          </a:p>
        </p:txBody>
      </p:sp>
      <p:sp>
        <p:nvSpPr>
          <p:cNvPr id="2" name="Title 1"/>
          <p:cNvSpPr>
            <a:spLocks noGrp="1"/>
          </p:cNvSpPr>
          <p:nvPr>
            <p:ph type="title"/>
          </p:nvPr>
        </p:nvSpPr>
        <p:spPr>
          <a:xfrm rot="19140000">
            <a:off x="784930" y="1576105"/>
            <a:ext cx="5212080" cy="1089427"/>
          </a:xfrm>
        </p:spPr>
        <p:txBody>
          <a:bodyPr bIns="0" anchor="b"/>
          <a:lstStyle>
            <a:lvl1pPr algn="l">
              <a:defRPr kumimoji="0" lang="en-US" sz="21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3" y="2618914"/>
            <a:ext cx="3807779" cy="332468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050" b="1" kern="1200" dirty="0" smtClean="0">
                <a:solidFill>
                  <a:srgbClr val="FFFFFF"/>
                </a:solidFill>
                <a:latin typeface="+mn-lt"/>
                <a:ea typeface="+mn-ea"/>
                <a:cs typeface="+mn-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225"/>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9E8EBB2-6BDC-46FB-BCDD-FA01F94F320C}" type="datetimeFigureOut">
              <a:rPr lang="en-US" smtClean="0"/>
              <a:t>10/10/2019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456C350-CA0D-4BF2-A83F-0ADF2387BBC2}" type="slidenum">
              <a:rPr lang="en-US" smtClean="0"/>
              <a:t>‹#›</a:t>
            </a:fld>
            <a:endParaRPr lang="en-US"/>
          </a:p>
        </p:txBody>
      </p:sp>
    </p:spTree>
    <p:extLst>
      <p:ext uri="{BB962C8B-B14F-4D97-AF65-F5344CB8AC3E}">
        <p14:creationId xmlns:p14="http://schemas.microsoft.com/office/powerpoint/2010/main" val="2975840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9"/>
          <p:cNvSpPr/>
          <p:nvPr/>
        </p:nvSpPr>
        <p:spPr>
          <a:xfrm>
            <a:off x="1"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rot="19140000">
            <a:off x="671197" y="1717501"/>
            <a:ext cx="5486400" cy="867444"/>
          </a:xfrm>
        </p:spPr>
        <p:txBody>
          <a:bodyPr anchor="b"/>
          <a:lstStyle>
            <a:lvl1pPr algn="l">
              <a:defRPr sz="21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80" y="2180529"/>
            <a:ext cx="6096545" cy="740664"/>
          </a:xfrm>
        </p:spPr>
        <p:txBody>
          <a:bodyPr/>
          <a:lstStyle>
            <a:lvl1pPr marL="0" indent="0">
              <a:buNone/>
              <a:defRPr sz="1050">
                <a:solidFill>
                  <a:schemeClr val="tx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8EBB2-6BDC-46FB-BCDD-FA01F94F320C}"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6C350-CA0D-4BF2-A83F-0ADF2387BBC2}" type="slidenum">
              <a:rPr lang="en-US" smtClean="0"/>
              <a:t>‹#›</a:t>
            </a:fld>
            <a:endParaRPr lang="en-US"/>
          </a:p>
        </p:txBody>
      </p:sp>
    </p:spTree>
    <p:extLst>
      <p:ext uri="{BB962C8B-B14F-4D97-AF65-F5344CB8AC3E}">
        <p14:creationId xmlns:p14="http://schemas.microsoft.com/office/powerpoint/2010/main" val="1893690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1"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7"/>
          <p:cNvSpPr/>
          <p:nvPr/>
        </p:nvSpPr>
        <p:spPr>
          <a:xfrm>
            <a:off x="-2380" y="5051294"/>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30"/>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900">
                <a:solidFill>
                  <a:srgbClr val="FFFFFF"/>
                </a:solidFill>
              </a:defRPr>
            </a:lvl1pPr>
          </a:lstStyle>
          <a:p>
            <a:fld id="{E9E8EBB2-6BDC-46FB-BCDD-FA01F94F320C}" type="datetimeFigureOut">
              <a:rPr lang="en-US" smtClean="0"/>
              <a:t>10/10/2019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750" cap="all" spc="15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238">
                <a:solidFill>
                  <a:srgbClr val="FFFFFF"/>
                </a:solidFill>
              </a:defRPr>
            </a:lvl1pPr>
          </a:lstStyle>
          <a:p>
            <a:fld id="{B456C350-CA0D-4BF2-A83F-0ADF2387BBC2}" type="slidenum">
              <a:rPr lang="en-US" smtClean="0"/>
              <a:t>‹#›</a:t>
            </a:fld>
            <a:endParaRPr lang="en-US"/>
          </a:p>
        </p:txBody>
      </p:sp>
    </p:spTree>
    <p:extLst>
      <p:ext uri="{BB962C8B-B14F-4D97-AF65-F5344CB8AC3E}">
        <p14:creationId xmlns:p14="http://schemas.microsoft.com/office/powerpoint/2010/main" val="2260213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spcBef>
          <a:spcPct val="0"/>
        </a:spcBef>
        <a:buNone/>
        <a:defRPr sz="2100" kern="1200" cap="all" baseline="0">
          <a:solidFill>
            <a:schemeClr val="tx1"/>
          </a:solidFill>
          <a:latin typeface="+mj-lt"/>
          <a:ea typeface="+mj-ea"/>
          <a:cs typeface="+mj-cs"/>
        </a:defRPr>
      </a:lvl1pPr>
    </p:titleStyle>
    <p:bodyStyle>
      <a:lvl1pPr marL="257175" indent="-257175" algn="l" defTabSz="685800" rtl="0" eaLnBrk="1" latinLnBrk="0" hangingPunct="1">
        <a:spcBef>
          <a:spcPts val="600"/>
        </a:spcBef>
        <a:buFont typeface="Arial" pitchFamily="34" charset="0"/>
        <a:buNone/>
        <a:defRPr sz="1200" b="1" kern="1200">
          <a:solidFill>
            <a:schemeClr val="tx1"/>
          </a:solidFill>
          <a:latin typeface="+mn-lt"/>
          <a:ea typeface="+mn-ea"/>
          <a:cs typeface="+mn-cs"/>
        </a:defRPr>
      </a:lvl1pPr>
      <a:lvl2pPr marL="130302" indent="-130302" algn="l" defTabSz="685800" rtl="0" eaLnBrk="1" latinLnBrk="0" hangingPunct="1">
        <a:spcBef>
          <a:spcPts val="225"/>
        </a:spcBef>
        <a:buClr>
          <a:schemeClr val="accent2"/>
        </a:buClr>
        <a:buFont typeface="Wingdings" pitchFamily="2" charset="2"/>
        <a:buChar char="§"/>
        <a:defRPr sz="1200" kern="1200">
          <a:solidFill>
            <a:schemeClr val="tx1"/>
          </a:solidFill>
          <a:latin typeface="+mn-lt"/>
          <a:ea typeface="+mn-ea"/>
          <a:cs typeface="+mn-cs"/>
        </a:defRPr>
      </a:lvl2pPr>
      <a:lvl3pPr marL="301752" indent="-123444" algn="l" defTabSz="685800" rtl="0" eaLnBrk="1" latinLnBrk="0" hangingPunct="1">
        <a:spcBef>
          <a:spcPts val="225"/>
        </a:spcBef>
        <a:buClr>
          <a:schemeClr val="accent2"/>
        </a:buClr>
        <a:buFont typeface="Wingdings" pitchFamily="2" charset="2"/>
        <a:buChar char="§"/>
        <a:defRPr sz="1200" kern="1200">
          <a:solidFill>
            <a:schemeClr val="tx1"/>
          </a:solidFill>
          <a:latin typeface="+mn-lt"/>
          <a:ea typeface="+mn-ea"/>
          <a:cs typeface="+mn-cs"/>
        </a:defRPr>
      </a:lvl3pPr>
      <a:lvl4pPr marL="473202" indent="-123444" algn="l" defTabSz="685800" rtl="0" eaLnBrk="1" latinLnBrk="0" hangingPunct="1">
        <a:spcBef>
          <a:spcPts val="225"/>
        </a:spcBef>
        <a:buClr>
          <a:schemeClr val="accent2"/>
        </a:buClr>
        <a:buFont typeface="Wingdings" pitchFamily="2" charset="2"/>
        <a:buChar char="§"/>
        <a:defRPr sz="1200" kern="1200">
          <a:solidFill>
            <a:schemeClr val="tx1"/>
          </a:solidFill>
          <a:latin typeface="+mn-lt"/>
          <a:ea typeface="+mn-ea"/>
          <a:cs typeface="+mn-cs"/>
        </a:defRPr>
      </a:lvl4pPr>
      <a:lvl5pPr marL="644652" indent="-130302" algn="l" defTabSz="685800" rtl="0" eaLnBrk="1" latinLnBrk="0" hangingPunct="1">
        <a:spcBef>
          <a:spcPts val="225"/>
        </a:spcBef>
        <a:buClr>
          <a:schemeClr val="accent2"/>
        </a:buClr>
        <a:buFont typeface="Wingdings" pitchFamily="2" charset="2"/>
        <a:buChar char="§"/>
        <a:defRPr sz="1200" kern="1200">
          <a:solidFill>
            <a:schemeClr val="tx1"/>
          </a:solidFill>
          <a:latin typeface="+mn-lt"/>
          <a:ea typeface="+mn-ea"/>
          <a:cs typeface="+mn-cs"/>
        </a:defRPr>
      </a:lvl5pPr>
      <a:lvl6pPr marL="822960" indent="-130302" algn="l" defTabSz="685800" rtl="0" eaLnBrk="1" latinLnBrk="0" hangingPunct="1">
        <a:spcBef>
          <a:spcPts val="225"/>
        </a:spcBef>
        <a:buClr>
          <a:schemeClr val="accent2"/>
        </a:buClr>
        <a:buFont typeface="Wingdings" pitchFamily="2" charset="2"/>
        <a:buChar char="§"/>
        <a:defRPr sz="1050" kern="1200">
          <a:solidFill>
            <a:schemeClr val="tx1"/>
          </a:solidFill>
          <a:latin typeface="+mn-lt"/>
          <a:ea typeface="+mn-ea"/>
          <a:cs typeface="+mn-cs"/>
        </a:defRPr>
      </a:lvl6pPr>
      <a:lvl7pPr marL="1014984" indent="-123444" algn="l" defTabSz="685800" rtl="0" eaLnBrk="1" latinLnBrk="0" hangingPunct="1">
        <a:spcBef>
          <a:spcPts val="225"/>
        </a:spcBef>
        <a:buClr>
          <a:schemeClr val="accent2"/>
        </a:buClr>
        <a:buFont typeface="Wingdings" pitchFamily="2" charset="2"/>
        <a:buChar char="§"/>
        <a:defRPr sz="1050" kern="1200">
          <a:solidFill>
            <a:schemeClr val="tx1"/>
          </a:solidFill>
          <a:latin typeface="+mn-lt"/>
          <a:ea typeface="+mn-ea"/>
          <a:cs typeface="+mn-cs"/>
        </a:defRPr>
      </a:lvl7pPr>
      <a:lvl8pPr marL="1186434" indent="-123444" algn="l" defTabSz="685800" rtl="0" eaLnBrk="1" latinLnBrk="0" hangingPunct="1">
        <a:spcBef>
          <a:spcPts val="225"/>
        </a:spcBef>
        <a:buClr>
          <a:schemeClr val="accent2"/>
        </a:buClr>
        <a:buFont typeface="Wingdings" pitchFamily="2" charset="2"/>
        <a:buChar char="§"/>
        <a:defRPr sz="1050" kern="1200">
          <a:solidFill>
            <a:schemeClr val="tx1"/>
          </a:solidFill>
          <a:latin typeface="+mn-lt"/>
          <a:ea typeface="+mn-ea"/>
          <a:cs typeface="+mn-cs"/>
        </a:defRPr>
      </a:lvl8pPr>
      <a:lvl9pPr marL="1344168" indent="-123444" algn="l" defTabSz="685800" rtl="0" eaLnBrk="1" latinLnBrk="0" hangingPunct="1">
        <a:spcBef>
          <a:spcPts val="225"/>
        </a:spcBef>
        <a:buClr>
          <a:schemeClr val="accent2"/>
        </a:buClr>
        <a:buFont typeface="Wingdings" pitchFamily="2"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latin typeface="Times New Roman" panose="02020603050405020304" pitchFamily="18" charset="0"/>
                <a:cs typeface="Times New Roman" panose="02020603050405020304" pitchFamily="18" charset="0"/>
              </a:rPr>
              <a:t>Introduction to Cassandra</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Amey</a:t>
            </a:r>
            <a:r>
              <a:rPr lang="en-GB" dirty="0" smtClean="0">
                <a:latin typeface="Times New Roman" panose="02020603050405020304" pitchFamily="18" charset="0"/>
                <a:cs typeface="Times New Roman" panose="02020603050405020304" pitchFamily="18" charset="0"/>
              </a:rPr>
              <a:t> Manjrekar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585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85" y="242896"/>
            <a:ext cx="7881867" cy="548640"/>
          </a:xfrm>
        </p:spPr>
        <p:txBody>
          <a:bodyPr/>
          <a:lstStyle/>
          <a:p>
            <a:r>
              <a:rPr lang="en-US" sz="2400" b="1" dirty="0">
                <a:latin typeface="Times New Roman" panose="02020603050405020304" pitchFamily="18" charset="0"/>
                <a:cs typeface="Times New Roman" panose="02020603050405020304" pitchFamily="18" charset="0"/>
              </a:rPr>
              <a:t>Writing </a:t>
            </a:r>
            <a:r>
              <a:rPr lang="en-US" sz="2400" b="1" dirty="0" smtClean="0">
                <a:latin typeface="Times New Roman" panose="02020603050405020304" pitchFamily="18" charset="0"/>
                <a:cs typeface="Times New Roman" panose="02020603050405020304" pitchFamily="18" charset="0"/>
              </a:rPr>
              <a:t>Data in </a:t>
            </a:r>
            <a:r>
              <a:rPr lang="en-US" sz="2400" b="1" dirty="0" err="1" smtClean="0">
                <a:latin typeface="Times New Roman" panose="02020603050405020304" pitchFamily="18" charset="0"/>
                <a:cs typeface="Times New Roman" panose="02020603050405020304" pitchFamily="18" charset="0"/>
              </a:rPr>
              <a:t>cassandra</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272" y="1049113"/>
            <a:ext cx="8242479" cy="3973647"/>
          </a:xfrm>
        </p:spPr>
        <p:txBody>
          <a:bodyPr>
            <a:noAutofit/>
          </a:bodyPr>
          <a:lstStyle/>
          <a:p>
            <a:pPr marL="342900" indent="-342900">
              <a:buFont typeface="Arial" panose="020B0604020202020204" pitchFamily="34" charset="0"/>
              <a:buChar char="•"/>
            </a:pPr>
            <a:r>
              <a:rPr lang="en-GB" sz="1800" b="0">
                <a:latin typeface="Times New Roman" panose="02020603050405020304" pitchFamily="18" charset="0"/>
                <a:cs typeface="Times New Roman" panose="02020603050405020304" pitchFamily="18" charset="0"/>
              </a:rPr>
              <a:t>Cassandra is well known for its impressive performance in both </a:t>
            </a:r>
            <a:r>
              <a:rPr lang="en-GB" sz="1800" b="0" smtClean="0">
                <a:latin typeface="Times New Roman" panose="02020603050405020304" pitchFamily="18" charset="0"/>
                <a:cs typeface="Times New Roman" panose="02020603050405020304" pitchFamily="18" charset="0"/>
              </a:rPr>
              <a:t>reading and </a:t>
            </a:r>
            <a:r>
              <a:rPr lang="en-GB" sz="1800" b="0">
                <a:latin typeface="Times New Roman" panose="02020603050405020304" pitchFamily="18" charset="0"/>
                <a:cs typeface="Times New Roman" panose="02020603050405020304" pitchFamily="18" charset="0"/>
              </a:rPr>
              <a:t>writing </a:t>
            </a:r>
            <a:r>
              <a:rPr lang="en-GB" sz="1800" b="0" smtClean="0">
                <a:latin typeface="Times New Roman" panose="02020603050405020304" pitchFamily="18" charset="0"/>
                <a:cs typeface="Times New Roman" panose="02020603050405020304" pitchFamily="18" charset="0"/>
              </a:rPr>
              <a:t>data.</a:t>
            </a:r>
          </a:p>
          <a:p>
            <a:pPr marL="342900" indent="-342900">
              <a:buFont typeface="Arial" panose="020B0604020202020204" pitchFamily="34" charset="0"/>
              <a:buChar char="•"/>
            </a:pPr>
            <a:r>
              <a:rPr lang="en-GB" sz="1800" b="0" dirty="0" smtClean="0">
                <a:latin typeface="Times New Roman" panose="02020603050405020304" pitchFamily="18" charset="0"/>
                <a:cs typeface="Times New Roman" panose="02020603050405020304" pitchFamily="18" charset="0"/>
              </a:rPr>
              <a:t>Data </a:t>
            </a:r>
            <a:r>
              <a:rPr lang="en-GB" sz="1800" b="0" dirty="0">
                <a:latin typeface="Times New Roman" panose="02020603050405020304" pitchFamily="18" charset="0"/>
                <a:cs typeface="Times New Roman" panose="02020603050405020304" pitchFamily="18" charset="0"/>
              </a:rPr>
              <a:t>is written to Cassandra in a way that provides both full </a:t>
            </a:r>
            <a:r>
              <a:rPr lang="en-GB" sz="1800" b="0" dirty="0" smtClean="0">
                <a:latin typeface="Times New Roman" panose="02020603050405020304" pitchFamily="18" charset="0"/>
                <a:cs typeface="Times New Roman" panose="02020603050405020304" pitchFamily="18" charset="0"/>
              </a:rPr>
              <a:t>data durability </a:t>
            </a:r>
            <a:r>
              <a:rPr lang="en-GB" sz="1800" b="0" dirty="0">
                <a:latin typeface="Times New Roman" panose="02020603050405020304" pitchFamily="18" charset="0"/>
                <a:cs typeface="Times New Roman" panose="02020603050405020304" pitchFamily="18" charset="0"/>
              </a:rPr>
              <a:t>and high performance. Data written to a Cassandra node is first recorded in an on-disk commit log and then written to a memory-based structure called a </a:t>
            </a:r>
            <a:r>
              <a:rPr lang="en-GB" sz="1800" dirty="0" err="1">
                <a:latin typeface="Times New Roman" panose="02020603050405020304" pitchFamily="18" charset="0"/>
                <a:cs typeface="Times New Roman" panose="02020603050405020304" pitchFamily="18" charset="0"/>
              </a:rPr>
              <a:t>memtable</a:t>
            </a:r>
            <a:r>
              <a:rPr lang="en-GB" sz="1800" b="0" dirty="0">
                <a:latin typeface="Times New Roman" panose="02020603050405020304" pitchFamily="18" charset="0"/>
                <a:cs typeface="Times New Roman" panose="02020603050405020304" pitchFamily="18" charset="0"/>
              </a:rPr>
              <a:t>. When a </a:t>
            </a:r>
            <a:r>
              <a:rPr lang="en-GB" sz="1800" b="0" dirty="0" err="1">
                <a:latin typeface="Times New Roman" panose="02020603050405020304" pitchFamily="18" charset="0"/>
                <a:cs typeface="Times New Roman" panose="02020603050405020304" pitchFamily="18" charset="0"/>
              </a:rPr>
              <a:t>memtable’s</a:t>
            </a:r>
            <a:r>
              <a:rPr lang="en-GB" sz="1800" b="0" dirty="0">
                <a:latin typeface="Times New Roman" panose="02020603050405020304" pitchFamily="18" charset="0"/>
                <a:cs typeface="Times New Roman" panose="02020603050405020304" pitchFamily="18" charset="0"/>
              </a:rPr>
              <a:t> size exceeds a configurable threshold, the data is written to an immutable file on disk called an </a:t>
            </a:r>
            <a:r>
              <a:rPr lang="en-GB" sz="1800" dirty="0" err="1">
                <a:latin typeface="Times New Roman" panose="02020603050405020304" pitchFamily="18" charset="0"/>
                <a:cs typeface="Times New Roman" panose="02020603050405020304" pitchFamily="18" charset="0"/>
              </a:rPr>
              <a:t>SSTable</a:t>
            </a:r>
            <a:r>
              <a:rPr lang="en-GB" sz="1800" b="0" dirty="0">
                <a:latin typeface="Times New Roman" panose="02020603050405020304" pitchFamily="18" charset="0"/>
                <a:cs typeface="Times New Roman" panose="02020603050405020304" pitchFamily="18" charset="0"/>
              </a:rPr>
              <a:t>. Buffering writes in memory in this way allows writes always to be a fully sequential operation, with many megabytes of disk I/O happening at the same time, rather than one at a time over a long period. </a:t>
            </a:r>
            <a:endParaRPr lang="en-GB" sz="1800" b="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1800" b="0" dirty="0" smtClean="0">
                <a:latin typeface="Times New Roman" panose="02020603050405020304" pitchFamily="18" charset="0"/>
                <a:cs typeface="Times New Roman" panose="02020603050405020304" pitchFamily="18" charset="0"/>
              </a:rPr>
              <a:t>Many </a:t>
            </a:r>
            <a:r>
              <a:rPr lang="en-GB" sz="1800" b="0" dirty="0" err="1">
                <a:latin typeface="Times New Roman" panose="02020603050405020304" pitchFamily="18" charset="0"/>
                <a:cs typeface="Times New Roman" panose="02020603050405020304" pitchFamily="18" charset="0"/>
              </a:rPr>
              <a:t>SSTables</a:t>
            </a:r>
            <a:r>
              <a:rPr lang="en-GB" sz="1800" b="0" dirty="0">
                <a:latin typeface="Times New Roman" panose="02020603050405020304" pitchFamily="18" charset="0"/>
                <a:cs typeface="Times New Roman" panose="02020603050405020304" pitchFamily="18" charset="0"/>
              </a:rPr>
              <a:t> can exist for a single Cassandra logical data table</a:t>
            </a:r>
            <a:r>
              <a:rPr lang="en-GB" sz="1800" b="0" dirty="0" smtClean="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Compaction</a:t>
            </a:r>
            <a:r>
              <a:rPr lang="en-GB" sz="1800" b="0" dirty="0">
                <a:latin typeface="Times New Roman" panose="02020603050405020304" pitchFamily="18" charset="0"/>
                <a:cs typeface="Times New Roman" panose="02020603050405020304" pitchFamily="18" charset="0"/>
              </a:rPr>
              <a:t> occurs on a periodic basis, </a:t>
            </a:r>
            <a:r>
              <a:rPr lang="en-GB" sz="1800" b="0" dirty="0" err="1">
                <a:latin typeface="Times New Roman" panose="02020603050405020304" pitchFamily="18" charset="0"/>
                <a:cs typeface="Times New Roman" panose="02020603050405020304" pitchFamily="18" charset="0"/>
              </a:rPr>
              <a:t>coalescesing</a:t>
            </a:r>
            <a:r>
              <a:rPr lang="en-GB" sz="1800" b="0" dirty="0">
                <a:latin typeface="Times New Roman" panose="02020603050405020304" pitchFamily="18" charset="0"/>
                <a:cs typeface="Times New Roman" panose="02020603050405020304" pitchFamily="18" charset="0"/>
              </a:rPr>
              <a:t> multiple </a:t>
            </a:r>
            <a:r>
              <a:rPr lang="en-GB" sz="1800" b="0" dirty="0" err="1">
                <a:latin typeface="Times New Roman" panose="02020603050405020304" pitchFamily="18" charset="0"/>
                <a:cs typeface="Times New Roman" panose="02020603050405020304" pitchFamily="18" charset="0"/>
              </a:rPr>
              <a:t>SSTables</a:t>
            </a:r>
            <a:r>
              <a:rPr lang="en-GB" sz="1800" b="0" dirty="0">
                <a:latin typeface="Times New Roman" panose="02020603050405020304" pitchFamily="18" charset="0"/>
                <a:cs typeface="Times New Roman" panose="02020603050405020304" pitchFamily="18" charset="0"/>
              </a:rPr>
              <a:t> into one for faster read access.</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782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Writing Data in </a:t>
            </a:r>
            <a:r>
              <a:rPr lang="en-US" sz="2400" b="1" dirty="0" err="1">
                <a:latin typeface="Times New Roman" panose="02020603050405020304" pitchFamily="18" charset="0"/>
                <a:cs typeface="Times New Roman" panose="02020603050405020304" pitchFamily="18" charset="0"/>
              </a:rPr>
              <a:t>cassandra</a:t>
            </a:r>
            <a:endParaRPr lang="en-US" sz="2400" dirty="0"/>
          </a:p>
        </p:txBody>
      </p:sp>
      <p:pic>
        <p:nvPicPr>
          <p:cNvPr id="4098" name="Picture 2" descr="Write Pat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960" y="1418048"/>
            <a:ext cx="7520940" cy="324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513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Times New Roman" panose="02020603050405020304" pitchFamily="18" charset="0"/>
                <a:cs typeface="Times New Roman" panose="02020603050405020304" pitchFamily="18" charset="0"/>
              </a:rPr>
              <a:t>Reading </a:t>
            </a:r>
            <a:r>
              <a:rPr lang="en-US" sz="2400" b="1" dirty="0">
                <a:latin typeface="Times New Roman" panose="02020603050405020304" pitchFamily="18" charset="0"/>
                <a:cs typeface="Times New Roman" panose="02020603050405020304" pitchFamily="18" charset="0"/>
              </a:rPr>
              <a:t>Data </a:t>
            </a:r>
            <a:r>
              <a:rPr lang="en-US" sz="2400" b="1" dirty="0" smtClean="0">
                <a:latin typeface="Times New Roman" panose="02020603050405020304" pitchFamily="18" charset="0"/>
                <a:cs typeface="Times New Roman" panose="02020603050405020304" pitchFamily="18" charset="0"/>
              </a:rPr>
              <a:t>FROM </a:t>
            </a:r>
            <a:r>
              <a:rPr lang="en-US" sz="2400" b="1" dirty="0" err="1">
                <a:latin typeface="Times New Roman" panose="02020603050405020304" pitchFamily="18" charset="0"/>
                <a:cs typeface="Times New Roman" panose="02020603050405020304" pitchFamily="18" charset="0"/>
              </a:rPr>
              <a:t>cassandra</a:t>
            </a:r>
            <a:endParaRPr lang="en-US" sz="2400" dirty="0"/>
          </a:p>
        </p:txBody>
      </p:sp>
      <p:sp>
        <p:nvSpPr>
          <p:cNvPr id="3" name="Content Placeholder 2"/>
          <p:cNvSpPr>
            <a:spLocks noGrp="1"/>
          </p:cNvSpPr>
          <p:nvPr>
            <p:ph idx="1"/>
          </p:nvPr>
        </p:nvSpPr>
        <p:spPr/>
        <p:txBody>
          <a:bodyPr>
            <a:normAutofit/>
          </a:bodyPr>
          <a:lstStyle/>
          <a:p>
            <a:r>
              <a:rPr lang="en-GB" sz="1800" b="0">
                <a:latin typeface="Times New Roman" panose="02020603050405020304" pitchFamily="18" charset="0"/>
                <a:cs typeface="Times New Roman" panose="02020603050405020304" pitchFamily="18" charset="0"/>
              </a:rPr>
              <a:t>For a read request, Cassandra consults an in-memory data structure called a </a:t>
            </a:r>
            <a:r>
              <a:rPr lang="en-GB" sz="1800">
                <a:latin typeface="Times New Roman" panose="02020603050405020304" pitchFamily="18" charset="0"/>
                <a:cs typeface="Times New Roman" panose="02020603050405020304" pitchFamily="18" charset="0"/>
              </a:rPr>
              <a:t>Bloom filter</a:t>
            </a:r>
            <a:r>
              <a:rPr lang="en-GB" sz="1800" b="0">
                <a:latin typeface="Times New Roman" panose="02020603050405020304" pitchFamily="18" charset="0"/>
                <a:cs typeface="Times New Roman" panose="02020603050405020304" pitchFamily="18" charset="0"/>
              </a:rPr>
              <a:t> that checks the probability of an SSTable having the needed data. </a:t>
            </a:r>
            <a:r>
              <a:rPr lang="en-GB" sz="1800" b="0" dirty="0">
                <a:latin typeface="Times New Roman" panose="02020603050405020304" pitchFamily="18" charset="0"/>
                <a:cs typeface="Times New Roman" panose="02020603050405020304" pitchFamily="18" charset="0"/>
              </a:rPr>
              <a:t>The Bloom filter can tell very quickly whether the file probably has the needed data, or certainly does not have it. If answer is a </a:t>
            </a:r>
            <a:r>
              <a:rPr lang="en-GB" sz="1800" b="0" dirty="0" err="1">
                <a:latin typeface="Times New Roman" panose="02020603050405020304" pitchFamily="18" charset="0"/>
                <a:cs typeface="Times New Roman" panose="02020603050405020304" pitchFamily="18" charset="0"/>
              </a:rPr>
              <a:t>tenative</a:t>
            </a:r>
            <a:r>
              <a:rPr lang="en-GB" sz="1800" b="0" dirty="0">
                <a:latin typeface="Times New Roman" panose="02020603050405020304" pitchFamily="18" charset="0"/>
                <a:cs typeface="Times New Roman" panose="02020603050405020304" pitchFamily="18" charset="0"/>
              </a:rPr>
              <a:t> yes, Cassandra consults another layer of in-memory caches, then fetches the compressed data on disk. If the answer is no, Cassandra doesn’t trouble with reading that </a:t>
            </a:r>
            <a:r>
              <a:rPr lang="en-GB" sz="1800" b="0" dirty="0" err="1">
                <a:latin typeface="Times New Roman" panose="02020603050405020304" pitchFamily="18" charset="0"/>
                <a:cs typeface="Times New Roman" panose="02020603050405020304" pitchFamily="18" charset="0"/>
              </a:rPr>
              <a:t>SSTable</a:t>
            </a:r>
            <a:r>
              <a:rPr lang="en-GB" sz="1800" b="0" dirty="0">
                <a:latin typeface="Times New Roman" panose="02020603050405020304" pitchFamily="18" charset="0"/>
                <a:cs typeface="Times New Roman" panose="02020603050405020304" pitchFamily="18" charset="0"/>
              </a:rPr>
              <a:t> at all, and moves on to the next.</a:t>
            </a:r>
            <a:endParaRPr lang="en-US"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990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Reading Data FROM </a:t>
            </a:r>
            <a:r>
              <a:rPr lang="en-US" sz="2400" b="1" dirty="0" err="1">
                <a:latin typeface="Times New Roman" panose="02020603050405020304" pitchFamily="18" charset="0"/>
                <a:cs typeface="Times New Roman" panose="02020603050405020304" pitchFamily="18" charset="0"/>
              </a:rPr>
              <a:t>cassandra</a:t>
            </a:r>
            <a:endParaRPr lang="en-US" dirty="0"/>
          </a:p>
        </p:txBody>
      </p:sp>
      <p:pic>
        <p:nvPicPr>
          <p:cNvPr id="3074" name="Picture 2" descr="Read Pat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960" y="1429555"/>
            <a:ext cx="7520940" cy="3514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779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01366"/>
            <a:ext cx="7520940" cy="548640"/>
          </a:xfrm>
        </p:spPr>
        <p:txBody>
          <a:bodyPr/>
          <a:lstStyle/>
          <a:p>
            <a:r>
              <a:rPr lang="en-US" b="1" dirty="0">
                <a:latin typeface="Times New Roman" panose="02020603050405020304" pitchFamily="18" charset="0"/>
                <a:cs typeface="Times New Roman" panose="02020603050405020304" pitchFamily="18" charset="0"/>
              </a:rPr>
              <a:t>Data Distribution and </a:t>
            </a:r>
            <a:r>
              <a:rPr lang="en-US" b="1" dirty="0" smtClean="0">
                <a:latin typeface="Times New Roman" panose="02020603050405020304" pitchFamily="18" charset="0"/>
                <a:cs typeface="Times New Roman" panose="02020603050405020304" pitchFamily="18" charset="0"/>
              </a:rPr>
              <a:t>Replication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9701" y="850006"/>
            <a:ext cx="8139447" cy="3986525"/>
          </a:xfrm>
        </p:spPr>
        <p:txBody>
          <a:bodyPr>
            <a:noAutofit/>
          </a:bodyPr>
          <a:lstStyle/>
          <a:p>
            <a:pPr marL="285750"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Cassandra has an internal component called a </a:t>
            </a:r>
            <a:r>
              <a:rPr lang="en-GB" sz="1800" dirty="0" smtClean="0">
                <a:latin typeface="Times New Roman" panose="02020603050405020304" pitchFamily="18" charset="0"/>
                <a:cs typeface="Times New Roman" panose="02020603050405020304" pitchFamily="18" charset="0"/>
              </a:rPr>
              <a:t>partitioner</a:t>
            </a:r>
            <a:r>
              <a:rPr lang="en-GB" sz="1800" b="0" i="1" dirty="0" smtClean="0">
                <a:latin typeface="Times New Roman" panose="02020603050405020304" pitchFamily="18" charset="0"/>
                <a:cs typeface="Times New Roman" panose="02020603050405020304" pitchFamily="18" charset="0"/>
              </a:rPr>
              <a:t>. </a:t>
            </a:r>
            <a:r>
              <a:rPr lang="en-GB" sz="1800" b="0" dirty="0" smtClean="0">
                <a:latin typeface="Times New Roman" panose="02020603050405020304" pitchFamily="18" charset="0"/>
                <a:cs typeface="Times New Roman" panose="02020603050405020304" pitchFamily="18" charset="0"/>
              </a:rPr>
              <a:t>A partitioner </a:t>
            </a:r>
            <a:r>
              <a:rPr lang="en-GB" sz="1800" b="0" dirty="0">
                <a:latin typeface="Times New Roman" panose="02020603050405020304" pitchFamily="18" charset="0"/>
                <a:cs typeface="Times New Roman" panose="02020603050405020304" pitchFamily="18" charset="0"/>
              </a:rPr>
              <a:t>is a hashing mechanism that takes a table row’s primary key, computes a numerical token for it, and then assigns it to one of the nodes in a cluster in a way that is predictable and consistent</a:t>
            </a:r>
            <a:r>
              <a:rPr lang="en-GB" sz="1800" b="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P</a:t>
            </a:r>
            <a:r>
              <a:rPr lang="en-GB" sz="1800" b="0" dirty="0" smtClean="0">
                <a:latin typeface="Times New Roman" panose="02020603050405020304" pitchFamily="18" charset="0"/>
                <a:cs typeface="Times New Roman" panose="02020603050405020304" pitchFamily="18" charset="0"/>
              </a:rPr>
              <a:t>artitioner </a:t>
            </a:r>
            <a:r>
              <a:rPr lang="en-GB" sz="1800" b="0" dirty="0">
                <a:latin typeface="Times New Roman" panose="02020603050405020304" pitchFamily="18" charset="0"/>
                <a:cs typeface="Times New Roman" panose="02020603050405020304" pitchFamily="18" charset="0"/>
              </a:rPr>
              <a:t>is one that randomizes data across a cluster and ensures an even distribution of all data. Cassandra also automatically maintains the balance of data across a cluster even when existing nodes are removed or new nodes are added to a </a:t>
            </a:r>
            <a:r>
              <a:rPr lang="en-GB" sz="1800" b="0" dirty="0" smtClean="0">
                <a:latin typeface="Times New Roman" panose="02020603050405020304" pitchFamily="18" charset="0"/>
                <a:cs typeface="Times New Roman" panose="02020603050405020304" pitchFamily="18" charset="0"/>
              </a:rPr>
              <a:t>system.</a:t>
            </a:r>
          </a:p>
          <a:p>
            <a:pPr marL="285750" indent="-285750">
              <a:buFont typeface="Arial" panose="020B0604020202020204" pitchFamily="34" charset="0"/>
              <a:buChar char="•"/>
            </a:pPr>
            <a:r>
              <a:rPr lang="en-GB" sz="1800" b="0" dirty="0" smtClean="0">
                <a:latin typeface="Times New Roman" panose="02020603050405020304" pitchFamily="18" charset="0"/>
                <a:cs typeface="Times New Roman" panose="02020603050405020304" pitchFamily="18" charset="0"/>
              </a:rPr>
              <a:t>A </a:t>
            </a:r>
            <a:r>
              <a:rPr lang="en-GB" sz="1800" b="0" dirty="0">
                <a:latin typeface="Times New Roman" panose="02020603050405020304" pitchFamily="18" charset="0"/>
                <a:cs typeface="Times New Roman" panose="02020603050405020304" pitchFamily="18" charset="0"/>
              </a:rPr>
              <a:t>Cassandra cluster can have one or more </a:t>
            </a:r>
            <a:r>
              <a:rPr lang="en-GB" sz="1800" dirty="0" err="1" smtClean="0">
                <a:latin typeface="Times New Roman" panose="02020603050405020304" pitchFamily="18" charset="0"/>
                <a:cs typeface="Times New Roman" panose="02020603050405020304" pitchFamily="18" charset="0"/>
              </a:rPr>
              <a:t>keyspaces</a:t>
            </a:r>
            <a:r>
              <a:rPr lang="en-GB" sz="1800" b="0" dirty="0" smtClean="0">
                <a:latin typeface="Times New Roman" panose="02020603050405020304" pitchFamily="18" charset="0"/>
                <a:cs typeface="Times New Roman" panose="02020603050405020304" pitchFamily="18" charset="0"/>
              </a:rPr>
              <a:t>. </a:t>
            </a:r>
            <a:r>
              <a:rPr lang="en-GB" sz="1800" b="0" dirty="0">
                <a:latin typeface="Times New Roman" panose="02020603050405020304" pitchFamily="18" charset="0"/>
                <a:cs typeface="Times New Roman" panose="02020603050405020304" pitchFamily="18" charset="0"/>
              </a:rPr>
              <a:t>Replication is configured at the </a:t>
            </a:r>
            <a:r>
              <a:rPr lang="en-GB" sz="1800" b="0" dirty="0" err="1">
                <a:latin typeface="Times New Roman" panose="02020603050405020304" pitchFamily="18" charset="0"/>
                <a:cs typeface="Times New Roman" panose="02020603050405020304" pitchFamily="18" charset="0"/>
              </a:rPr>
              <a:t>keyspace</a:t>
            </a:r>
            <a:r>
              <a:rPr lang="en-GB" sz="1800" b="0" dirty="0">
                <a:latin typeface="Times New Roman" panose="02020603050405020304" pitchFamily="18" charset="0"/>
                <a:cs typeface="Times New Roman" panose="02020603050405020304" pitchFamily="18" charset="0"/>
              </a:rPr>
              <a:t> level, allowing different </a:t>
            </a:r>
            <a:r>
              <a:rPr lang="en-GB" sz="1800" b="0" dirty="0" err="1">
                <a:latin typeface="Times New Roman" panose="02020603050405020304" pitchFamily="18" charset="0"/>
                <a:cs typeface="Times New Roman" panose="02020603050405020304" pitchFamily="18" charset="0"/>
              </a:rPr>
              <a:t>keyspaces</a:t>
            </a:r>
            <a:r>
              <a:rPr lang="en-GB" sz="1800" b="0" dirty="0">
                <a:latin typeface="Times New Roman" panose="02020603050405020304" pitchFamily="18" charset="0"/>
                <a:cs typeface="Times New Roman" panose="02020603050405020304" pitchFamily="18" charset="0"/>
              </a:rPr>
              <a:t> to have different replication </a:t>
            </a:r>
            <a:r>
              <a:rPr lang="en-GB" sz="1800" b="0" dirty="0" smtClean="0">
                <a:latin typeface="Times New Roman" panose="02020603050405020304" pitchFamily="18" charset="0"/>
                <a:cs typeface="Times New Roman" panose="02020603050405020304" pitchFamily="18" charset="0"/>
              </a:rPr>
              <a:t>models.</a:t>
            </a:r>
          </a:p>
          <a:p>
            <a:pPr marL="285750"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Once a </a:t>
            </a:r>
            <a:r>
              <a:rPr lang="en-GB" sz="1800" b="0" dirty="0" err="1">
                <a:latin typeface="Times New Roman" panose="02020603050405020304" pitchFamily="18" charset="0"/>
                <a:cs typeface="Times New Roman" panose="02020603050405020304" pitchFamily="18" charset="0"/>
              </a:rPr>
              <a:t>keyspace</a:t>
            </a:r>
            <a:r>
              <a:rPr lang="en-GB" sz="1800" b="0" dirty="0">
                <a:latin typeface="Times New Roman" panose="02020603050405020304" pitchFamily="18" charset="0"/>
                <a:cs typeface="Times New Roman" panose="02020603050405020304" pitchFamily="18" charset="0"/>
              </a:rPr>
              <a:t> and its replication have been created, Cassandra automatically maintains that replication even when nodes are removed, added, or fail.</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620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Transaction </a:t>
            </a:r>
            <a:r>
              <a:rPr lang="en-US" b="1" dirty="0" smtClean="0">
                <a:latin typeface="Times New Roman" panose="02020603050405020304" pitchFamily="18" charset="0"/>
                <a:cs typeface="Times New Roman" panose="02020603050405020304" pitchFamily="18" charset="0"/>
              </a:rPr>
              <a:t>Management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GB" sz="1800" b="0">
                <a:latin typeface="Times New Roman" panose="02020603050405020304" pitchFamily="18" charset="0"/>
                <a:cs typeface="Times New Roman" panose="02020603050405020304" pitchFamily="18" charset="0"/>
              </a:rPr>
              <a:t>While Cassandra does not support ACID transactions like most legacy relational databases, it does offer the “AID” portion of ACID. </a:t>
            </a:r>
            <a:endParaRPr lang="en-GB" sz="1800" b="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b="0" dirty="0" smtClean="0">
                <a:latin typeface="Times New Roman" panose="02020603050405020304" pitchFamily="18" charset="0"/>
                <a:cs typeface="Times New Roman" panose="02020603050405020304" pitchFamily="18" charset="0"/>
              </a:rPr>
              <a:t>Writes </a:t>
            </a:r>
            <a:r>
              <a:rPr lang="en-GB" sz="1800" b="0" dirty="0">
                <a:latin typeface="Times New Roman" panose="02020603050405020304" pitchFamily="18" charset="0"/>
                <a:cs typeface="Times New Roman" panose="02020603050405020304" pitchFamily="18" charset="0"/>
              </a:rPr>
              <a:t>to Cassandra are atomic, isolated, and durable. The “C” of ACID—​consistency—​does not apply to Cassandra, as there is no concept of referential integrity or foreign keys.</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848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Ensuring Data </a:t>
            </a:r>
            <a:r>
              <a:rPr lang="en-US" b="1" dirty="0" smtClean="0">
                <a:latin typeface="Times New Roman" panose="02020603050405020304" pitchFamily="18" charset="0"/>
                <a:cs typeface="Times New Roman" panose="02020603050405020304" pitchFamily="18" charset="0"/>
              </a:rPr>
              <a:t>Consistency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GB" sz="1800" b="0">
                <a:latin typeface="Times New Roman" panose="02020603050405020304" pitchFamily="18" charset="0"/>
                <a:cs typeface="Times New Roman" panose="02020603050405020304" pitchFamily="18" charset="0"/>
              </a:rPr>
              <a:t>T</a:t>
            </a:r>
            <a:r>
              <a:rPr lang="en-GB" sz="1800" b="0" smtClean="0">
                <a:latin typeface="Times New Roman" panose="02020603050405020304" pitchFamily="18" charset="0"/>
                <a:cs typeface="Times New Roman" panose="02020603050405020304" pitchFamily="18" charset="0"/>
              </a:rPr>
              <a:t>here </a:t>
            </a:r>
            <a:r>
              <a:rPr lang="en-GB" sz="1800" b="0">
                <a:latin typeface="Times New Roman" panose="02020603050405020304" pitchFamily="18" charset="0"/>
                <a:cs typeface="Times New Roman" panose="02020603050405020304" pitchFamily="18" charset="0"/>
              </a:rPr>
              <a:t>are occasions when data inconsistencies occur in a cluster due to incidents like nodes becoming unavailable or disruptions in network connectivity. </a:t>
            </a:r>
            <a:r>
              <a:rPr lang="en-GB" sz="1800" b="0" dirty="0">
                <a:latin typeface="Times New Roman" panose="02020603050405020304" pitchFamily="18" charset="0"/>
                <a:cs typeface="Times New Roman" panose="02020603050405020304" pitchFamily="18" charset="0"/>
              </a:rPr>
              <a:t>Cassandra takes steps automatically to reduce the impact of cluster "entropy" of this kind, but administrators must also periodically run maintenance operations to ensure that data is consistent across all nodes in the cluster.</a:t>
            </a:r>
          </a:p>
          <a:p>
            <a:pPr marL="285750"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Cassandra provides a scriptable operation called </a:t>
            </a:r>
            <a:r>
              <a:rPr lang="en-GB" sz="1800" dirty="0">
                <a:latin typeface="Times New Roman" panose="02020603050405020304" pitchFamily="18" charset="0"/>
                <a:cs typeface="Times New Roman" panose="02020603050405020304" pitchFamily="18" charset="0"/>
              </a:rPr>
              <a:t>repair</a:t>
            </a:r>
            <a:r>
              <a:rPr lang="en-GB" sz="1800" b="0" dirty="0">
                <a:latin typeface="Times New Roman" panose="02020603050405020304" pitchFamily="18" charset="0"/>
                <a:cs typeface="Times New Roman" panose="02020603050405020304" pitchFamily="18" charset="0"/>
              </a:rPr>
              <a:t> that you can run as needed to ensure that all nodes are consistent with respect to the data they contain.</a:t>
            </a: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966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What is NoSQL</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1800" b="0">
                <a:latin typeface="Times New Roman" panose="02020603050405020304" pitchFamily="18" charset="0"/>
                <a:cs typeface="Times New Roman" panose="02020603050405020304" pitchFamily="18" charset="0"/>
              </a:rPr>
              <a:t>Non-relational databases use new and potentially unfamiliar architectures and data </a:t>
            </a:r>
            <a:r>
              <a:rPr lang="en-GB" sz="1800" b="0" smtClean="0">
                <a:latin typeface="Times New Roman" panose="02020603050405020304" pitchFamily="18" charset="0"/>
                <a:cs typeface="Times New Roman" panose="02020603050405020304" pitchFamily="18" charset="0"/>
              </a:rPr>
              <a:t>models, to </a:t>
            </a:r>
            <a:r>
              <a:rPr lang="en-GB" sz="1800" b="0">
                <a:latin typeface="Times New Roman" panose="02020603050405020304" pitchFamily="18" charset="0"/>
                <a:cs typeface="Times New Roman" panose="02020603050405020304" pitchFamily="18" charset="0"/>
              </a:rPr>
              <a:t>satisfy the requirements of modern online applications, </a:t>
            </a:r>
            <a:r>
              <a:rPr lang="en-GB" sz="1800" b="0" smtClean="0">
                <a:latin typeface="Times New Roman" panose="02020603050405020304" pitchFamily="18" charset="0"/>
                <a:cs typeface="Times New Roman" panose="02020603050405020304" pitchFamily="18" charset="0"/>
              </a:rPr>
              <a:t>which generates low latency, unkon levels of scale data.These </a:t>
            </a:r>
            <a:r>
              <a:rPr lang="en-GB" sz="1800" b="0">
                <a:latin typeface="Times New Roman" panose="02020603050405020304" pitchFamily="18" charset="0"/>
                <a:cs typeface="Times New Roman" panose="02020603050405020304" pitchFamily="18" charset="0"/>
              </a:rPr>
              <a:t>new databases must </a:t>
            </a:r>
            <a:r>
              <a:rPr lang="en-GB" sz="1800" b="0" smtClean="0">
                <a:latin typeface="Times New Roman" panose="02020603050405020304" pitchFamily="18" charset="0"/>
                <a:cs typeface="Times New Roman" panose="02020603050405020304" pitchFamily="18" charset="0"/>
              </a:rPr>
              <a:t>work on</a:t>
            </a:r>
            <a:r>
              <a:rPr lang="en-GB" sz="1800" b="0">
                <a:latin typeface="Times New Roman" panose="02020603050405020304" pitchFamily="18" charset="0"/>
                <a:cs typeface="Times New Roman" panose="02020603050405020304" pitchFamily="18" charset="0"/>
              </a:rPr>
              <a:t> </a:t>
            </a:r>
            <a:r>
              <a:rPr lang="en-GB" sz="1800">
                <a:latin typeface="Times New Roman" panose="02020603050405020304" pitchFamily="18" charset="0"/>
                <a:cs typeface="Times New Roman" panose="02020603050405020304" pitchFamily="18" charset="0"/>
              </a:rPr>
              <a:t>CAP theorem</a:t>
            </a:r>
            <a:r>
              <a:rPr lang="en-GB" sz="1800" b="0">
                <a:latin typeface="Times New Roman" panose="02020603050405020304" pitchFamily="18" charset="0"/>
                <a:cs typeface="Times New Roman" panose="02020603050405020304" pitchFamily="18" charset="0"/>
              </a:rPr>
              <a:t>. </a:t>
            </a:r>
            <a:r>
              <a:rPr lang="en-GB" sz="1800" b="0" dirty="0" smtClean="0">
                <a:latin typeface="Times New Roman" panose="02020603050405020304" pitchFamily="18" charset="0"/>
                <a:cs typeface="Times New Roman" panose="02020603050405020304" pitchFamily="18" charset="0"/>
              </a:rPr>
              <a:t>They sacrifices traditional </a:t>
            </a:r>
            <a:r>
              <a:rPr lang="en-GB" sz="1800" b="0" dirty="0">
                <a:latin typeface="Times New Roman" panose="02020603050405020304" pitchFamily="18" charset="0"/>
                <a:cs typeface="Times New Roman" panose="02020603050405020304" pitchFamily="18" charset="0"/>
              </a:rPr>
              <a:t>relational database features like automatic table joins and ACID transactions. In the majority of cases, these trade-offs are well worth it.</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530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WHAT is CAP theorem?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GB" sz="1800" smtClean="0">
                <a:latin typeface="Times New Roman" panose="02020603050405020304" pitchFamily="18" charset="0"/>
                <a:cs typeface="Times New Roman" panose="02020603050405020304" pitchFamily="18" charset="0"/>
              </a:rPr>
              <a:t>CAP</a:t>
            </a:r>
            <a:r>
              <a:rPr lang="en-GB" sz="1800" b="0" smtClean="0">
                <a:latin typeface="Times New Roman" panose="02020603050405020304" pitchFamily="18" charset="0"/>
                <a:cs typeface="Times New Roman" panose="02020603050405020304" pitchFamily="18" charset="0"/>
              </a:rPr>
              <a:t>- </a:t>
            </a:r>
            <a:r>
              <a:rPr lang="en-GB" sz="1800" smtClean="0">
                <a:latin typeface="Times New Roman" panose="02020603050405020304" pitchFamily="18" charset="0"/>
                <a:cs typeface="Times New Roman" panose="02020603050405020304" pitchFamily="18" charset="0"/>
              </a:rPr>
              <a:t>C</a:t>
            </a:r>
            <a:r>
              <a:rPr lang="en-GB" sz="1800" b="0" smtClean="0">
                <a:latin typeface="Times New Roman" panose="02020603050405020304" pitchFamily="18" charset="0"/>
                <a:cs typeface="Times New Roman" panose="02020603050405020304" pitchFamily="18" charset="0"/>
              </a:rPr>
              <a:t>onsistency</a:t>
            </a:r>
            <a:r>
              <a:rPr lang="en-GB" sz="1800" b="0">
                <a:latin typeface="Times New Roman" panose="02020603050405020304" pitchFamily="18" charset="0"/>
                <a:cs typeface="Times New Roman" panose="02020603050405020304" pitchFamily="18" charset="0"/>
              </a:rPr>
              <a:t> </a:t>
            </a:r>
            <a:r>
              <a:rPr lang="en-GB" sz="1800" smtClean="0">
                <a:latin typeface="Times New Roman" panose="02020603050405020304" pitchFamily="18" charset="0"/>
                <a:cs typeface="Times New Roman" panose="02020603050405020304" pitchFamily="18" charset="0"/>
              </a:rPr>
              <a:t>A</a:t>
            </a:r>
            <a:r>
              <a:rPr lang="en-GB" sz="1800" b="0" smtClean="0">
                <a:latin typeface="Times New Roman" panose="02020603050405020304" pitchFamily="18" charset="0"/>
                <a:cs typeface="Times New Roman" panose="02020603050405020304" pitchFamily="18" charset="0"/>
              </a:rPr>
              <a:t>vailability and </a:t>
            </a:r>
            <a:r>
              <a:rPr lang="en-GB" sz="1800" smtClean="0">
                <a:latin typeface="Times New Roman" panose="02020603050405020304" pitchFamily="18" charset="0"/>
                <a:cs typeface="Times New Roman" panose="02020603050405020304" pitchFamily="18" charset="0"/>
              </a:rPr>
              <a:t>P</a:t>
            </a:r>
            <a:r>
              <a:rPr lang="en-GB" sz="1800" b="0" smtClean="0">
                <a:latin typeface="Times New Roman" panose="02020603050405020304" pitchFamily="18" charset="0"/>
                <a:cs typeface="Times New Roman" panose="02020603050405020304" pitchFamily="18" charset="0"/>
              </a:rPr>
              <a:t>artition</a:t>
            </a:r>
            <a:endParaRPr lang="en-GB" sz="1800" b="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b="0" dirty="0" smtClean="0">
                <a:latin typeface="Times New Roman" panose="02020603050405020304" pitchFamily="18" charset="0"/>
                <a:cs typeface="Times New Roman" panose="02020603050405020304" pitchFamily="18" charset="0"/>
              </a:rPr>
              <a:t>No </a:t>
            </a:r>
            <a:r>
              <a:rPr lang="en-GB" sz="1800" b="0" dirty="0">
                <a:latin typeface="Times New Roman" panose="02020603050405020304" pitchFamily="18" charset="0"/>
                <a:cs typeface="Times New Roman" panose="02020603050405020304" pitchFamily="18" charset="0"/>
              </a:rPr>
              <a:t>distributed system is safe from network failures, thus network </a:t>
            </a:r>
            <a:r>
              <a:rPr lang="en-GB" sz="1800" dirty="0">
                <a:latin typeface="Times New Roman" panose="02020603050405020304" pitchFamily="18" charset="0"/>
                <a:cs typeface="Times New Roman" panose="02020603050405020304" pitchFamily="18" charset="0"/>
              </a:rPr>
              <a:t>partitioning</a:t>
            </a:r>
            <a:r>
              <a:rPr lang="en-GB" sz="1800" b="0" dirty="0">
                <a:latin typeface="Times New Roman" panose="02020603050405020304" pitchFamily="18" charset="0"/>
                <a:cs typeface="Times New Roman" panose="02020603050405020304" pitchFamily="18" charset="0"/>
              </a:rPr>
              <a:t> generally has to be tolerated. In the presence of a partition, one is then left with two options: </a:t>
            </a:r>
            <a:r>
              <a:rPr lang="en-GB" sz="1800" dirty="0">
                <a:latin typeface="Times New Roman" panose="02020603050405020304" pitchFamily="18" charset="0"/>
                <a:cs typeface="Times New Roman" panose="02020603050405020304" pitchFamily="18" charset="0"/>
              </a:rPr>
              <a:t>consistency</a:t>
            </a:r>
            <a:r>
              <a:rPr lang="en-GB" sz="1800" b="0" dirty="0">
                <a:latin typeface="Times New Roman" panose="02020603050405020304" pitchFamily="18" charset="0"/>
                <a:cs typeface="Times New Roman" panose="02020603050405020304" pitchFamily="18" charset="0"/>
              </a:rPr>
              <a:t> or </a:t>
            </a:r>
            <a:r>
              <a:rPr lang="en-GB" sz="1800" dirty="0">
                <a:latin typeface="Times New Roman" panose="02020603050405020304" pitchFamily="18" charset="0"/>
                <a:cs typeface="Times New Roman" panose="02020603050405020304" pitchFamily="18" charset="0"/>
              </a:rPr>
              <a:t>availability</a:t>
            </a:r>
            <a:r>
              <a:rPr lang="en-GB" sz="1800" b="0" dirty="0">
                <a:latin typeface="Times New Roman" panose="02020603050405020304" pitchFamily="18" charset="0"/>
                <a:cs typeface="Times New Roman" panose="02020603050405020304" pitchFamily="18" charset="0"/>
              </a:rPr>
              <a:t>. When choosing consistency over availability, the system will return an error or a time-out if particular information cannot be guaranteed to be up to date due to network partitioning. When choosing availability over consistency, the system will always process the query and try to return the most recent available version of the information, even if it cannot guarantee it is up to date due to network partitioning.</a:t>
            </a:r>
          </a:p>
          <a:p>
            <a:pPr marL="285750" indent="-285750">
              <a:buFont typeface="Arial" panose="020B0604020202020204" pitchFamily="34" charset="0"/>
              <a:buChar char="•"/>
            </a:pPr>
            <a:r>
              <a:rPr lang="en-GB" sz="1800" b="0" dirty="0" smtClean="0">
                <a:latin typeface="Times New Roman" panose="02020603050405020304" pitchFamily="18" charset="0"/>
                <a:cs typeface="Times New Roman" panose="02020603050405020304" pitchFamily="18" charset="0"/>
              </a:rPr>
              <a:t>When </a:t>
            </a:r>
            <a:r>
              <a:rPr lang="en-GB" sz="1800" b="0" dirty="0">
                <a:latin typeface="Times New Roman" panose="02020603050405020304" pitchFamily="18" charset="0"/>
                <a:cs typeface="Times New Roman" panose="02020603050405020304" pitchFamily="18" charset="0"/>
              </a:rPr>
              <a:t>distributed system is running normally – both availability and consistency can be satisfied.</a:t>
            </a:r>
          </a:p>
          <a:p>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711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What is Apache </a:t>
            </a:r>
            <a:r>
              <a:rPr lang="en-US" sz="2400" b="1" dirty="0" smtClean="0">
                <a:latin typeface="Times New Roman" panose="02020603050405020304" pitchFamily="18" charset="0"/>
                <a:cs typeface="Times New Roman" panose="02020603050405020304" pitchFamily="18" charset="0"/>
              </a:rPr>
              <a:t>Cassandra</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1800" b="0">
                <a:latin typeface="Times New Roman" panose="02020603050405020304" pitchFamily="18" charset="0"/>
                <a:cs typeface="Times New Roman" panose="02020603050405020304" pitchFamily="18" charset="0"/>
              </a:rPr>
              <a:t>Apache Cassandra is a massively scalable open source non-relational database that offers continuous availability, linear scale performance, operational simplicity and easy data distribution across multiple data centers and cloud availability zones. </a:t>
            </a:r>
            <a:r>
              <a:rPr lang="en-GB" sz="1800" b="0" dirty="0">
                <a:latin typeface="Times New Roman" panose="02020603050405020304" pitchFamily="18" charset="0"/>
                <a:cs typeface="Times New Roman" panose="02020603050405020304" pitchFamily="18" charset="0"/>
              </a:rPr>
              <a:t>Cassandra was originally developed at Facebook, was open sourced in 2008, and became a top-level Apache project in 2010.</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823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9" y="365760"/>
            <a:ext cx="8461420" cy="548640"/>
          </a:xfrm>
        </p:spPr>
        <p:txBody>
          <a:bodyPr/>
          <a:lstStyle/>
          <a:p>
            <a:r>
              <a:rPr lang="en-GB" sz="1800" b="1">
                <a:latin typeface="Times New Roman" panose="02020603050405020304" pitchFamily="18" charset="0"/>
                <a:cs typeface="Times New Roman" panose="02020603050405020304" pitchFamily="18" charset="0"/>
              </a:rPr>
              <a:t>How Does Cassandra Differ From a Relational Database</a:t>
            </a:r>
            <a:r>
              <a:rPr lang="en-GB" sz="1800" b="1" smtClean="0">
                <a:latin typeface="Times New Roman" panose="02020603050405020304" pitchFamily="18" charset="0"/>
                <a:cs typeface="Times New Roman" panose="02020603050405020304" pitchFamily="18" charset="0"/>
              </a:rPr>
              <a:t>?</a:t>
            </a:r>
            <a:endParaRPr lang="en-US" sz="1800" b="1">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19260641"/>
              </p:ext>
            </p:extLst>
          </p:nvPr>
        </p:nvGraphicFramePr>
        <p:xfrm>
          <a:off x="360609" y="914405"/>
          <a:ext cx="8461420" cy="4259631"/>
        </p:xfrm>
        <a:graphic>
          <a:graphicData uri="http://schemas.openxmlformats.org/drawingml/2006/table">
            <a:tbl>
              <a:tblPr>
                <a:tableStyleId>{D113A9D2-9D6B-4929-AA2D-F23B5EE8CBE7}</a:tableStyleId>
              </a:tblPr>
              <a:tblGrid>
                <a:gridCol w="4716997"/>
                <a:gridCol w="3744423"/>
              </a:tblGrid>
              <a:tr h="323142">
                <a:tc>
                  <a:txBody>
                    <a:bodyPr/>
                    <a:lstStyle/>
                    <a:p>
                      <a:pPr algn="l" fontAlgn="b"/>
                      <a:r>
                        <a:rPr lang="en-US" sz="1800" u="none" strike="noStrike">
                          <a:effectLst/>
                        </a:rPr>
                        <a:t>Relational Database</a:t>
                      </a:r>
                      <a:endParaRPr lang="en-US" sz="1800" b="1" i="0" u="none" strike="noStrike">
                        <a:solidFill>
                          <a:schemeClr val="tx1">
                            <a:lumMod val="65000"/>
                            <a:lumOff val="35000"/>
                          </a:schemeClr>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l" fontAlgn="b"/>
                      <a:r>
                        <a:rPr lang="en-US" sz="1800" u="none" strike="noStrike" dirty="0">
                          <a:effectLst/>
                        </a:rPr>
                        <a:t>Cassandra</a:t>
                      </a:r>
                      <a:endParaRPr lang="en-US" sz="1800" b="1" i="0" u="none" strike="noStrike" dirty="0">
                        <a:solidFill>
                          <a:schemeClr val="tx1">
                            <a:lumMod val="65000"/>
                            <a:lumOff val="35000"/>
                          </a:schemeClr>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r>
              <a:tr h="323142">
                <a:tc>
                  <a:txBody>
                    <a:bodyPr/>
                    <a:lstStyle/>
                    <a:p>
                      <a:pPr algn="l" fontAlgn="b"/>
                      <a:r>
                        <a:rPr lang="en-US" sz="1800" u="none" strike="noStrike" dirty="0">
                          <a:effectLst/>
                        </a:rPr>
                        <a:t>Handles moderate incoming data velocity</a:t>
                      </a:r>
                      <a:endParaRPr lang="en-US" sz="1800" b="0" i="0" u="none" strike="noStrike" dirty="0">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800" u="none" strike="noStrike">
                          <a:effectLst/>
                        </a:rPr>
                        <a:t>Handles high incoming data velocity</a:t>
                      </a:r>
                      <a:endParaRPr lang="en-GB"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142">
                <a:tc>
                  <a:txBody>
                    <a:bodyPr/>
                    <a:lstStyle/>
                    <a:p>
                      <a:pPr algn="l" fontAlgn="b"/>
                      <a:r>
                        <a:rPr lang="en-GB" sz="1800" u="none" strike="noStrike" dirty="0">
                          <a:effectLst/>
                        </a:rPr>
                        <a:t>Data arriving from one/few locations</a:t>
                      </a:r>
                      <a:endParaRPr lang="en-GB" sz="1800" b="0" i="0" u="none" strike="noStrike" dirty="0">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800" u="none" strike="noStrike">
                          <a:effectLst/>
                        </a:rPr>
                        <a:t>Data arriving from many locations</a:t>
                      </a:r>
                      <a:endParaRPr lang="en-GB"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142">
                <a:tc>
                  <a:txBody>
                    <a:bodyPr/>
                    <a:lstStyle/>
                    <a:p>
                      <a:pPr algn="l" fontAlgn="b"/>
                      <a:r>
                        <a:rPr lang="en-US" sz="1800" u="none" strike="noStrike">
                          <a:effectLst/>
                        </a:rPr>
                        <a:t>Manages primarily structured data</a:t>
                      </a:r>
                      <a:endParaRPr lang="en-US"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800" u="none" strike="noStrike">
                          <a:effectLst/>
                        </a:rPr>
                        <a:t>Manages all types of data</a:t>
                      </a:r>
                      <a:endParaRPr lang="en-GB"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142">
                <a:tc>
                  <a:txBody>
                    <a:bodyPr/>
                    <a:lstStyle/>
                    <a:p>
                      <a:pPr algn="l" fontAlgn="b"/>
                      <a:r>
                        <a:rPr lang="en-US" sz="1800" u="none" strike="noStrike">
                          <a:effectLst/>
                        </a:rPr>
                        <a:t>Supports complex/nested transactions</a:t>
                      </a:r>
                      <a:endParaRPr lang="en-US"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Supports simple transactions</a:t>
                      </a:r>
                      <a:endParaRPr lang="en-US"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142">
                <a:tc>
                  <a:txBody>
                    <a:bodyPr/>
                    <a:lstStyle/>
                    <a:p>
                      <a:pPr algn="l" fontAlgn="b"/>
                      <a:r>
                        <a:rPr lang="en-GB" sz="1800" u="none" strike="noStrike">
                          <a:effectLst/>
                        </a:rPr>
                        <a:t>Single points of failure with failover</a:t>
                      </a:r>
                      <a:endParaRPr lang="en-GB"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800" u="none" strike="noStrike">
                          <a:effectLst/>
                        </a:rPr>
                        <a:t>No single points of failure; constant uptime</a:t>
                      </a:r>
                      <a:endParaRPr lang="en-GB"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142">
                <a:tc>
                  <a:txBody>
                    <a:bodyPr/>
                    <a:lstStyle/>
                    <a:p>
                      <a:pPr algn="l" fontAlgn="b"/>
                      <a:r>
                        <a:rPr lang="en-US" sz="1800" u="none" strike="noStrike">
                          <a:effectLst/>
                        </a:rPr>
                        <a:t>Supports moderate data volumes</a:t>
                      </a:r>
                      <a:endParaRPr lang="en-US"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800" u="none" strike="noStrike">
                          <a:effectLst/>
                        </a:rPr>
                        <a:t>Supports very high data volumes</a:t>
                      </a:r>
                      <a:endParaRPr lang="en-GB"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142">
                <a:tc>
                  <a:txBody>
                    <a:bodyPr/>
                    <a:lstStyle/>
                    <a:p>
                      <a:pPr algn="l" fontAlgn="b"/>
                      <a:r>
                        <a:rPr lang="en-US" sz="1800" u="none" strike="noStrike">
                          <a:effectLst/>
                        </a:rPr>
                        <a:t>Centralized deployments</a:t>
                      </a:r>
                      <a:endParaRPr lang="en-US"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Decentralized deployments</a:t>
                      </a:r>
                      <a:endParaRPr lang="en-US"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142">
                <a:tc>
                  <a:txBody>
                    <a:bodyPr/>
                    <a:lstStyle/>
                    <a:p>
                      <a:pPr algn="l" fontAlgn="b"/>
                      <a:r>
                        <a:rPr lang="en-GB" sz="1800" u="none" strike="noStrike">
                          <a:effectLst/>
                        </a:rPr>
                        <a:t>Data written in mostly one location</a:t>
                      </a:r>
                      <a:endParaRPr lang="en-GB"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800" u="none" strike="noStrike">
                          <a:effectLst/>
                        </a:rPr>
                        <a:t>Data written in many locations</a:t>
                      </a:r>
                      <a:endParaRPr lang="en-GB"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142">
                <a:tc>
                  <a:txBody>
                    <a:bodyPr/>
                    <a:lstStyle/>
                    <a:p>
                      <a:pPr algn="l" fontAlgn="b"/>
                      <a:r>
                        <a:rPr lang="en-GB" sz="1800" u="none" strike="noStrike">
                          <a:effectLst/>
                        </a:rPr>
                        <a:t>Supports read scalability (with consistency sacrifices)</a:t>
                      </a:r>
                      <a:endParaRPr lang="en-GB"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800" u="none" strike="noStrike">
                          <a:effectLst/>
                        </a:rPr>
                        <a:t>Supports read and write scalability</a:t>
                      </a:r>
                      <a:endParaRPr lang="en-GB"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142">
                <a:tc>
                  <a:txBody>
                    <a:bodyPr/>
                    <a:lstStyle/>
                    <a:p>
                      <a:pPr algn="l" fontAlgn="b"/>
                      <a:r>
                        <a:rPr lang="en-GB" sz="1800" u="none" strike="noStrike">
                          <a:effectLst/>
                        </a:rPr>
                        <a:t>Deployed in vertical scale up fashion</a:t>
                      </a:r>
                      <a:endParaRPr lang="en-GB" sz="1800" b="0" i="0" u="none" strike="noStrike">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800" u="none" strike="noStrike" dirty="0">
                          <a:effectLst/>
                        </a:rPr>
                        <a:t>Deployed in horizontal scale out fashion</a:t>
                      </a:r>
                      <a:endParaRPr lang="en-GB" sz="1800" b="0" i="0" u="none" strike="noStrike" dirty="0">
                        <a:solidFill>
                          <a:srgbClr val="000000"/>
                        </a:solidFill>
                        <a:effectLst/>
                        <a:latin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91717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a:latin typeface="Times New Roman" panose="02020603050405020304" pitchFamily="18" charset="0"/>
                <a:cs typeface="Times New Roman" panose="02020603050405020304" pitchFamily="18" charset="0"/>
              </a:rPr>
              <a:t>Key Cassandra Features and </a:t>
            </a:r>
            <a:r>
              <a:rPr lang="en-GB" sz="2400" b="1" smtClean="0">
                <a:latin typeface="Times New Roman" panose="02020603050405020304" pitchFamily="18" charset="0"/>
                <a:cs typeface="Times New Roman" panose="02020603050405020304" pitchFamily="18" charset="0"/>
              </a:rPr>
              <a:t>Benefits-1</a:t>
            </a:r>
            <a:endParaRPr lang="en-US"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960" y="1100630"/>
            <a:ext cx="7999068" cy="3579849"/>
          </a:xfrm>
        </p:spPr>
        <p:txBody>
          <a:bodyPr>
            <a:noAutofit/>
          </a:bodyPr>
          <a:lstStyle/>
          <a:p>
            <a:pPr marL="0" indent="0"/>
            <a:r>
              <a:rPr lang="en-GB" sz="1800" b="0">
                <a:latin typeface="Times New Roman" panose="02020603050405020304" pitchFamily="18" charset="0"/>
                <a:cs typeface="Times New Roman" panose="02020603050405020304" pitchFamily="18" charset="0"/>
              </a:rPr>
              <a:t>Cassandra provides a number of key features and benefits for those looking to use it as the underlying database for modern online applications:</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Massively scalable architecture </a:t>
            </a:r>
            <a:r>
              <a:rPr lang="en-GB" sz="1800" b="0" dirty="0">
                <a:latin typeface="Times New Roman" panose="02020603050405020304" pitchFamily="18" charset="0"/>
                <a:cs typeface="Times New Roman" panose="02020603050405020304" pitchFamily="18" charset="0"/>
              </a:rPr>
              <a:t>– a </a:t>
            </a:r>
            <a:r>
              <a:rPr lang="en-GB" sz="1800" b="0" dirty="0" err="1">
                <a:latin typeface="Times New Roman" panose="02020603050405020304" pitchFamily="18" charset="0"/>
                <a:cs typeface="Times New Roman" panose="02020603050405020304" pitchFamily="18" charset="0"/>
              </a:rPr>
              <a:t>masterless</a:t>
            </a:r>
            <a:r>
              <a:rPr lang="en-GB" sz="1800" b="0" dirty="0">
                <a:latin typeface="Times New Roman" panose="02020603050405020304" pitchFamily="18" charset="0"/>
                <a:cs typeface="Times New Roman" panose="02020603050405020304" pitchFamily="18" charset="0"/>
              </a:rPr>
              <a:t> design where all nodes are the same, which provides operational simplicity and easy scale-out.</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Active everywhere design </a:t>
            </a:r>
            <a:r>
              <a:rPr lang="en-GB" sz="1800" b="0" dirty="0">
                <a:latin typeface="Times New Roman" panose="02020603050405020304" pitchFamily="18" charset="0"/>
                <a:cs typeface="Times New Roman" panose="02020603050405020304" pitchFamily="18" charset="0"/>
              </a:rPr>
              <a:t>– all nodes may be written to and read from.</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Linear scale performance </a:t>
            </a:r>
            <a:r>
              <a:rPr lang="en-GB" sz="1800" b="0" dirty="0">
                <a:latin typeface="Times New Roman" panose="02020603050405020304" pitchFamily="18" charset="0"/>
                <a:cs typeface="Times New Roman" panose="02020603050405020304" pitchFamily="18" charset="0"/>
              </a:rPr>
              <a:t>– the ability to add nodes without going down produces predictable increases in performance.</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Continuous availability </a:t>
            </a:r>
            <a:r>
              <a:rPr lang="en-GB" sz="1800" b="0" dirty="0">
                <a:latin typeface="Times New Roman" panose="02020603050405020304" pitchFamily="18" charset="0"/>
                <a:cs typeface="Times New Roman" panose="02020603050405020304" pitchFamily="18" charset="0"/>
              </a:rPr>
              <a:t>– offers redundancy of both data and node function, which eliminate single points of failure and provide constant uptime.</a:t>
            </a:r>
          </a:p>
          <a:p>
            <a:pPr marL="285750" indent="-285750">
              <a:buFont typeface="Arial" panose="020B0604020202020204" pitchFamily="34" charset="0"/>
              <a:buChar char="•"/>
            </a:pPr>
            <a:r>
              <a:rPr lang="en-GB" sz="1800" dirty="0" smtClean="0">
                <a:latin typeface="Times New Roman" panose="02020603050405020304" pitchFamily="18" charset="0"/>
                <a:cs typeface="Times New Roman" panose="02020603050405020304" pitchFamily="18" charset="0"/>
              </a:rPr>
              <a:t>Transparent fault detection and recovery </a:t>
            </a:r>
            <a:r>
              <a:rPr lang="en-GB" sz="1800" b="0" dirty="0" smtClean="0">
                <a:latin typeface="Times New Roman" panose="02020603050405020304" pitchFamily="18" charset="0"/>
                <a:cs typeface="Times New Roman" panose="02020603050405020304" pitchFamily="18" charset="0"/>
              </a:rPr>
              <a:t>– nodes that fail can easily be restored or replaced.</a:t>
            </a:r>
          </a:p>
        </p:txBody>
      </p:sp>
    </p:spTree>
    <p:extLst>
      <p:ext uri="{BB962C8B-B14F-4D97-AF65-F5344CB8AC3E}">
        <p14:creationId xmlns:p14="http://schemas.microsoft.com/office/powerpoint/2010/main" val="2647880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latin typeface="Times New Roman" panose="02020603050405020304" pitchFamily="18" charset="0"/>
                <a:cs typeface="Times New Roman" panose="02020603050405020304" pitchFamily="18" charset="0"/>
              </a:rPr>
              <a:t>Key Cassandra Features and </a:t>
            </a:r>
            <a:r>
              <a:rPr lang="en-GB" sz="2400" b="1" dirty="0" smtClean="0">
                <a:latin typeface="Times New Roman" panose="02020603050405020304" pitchFamily="18" charset="0"/>
                <a:cs typeface="Times New Roman" panose="02020603050405020304" pitchFamily="18" charset="0"/>
              </a:rPr>
              <a:t>Benefits-2</a:t>
            </a:r>
            <a:endParaRPr lang="en-US" sz="2400"/>
          </a:p>
        </p:txBody>
      </p:sp>
      <p:sp>
        <p:nvSpPr>
          <p:cNvPr id="3" name="Content Placeholder 2"/>
          <p:cNvSpPr>
            <a:spLocks noGrp="1"/>
          </p:cNvSpPr>
          <p:nvPr>
            <p:ph idx="1"/>
          </p:nvPr>
        </p:nvSpPr>
        <p:spPr/>
        <p:txBody>
          <a:bodyPr>
            <a:normAutofit lnSpcReduction="10000"/>
          </a:bodyPr>
          <a:lstStyle/>
          <a:p>
            <a:pPr marL="285750" indent="-285750">
              <a:buFont typeface="Arial" panose="020B0604020202020204" pitchFamily="34" charset="0"/>
              <a:buChar char="•"/>
            </a:pPr>
            <a:r>
              <a:rPr lang="en-GB" sz="1800">
                <a:latin typeface="Times New Roman" panose="02020603050405020304" pitchFamily="18" charset="0"/>
                <a:cs typeface="Times New Roman" panose="02020603050405020304" pitchFamily="18" charset="0"/>
              </a:rPr>
              <a:t>Flexible and dynamic data model </a:t>
            </a:r>
            <a:r>
              <a:rPr lang="en-GB" sz="1800" b="0">
                <a:latin typeface="Times New Roman" panose="02020603050405020304" pitchFamily="18" charset="0"/>
                <a:cs typeface="Times New Roman" panose="02020603050405020304" pitchFamily="18" charset="0"/>
              </a:rPr>
              <a:t>– supports modern data types with fast writes and reads.</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Strong data protection </a:t>
            </a:r>
            <a:r>
              <a:rPr lang="en-GB" sz="1800" b="0" dirty="0">
                <a:latin typeface="Times New Roman" panose="02020603050405020304" pitchFamily="18" charset="0"/>
                <a:cs typeface="Times New Roman" panose="02020603050405020304" pitchFamily="18" charset="0"/>
              </a:rPr>
              <a:t>– a commit log design ensures no data loss and built in security with backup/restore keeps data protected and safe.</a:t>
            </a:r>
          </a:p>
          <a:p>
            <a:pPr marL="285750" indent="-285750">
              <a:buFont typeface="Arial" panose="020B0604020202020204" pitchFamily="34" charset="0"/>
              <a:buChar char="•"/>
            </a:pPr>
            <a:r>
              <a:rPr lang="en-GB" sz="1800" dirty="0" err="1">
                <a:latin typeface="Times New Roman" panose="02020603050405020304" pitchFamily="18" charset="0"/>
                <a:cs typeface="Times New Roman" panose="02020603050405020304" pitchFamily="18" charset="0"/>
              </a:rPr>
              <a:t>Tunable</a:t>
            </a:r>
            <a:r>
              <a:rPr lang="en-GB" sz="1800" dirty="0">
                <a:latin typeface="Times New Roman" panose="02020603050405020304" pitchFamily="18" charset="0"/>
                <a:cs typeface="Times New Roman" panose="02020603050405020304" pitchFamily="18" charset="0"/>
              </a:rPr>
              <a:t> data consistency</a:t>
            </a:r>
            <a:r>
              <a:rPr lang="en-GB" sz="1800" b="0" dirty="0">
                <a:latin typeface="Times New Roman" panose="02020603050405020304" pitchFamily="18" charset="0"/>
                <a:cs typeface="Times New Roman" panose="02020603050405020304" pitchFamily="18" charset="0"/>
              </a:rPr>
              <a:t> – support for strong or eventual data consistency across a widely distributed cluster.</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Multi-data </a:t>
            </a:r>
            <a:r>
              <a:rPr lang="en-GB" sz="1800" dirty="0" err="1">
                <a:latin typeface="Times New Roman" panose="02020603050405020304" pitchFamily="18" charset="0"/>
                <a:cs typeface="Times New Roman" panose="02020603050405020304" pitchFamily="18" charset="0"/>
              </a:rPr>
              <a:t>center</a:t>
            </a:r>
            <a:r>
              <a:rPr lang="en-GB" sz="1800" dirty="0">
                <a:latin typeface="Times New Roman" panose="02020603050405020304" pitchFamily="18" charset="0"/>
                <a:cs typeface="Times New Roman" panose="02020603050405020304" pitchFamily="18" charset="0"/>
              </a:rPr>
              <a:t> replication </a:t>
            </a:r>
            <a:r>
              <a:rPr lang="en-GB" sz="1800" b="0" dirty="0">
                <a:latin typeface="Times New Roman" panose="02020603050405020304" pitchFamily="18" charset="0"/>
                <a:cs typeface="Times New Roman" panose="02020603050405020304" pitchFamily="18" charset="0"/>
              </a:rPr>
              <a:t>– cross data </a:t>
            </a:r>
            <a:r>
              <a:rPr lang="en-GB" sz="1800" b="0" dirty="0" err="1">
                <a:latin typeface="Times New Roman" panose="02020603050405020304" pitchFamily="18" charset="0"/>
                <a:cs typeface="Times New Roman" panose="02020603050405020304" pitchFamily="18" charset="0"/>
              </a:rPr>
              <a:t>center</a:t>
            </a:r>
            <a:r>
              <a:rPr lang="en-GB" sz="1800" b="0" dirty="0">
                <a:latin typeface="Times New Roman" panose="02020603050405020304" pitchFamily="18" charset="0"/>
                <a:cs typeface="Times New Roman" panose="02020603050405020304" pitchFamily="18" charset="0"/>
              </a:rPr>
              <a:t> (in multiple geographies) and multi-cloud availability zone support for writes/reads.</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Data compression </a:t>
            </a:r>
            <a:r>
              <a:rPr lang="en-GB" sz="1800" b="0" dirty="0">
                <a:latin typeface="Times New Roman" panose="02020603050405020304" pitchFamily="18" charset="0"/>
                <a:cs typeface="Times New Roman" panose="02020603050405020304" pitchFamily="18" charset="0"/>
              </a:rPr>
              <a:t>– data compressed up to 80% without performance overhead.</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CQL (Cassandra Query Language) </a:t>
            </a:r>
            <a:r>
              <a:rPr lang="en-GB" sz="1800" b="0" dirty="0">
                <a:latin typeface="Times New Roman" panose="02020603050405020304" pitchFamily="18" charset="0"/>
                <a:cs typeface="Times New Roman" panose="02020603050405020304" pitchFamily="18" charset="0"/>
              </a:rPr>
              <a:t>– an SQL-like language that makes moving from a relational database very easy.</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2383576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Architecture </a:t>
            </a:r>
            <a:r>
              <a:rPr lang="en-US" sz="2400" b="1" dirty="0" smtClean="0">
                <a:latin typeface="Times New Roman" panose="02020603050405020304" pitchFamily="18" charset="0"/>
                <a:cs typeface="Times New Roman" panose="02020603050405020304" pitchFamily="18" charset="0"/>
              </a:rPr>
              <a:t>Overview</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959" y="949817"/>
            <a:ext cx="7780127" cy="3579849"/>
          </a:xfrm>
        </p:spPr>
        <p:txBody>
          <a:bodyPr>
            <a:normAutofit/>
          </a:bodyPr>
          <a:lstStyle/>
          <a:p>
            <a:r>
              <a:rPr lang="en-GB" sz="1800" b="0">
                <a:latin typeface="Times New Roman" panose="02020603050405020304" pitchFamily="18" charset="0"/>
                <a:cs typeface="Times New Roman" panose="02020603050405020304" pitchFamily="18" charset="0"/>
              </a:rPr>
              <a:t>Cassandra’s architecture is responsible for its ability to scale, perform, and </a:t>
            </a:r>
            <a:r>
              <a:rPr lang="en-GB" sz="1800" b="0" smtClean="0">
                <a:latin typeface="Times New Roman" panose="02020603050405020304" pitchFamily="18" charset="0"/>
                <a:cs typeface="Times New Roman" panose="02020603050405020304" pitchFamily="18" charset="0"/>
              </a:rPr>
              <a:t>offer continuous </a:t>
            </a:r>
            <a:r>
              <a:rPr lang="en-GB" sz="1800" b="0">
                <a:latin typeface="Times New Roman" panose="02020603050405020304" pitchFamily="18" charset="0"/>
                <a:cs typeface="Times New Roman" panose="02020603050405020304" pitchFamily="18" charset="0"/>
              </a:rPr>
              <a:t>uptime. </a:t>
            </a:r>
            <a:r>
              <a:rPr lang="en-GB" sz="1800" b="0" dirty="0">
                <a:latin typeface="Times New Roman" panose="02020603050405020304" pitchFamily="18" charset="0"/>
                <a:cs typeface="Times New Roman" panose="02020603050405020304" pitchFamily="18" charset="0"/>
              </a:rPr>
              <a:t>Rather than using a legacy master-slave or a manual </a:t>
            </a:r>
            <a:r>
              <a:rPr lang="en-GB" sz="1800" b="0" dirty="0" smtClean="0">
                <a:latin typeface="Times New Roman" panose="02020603050405020304" pitchFamily="18" charset="0"/>
                <a:cs typeface="Times New Roman" panose="02020603050405020304" pitchFamily="18" charset="0"/>
              </a:rPr>
              <a:t>and difficult-to-maintain </a:t>
            </a:r>
            <a:r>
              <a:rPr lang="en-GB" sz="1800" b="0" dirty="0" err="1">
                <a:latin typeface="Times New Roman" panose="02020603050405020304" pitchFamily="18" charset="0"/>
                <a:cs typeface="Times New Roman" panose="02020603050405020304" pitchFamily="18" charset="0"/>
              </a:rPr>
              <a:t>sharded</a:t>
            </a:r>
            <a:r>
              <a:rPr lang="en-GB" sz="1800" b="0" dirty="0">
                <a:latin typeface="Times New Roman" panose="02020603050405020304" pitchFamily="18" charset="0"/>
                <a:cs typeface="Times New Roman" panose="02020603050405020304" pitchFamily="18" charset="0"/>
              </a:rPr>
              <a:t> design, Cassandra has a </a:t>
            </a:r>
            <a:r>
              <a:rPr lang="en-GB" sz="1800" b="0" dirty="0" err="1">
                <a:latin typeface="Times New Roman" panose="02020603050405020304" pitchFamily="18" charset="0"/>
                <a:cs typeface="Times New Roman" panose="02020603050405020304" pitchFamily="18" charset="0"/>
              </a:rPr>
              <a:t>masterless</a:t>
            </a:r>
            <a:r>
              <a:rPr lang="en-GB" sz="1800" b="0" dirty="0">
                <a:latin typeface="Times New Roman" panose="02020603050405020304" pitchFamily="18" charset="0"/>
                <a:cs typeface="Times New Roman" panose="02020603050405020304" pitchFamily="18" charset="0"/>
              </a:rPr>
              <a:t> “ring” architecture that is elegant, easy to set up, and easy to maintain</a:t>
            </a:r>
            <a:r>
              <a:rPr lang="en-GB" sz="1800" b="0" dirty="0" smtClean="0">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p:txBody>
      </p:sp>
      <p:pic>
        <p:nvPicPr>
          <p:cNvPr id="2052" name="Picture 4" descr="Ring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59" y="2136742"/>
            <a:ext cx="1813454" cy="17803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36414" y="2136742"/>
            <a:ext cx="5825006" cy="1754326"/>
          </a:xfrm>
          <a:prstGeom prst="rect">
            <a:avLst/>
          </a:prstGeom>
        </p:spPr>
        <p:txBody>
          <a:bodyPr wrap="square">
            <a:spAutoFit/>
          </a:bodyPr>
          <a:lstStyle/>
          <a:p>
            <a:r>
              <a:rPr lang="en-GB" i="0" smtClean="0">
                <a:effectLst/>
                <a:latin typeface="Times New Roman" panose="02020603050405020304" pitchFamily="18" charset="0"/>
                <a:cs typeface="Times New Roman" panose="02020603050405020304" pitchFamily="18" charset="0"/>
              </a:rPr>
              <a:t>In Cassandra, all nodes play an identical role; there is no concept of a master node, with all nodes communicating with each other via a distributed, scalable protocol called "gossip." </a:t>
            </a:r>
            <a:br>
              <a:rPr lang="en-GB" i="0" smtClean="0">
                <a:effectLst/>
                <a:latin typeface="Times New Roman" panose="02020603050405020304" pitchFamily="18" charset="0"/>
                <a:cs typeface="Times New Roman" panose="02020603050405020304" pitchFamily="18" charset="0"/>
              </a:rPr>
            </a:br>
            <a:endParaRPr lang="en-GB" i="0" smtClean="0">
              <a:effectLst/>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To </a:t>
            </a:r>
            <a:r>
              <a:rPr lang="en-GB" dirty="0">
                <a:latin typeface="Times New Roman" panose="02020603050405020304" pitchFamily="18" charset="0"/>
                <a:cs typeface="Times New Roman" panose="02020603050405020304" pitchFamily="18" charset="0"/>
              </a:rPr>
              <a:t>add more capacity, you simply add new nodes to an existing cluster without having to take it down first.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523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Cassandra Data </a:t>
            </a:r>
            <a:r>
              <a:rPr lang="en-US" b="1" dirty="0" smtClean="0">
                <a:latin typeface="Times New Roman" panose="02020603050405020304" pitchFamily="18" charset="0"/>
                <a:cs typeface="Times New Roman" panose="02020603050405020304" pitchFamily="18" charset="0"/>
              </a:rPr>
              <a:t>Objects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r>
              <a:rPr lang="en-GB" sz="1800" b="0">
                <a:latin typeface="Times New Roman" panose="02020603050405020304" pitchFamily="18" charset="0"/>
                <a:cs typeface="Times New Roman" panose="02020603050405020304" pitchFamily="18" charset="0"/>
              </a:rPr>
              <a:t>The basic objects you will use in Cassandra include:</a:t>
            </a:r>
          </a:p>
          <a:p>
            <a:pPr marL="285750" indent="-285750">
              <a:buFont typeface="Arial" panose="020B0604020202020204" pitchFamily="34" charset="0"/>
              <a:buChar char="•"/>
            </a:pPr>
            <a:r>
              <a:rPr lang="en-GB" sz="1800" dirty="0" err="1">
                <a:latin typeface="Times New Roman" panose="02020603050405020304" pitchFamily="18" charset="0"/>
                <a:cs typeface="Times New Roman" panose="02020603050405020304" pitchFamily="18" charset="0"/>
              </a:rPr>
              <a:t>Keyspace</a:t>
            </a:r>
            <a:r>
              <a:rPr lang="en-GB" sz="1800" b="0" dirty="0">
                <a:latin typeface="Times New Roman" panose="02020603050405020304" pitchFamily="18" charset="0"/>
                <a:cs typeface="Times New Roman" panose="02020603050405020304" pitchFamily="18" charset="0"/>
              </a:rPr>
              <a:t> – a container for data tables and indexes; analogous to a database in many relational databases. It is also the level at which replication is defined.</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Table</a:t>
            </a:r>
            <a:r>
              <a:rPr lang="en-GB" sz="1800" b="0" dirty="0">
                <a:latin typeface="Times New Roman" panose="02020603050405020304" pitchFamily="18" charset="0"/>
                <a:cs typeface="Times New Roman" panose="02020603050405020304" pitchFamily="18" charset="0"/>
              </a:rPr>
              <a:t> – somewhat like a relational table, but capable of holding vastly large volumes of data. A table is also able to provide very fast row inserts and column level reads.</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Primary key </a:t>
            </a:r>
            <a:r>
              <a:rPr lang="en-GB" sz="1800" b="0" dirty="0">
                <a:latin typeface="Times New Roman" panose="02020603050405020304" pitchFamily="18" charset="0"/>
                <a:cs typeface="Times New Roman" panose="02020603050405020304" pitchFamily="18" charset="0"/>
              </a:rPr>
              <a:t>– used to identity a row uniquely in a table and also distribute a table’s rows across multiple nodes in a cluster.</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Index</a:t>
            </a:r>
            <a:r>
              <a:rPr lang="en-GB" sz="1800" b="0" dirty="0">
                <a:latin typeface="Times New Roman" panose="02020603050405020304" pitchFamily="18" charset="0"/>
                <a:cs typeface="Times New Roman" panose="02020603050405020304" pitchFamily="18" charset="0"/>
              </a:rPr>
              <a:t> – similar to a relational index in that it speeds some read operations; also different from relational indices in important ways.</a:t>
            </a: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9546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name="Theme1" id="{03F495A1-CB3D-4C55-951C-CBFCFCC9C6E9}" vid="{91E81F02-5B43-4A22-B425-53C5404CF352}"/>
    </a:ext>
  </a:extLst>
</a:theme>
</file>

<file path=docProps/app.xml><?xml version="1.0" encoding="utf-8"?>
<Properties xmlns="http://schemas.openxmlformats.org/officeDocument/2006/extended-properties" xmlns:vt="http://schemas.openxmlformats.org/officeDocument/2006/docPropsVTypes">
  <Template>Theme1</Template>
  <TotalTime>354</TotalTime>
  <Words>909</Words>
  <Application>Microsoft Office PowerPoint</Application>
  <PresentationFormat>On-screen Show (4:3)</PresentationFormat>
  <Paragraphs>76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Franklin Gothic Book</vt:lpstr>
      <vt:lpstr>Franklin Gothic Medium</vt:lpstr>
      <vt:lpstr>Times New Roman</vt:lpstr>
      <vt:lpstr>Tunga</vt:lpstr>
      <vt:lpstr>Wingdings</vt:lpstr>
      <vt:lpstr>Theme1</vt:lpstr>
      <vt:lpstr>Introduction to Cassandra</vt:lpstr>
      <vt:lpstr>What is NoSQL?</vt:lpstr>
      <vt:lpstr>WHAT is CAP theorem?</vt:lpstr>
      <vt:lpstr>What is Apache Cassandra</vt:lpstr>
      <vt:lpstr>How Does Cassandra Differ From a Relational Database?</vt:lpstr>
      <vt:lpstr>Key Cassandra Features and Benefits-1</vt:lpstr>
      <vt:lpstr>Key Cassandra Features and Benefits-2</vt:lpstr>
      <vt:lpstr>Architecture Overview</vt:lpstr>
      <vt:lpstr>Cassandra Data Objects</vt:lpstr>
      <vt:lpstr>Writing Data in cassandra</vt:lpstr>
      <vt:lpstr>Writing Data in cassandra</vt:lpstr>
      <vt:lpstr>Reading Data FROM cassandra</vt:lpstr>
      <vt:lpstr>Reading Data FROM cassandra</vt:lpstr>
      <vt:lpstr>Data Distribution and Replication</vt:lpstr>
      <vt:lpstr>Transaction Management</vt:lpstr>
      <vt:lpstr>Ensuring Data Consistency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Cassandra</dc:title>
  <dc:creator>Manjrekar, Amey</dc:creator>
  <cp:lastModifiedBy>Manjrekar, Amey</cp:lastModifiedBy>
  <cp:revision>7</cp:revision>
  <dcterms:created xsi:type="dcterms:W3CDTF">2019-10-07T05:01:52Z</dcterms:created>
  <dcterms:modified xsi:type="dcterms:W3CDTF">2019-10-10T04:37:31Z</dcterms:modified>
</cp:coreProperties>
</file>