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03" r:id="rId39"/>
    <p:sldId id="293" r:id="rId40"/>
    <p:sldId id="294" r:id="rId41"/>
    <p:sldId id="295" r:id="rId42"/>
    <p:sldId id="305" r:id="rId43"/>
    <p:sldId id="304" r:id="rId44"/>
    <p:sldId id="296" r:id="rId45"/>
    <p:sldId id="306" r:id="rId46"/>
    <p:sldId id="297" r:id="rId47"/>
    <p:sldId id="298" r:id="rId48"/>
    <p:sldId id="299" r:id="rId49"/>
    <p:sldId id="307" r:id="rId50"/>
    <p:sldId id="300" r:id="rId51"/>
    <p:sldId id="301" r:id="rId52"/>
    <p:sldId id="302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7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3" y="1730403"/>
            <a:ext cx="5648623" cy="1204306"/>
          </a:xfrm>
        </p:spPr>
        <p:txBody>
          <a:bodyPr bIns="9144"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8" y="2470927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050" b="0" i="0" u="none" strike="noStrike" kern="1200" cap="all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A44B-5602-41B5-889C-4076D0B38298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0B3-5830-4B88-8899-5DBC0728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68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A44B-5602-41B5-889C-4076D0B38298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0B3-5830-4B88-8899-5DBC0728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956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A44B-5602-41B5-889C-4076D0B38298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0B3-5830-4B88-8899-5DBC0728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22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A44B-5602-41B5-889C-4076D0B38298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0B3-5830-4B88-8899-5DBC0728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6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9"/>
            <a:ext cx="5650992" cy="1207509"/>
          </a:xfrm>
        </p:spPr>
        <p:txBody>
          <a:bodyPr bIns="9144" anchor="b"/>
          <a:lstStyle>
            <a:lvl1pPr algn="l">
              <a:defRPr kumimoji="0" lang="en-US" sz="24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050" b="0" i="0" u="none" strike="noStrike" kern="1200" cap="all" spc="3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A44B-5602-41B5-889C-4076D0B38298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0B3-5830-4B88-8899-5DBC0728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4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A44B-5602-41B5-889C-4076D0B38298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0B3-5830-4B88-8899-5DBC0728BFA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8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050" b="0" kern="1200" cap="all" spc="3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050" b="0" kern="1200" cap="all" spc="3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A44B-5602-41B5-889C-4076D0B38298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0B3-5830-4B88-8899-5DBC0728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4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A44B-5602-41B5-889C-4076D0B38298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0B3-5830-4B88-8899-5DBC0728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75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A44B-5602-41B5-889C-4076D0B38298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0B3-5830-4B88-8899-5DBC0728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37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685800" rtl="0" eaLnBrk="1" latinLnBrk="0" hangingPunct="1"/>
            <a:endParaRPr lang="en-US" sz="135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5"/>
            <a:ext cx="5212080" cy="1089427"/>
          </a:xfrm>
        </p:spPr>
        <p:txBody>
          <a:bodyPr bIns="0" anchor="b"/>
          <a:lstStyle>
            <a:lvl1pPr algn="l">
              <a:defRPr kumimoji="0" lang="en-US" sz="21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3" y="2618914"/>
            <a:ext cx="3807779" cy="332468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05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A44B-5602-41B5-889C-4076D0B38298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9680B3-5830-4B88-8899-5DBC0728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57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6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1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80" y="2180529"/>
            <a:ext cx="6096545" cy="740664"/>
          </a:xfrm>
        </p:spPr>
        <p:txBody>
          <a:bodyPr/>
          <a:lstStyle>
            <a:lvl1pPr marL="0" indent="0">
              <a:buNone/>
              <a:defRPr sz="1050">
                <a:solidFill>
                  <a:schemeClr val="tx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A44B-5602-41B5-889C-4076D0B38298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680B3-5830-4B88-8899-5DBC0728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00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1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Freeform 7"/>
          <p:cNvSpPr/>
          <p:nvPr/>
        </p:nvSpPr>
        <p:spPr>
          <a:xfrm>
            <a:off x="-2380" y="5051294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30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8EA44B-5602-41B5-889C-4076D0B38298}" type="datetimeFigureOut">
              <a:rPr lang="en-IN" smtClean="0"/>
              <a:t>09-05-2018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spc="150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238">
                <a:solidFill>
                  <a:srgbClr val="FFFFFF"/>
                </a:solidFill>
              </a:defRPr>
            </a:lvl1pPr>
          </a:lstStyle>
          <a:p>
            <a:fld id="{729680B3-5830-4B88-8899-5DBC0728BF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0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spcBef>
          <a:spcPct val="0"/>
        </a:spcBef>
        <a:buNone/>
        <a:defRPr sz="21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ts val="600"/>
        </a:spcBef>
        <a:buFont typeface="Arial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0302" indent="-130302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01752" indent="-123444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73202" indent="-123444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644652" indent="-130302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indent="-130302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014984" indent="-123444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186434" indent="-123444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344168" indent="-123444" algn="l" defTabSz="685800" rtl="0" eaLnBrk="1" latinLnBrk="0" hangingPunct="1">
        <a:spcBef>
          <a:spcPts val="225"/>
        </a:spcBef>
        <a:buClr>
          <a:schemeClr val="accent2"/>
        </a:buClr>
        <a:buFont typeface="Wingdings" pitchFamily="2" charset="2"/>
        <a:buChar char="§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</a:t>
            </a:r>
            <a:r>
              <a:rPr lang="en-US" sz="4400" dirty="0" smtClean="0"/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Amey Manjrekar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265305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186" y="746976"/>
            <a:ext cx="8189384" cy="4507604"/>
          </a:xfrm>
        </p:spPr>
        <p:txBody>
          <a:bodyPr>
            <a:no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types are: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represent both a null value and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non-existent field.</a:t>
            </a: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type, which can be used for the values true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false.</a:t>
            </a: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defaults to using 64-bit floating point numbers. Thus, these numbers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 “normal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in the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shell.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integers, use the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NumberInt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NumberLong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which represent 4-byte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8-byte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integers, respectively.</a:t>
            </a:r>
          </a:p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of UTF-8 characters can be represented using the string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Dates are stored as milliseconds since the epoch. The time zone is not stored.</a:t>
            </a:r>
          </a:p>
          <a:p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expression: Q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ueries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regular expressions using JavaScript’s regular expression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syntax.</a:t>
            </a: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lists of values can be represented as arrays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{"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x" : ["a", "b", "c"]}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: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contain entire documents embedded as values in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parent document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6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Few remaining Data Types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id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id is a 12-byte ID for documents.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data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data is a string of arbitrary bytes. It cannot be manipulated from the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shell. Binary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the only way to save non-UTF-8 strings to the database.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and documents can also contain arbitrary JavaScript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823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07161"/>
            <a:ext cx="7520940" cy="579549"/>
          </a:xfrm>
        </p:spPr>
        <p:txBody>
          <a:bodyPr/>
          <a:lstStyle/>
          <a:p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045" y="868810"/>
            <a:ext cx="8669547" cy="5493354"/>
          </a:xfrm>
        </p:spPr>
        <p:txBody>
          <a:bodyPr>
            <a:noAutofit/>
          </a:bodyPr>
          <a:lstStyle/>
          <a:p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ObjectIds</a:t>
            </a:r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default type for "_id". The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designed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globally unique way across different machines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ObjectIds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12 bytes of storage, which gives them a string representation that is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 hexadecimal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digits: 2 digits for each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byte. If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create multiple new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ObjectIds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rapid succession, you can see that only the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few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digits change each time. In addition, a couple of digits in the middle of the </a:t>
            </a:r>
            <a:r>
              <a:rPr lang="en-IN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change.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manner in which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ObjectIds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created. The 12 bytes of an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as follows: 0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1 2 3 4 5 6 7 8 9 10 11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Timestamp Machine PID Increment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4-bytes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 timestamp in seconds since the epoch. </a:t>
            </a:r>
            <a:endParaRPr lang="en-IN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3-bytes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 unique identifier of the machine on which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was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generated. This is usually a hash of the machine’s hostname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uniqueness among different processes generating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ObjectIds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 on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machine, the next two bytes are taken from the process identifier (PID)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-generating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first nine bytes of an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guarantee its uniqueness across machines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processes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single second. The last three bytes are simply an incrementing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counter that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uniqueness within a second in a single process. This allows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up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2563 (16,777,216) unique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ObjectIds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generated </a:t>
            </a:r>
            <a:r>
              <a:rPr lang="en-IN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process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single second.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9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mongo shell	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database	</a:t>
            </a:r>
          </a:p>
          <a:p>
            <a:pPr lvl="2"/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 –</a:t>
            </a: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nodb</a:t>
            </a:r>
            <a:endParaRPr lang="en-IN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 =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Mongo("some-host:30000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2"/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conn.getDB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myDB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lvl="1"/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database</a:t>
            </a:r>
          </a:p>
          <a:p>
            <a:pPr lvl="2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Mongo.. Which connect to test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dtabase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8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and Saving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Inserts are the basic method for adding data to MongoDB. To insert a document into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collection’s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method:</a:t>
            </a:r>
          </a:p>
          <a:p>
            <a:pPr marL="0" indent="0"/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db.foo.insert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({"bar" : "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"}).This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add an "_id"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Insert</a:t>
            </a:r>
          </a:p>
          <a:p>
            <a:pPr marL="0" indent="0"/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a situation where you are inserting multiple documents into a collection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you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make the insert faster by using batch inserts. Batch inserts allow you to pass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documents to the database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/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db.foo.batchInsert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([{"_id" : 0}, {"_id" : 1}, {"_id" : 2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 of MongoDB do not accept messages longer than 48 MB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64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that there’s data in our database, let’s delete it: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db.foo.remove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Speed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documents is usually a fairly quick operation, but if you want to clear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entire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collection, it is faster to 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8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540" y="383013"/>
            <a:ext cx="7520940" cy="548640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40" y="1100630"/>
            <a:ext cx="8208897" cy="3579849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document is stored in the database, it can be changed using the update method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Update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two parameters: a query document, which locates documents to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update, and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modifier document, which describes the changes to make to the documents found.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a document is atomic: if two updates happen at the same time, whichever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reaches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server first will be applied, and then the next one will be applied.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conflicting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can safely be sent in rapid-fire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succession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db.analytics.update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"www.example.com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"},{"$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{"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pageviews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1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}})	</a:t>
            </a:r>
            <a:endParaRPr lang="en-US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"$set" sets the value of a field. If the field does not yet exist, it will be created. This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handy for updating schema or adding user-defined keys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 altogether with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unset“.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46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329699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Documents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695459"/>
            <a:ext cx="7520940" cy="4333741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modifier can be used to change the value for an existing key or to create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new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if it does not already exist. It is very useful for updating analytics,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votes, or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 else that has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changeable, numeric value</a:t>
            </a:r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modifiers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class of modifiers exists for manipulating arrays. Arrays are common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powerful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not only are they lists that can be referenced by index, but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double as sets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"$push" adds elements to the end of an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if the array exists and creates a new array.</a:t>
            </a:r>
            <a:r>
              <a:rPr 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want to treat an array as a set, only adding values if they are not present.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done using a "$ne" in the query document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addToSet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 to add unique </a:t>
            </a:r>
            <a:r>
              <a:rPr lang="en-IN" sz="1800" b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value.You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use "$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addToSet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in conjunction with "$each" to add multiple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values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7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329699"/>
          </a:xfrm>
        </p:spPr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Modifiers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811369"/>
            <a:ext cx="8487177" cy="4159875"/>
          </a:xfrm>
        </p:spPr>
        <p:txBody>
          <a:bodyPr>
            <a:noAutofit/>
          </a:bodyPr>
          <a:lstStyle/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common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powerful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not only are they lists that can be referenced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index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double as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push" adds elements to the end of an array if the array exists and creates a new array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"$ne” only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values if they are not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addToSet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to add unique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value. You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use "$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addToSet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in conjunction with "$each" to add multiple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 values,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pop", which can remove elements from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either end.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pull" is used to remove elements of an array that match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criteria.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Pulling removes all matching documents, not just a single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 </a:t>
            </a:r>
          </a:p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want to increment the number of votes for the first comment, we can say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db.blog.update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({"post" :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post_id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{"$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{"comments.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.votes" : 1}})</a:t>
            </a:r>
          </a:p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operator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"$", that figures out which element of the array the query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matched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updates that element.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Upinsert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upsert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special type of update. If no document is found that matches the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criteria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new document will be created by combining the criteria and updated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documents. If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matching document is found, it will be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 normally.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shell function that lets you insert a document if it doesn’t exist and update it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it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does. It takes one argument: a document. If the document contains an "_id" key,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will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an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upsert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Otherwise, it will do an insert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the number of documents updated by a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multiupdate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 run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getLastError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command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85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Document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must not contain the character \0 (the null character). This character is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signify the end of a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$ characters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should be considered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reserved, and drivers will complain if they are used inappropriately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MongoDB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type-sensitive and case-sensitive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MongoDB cannot contain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keys.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order does not usually matter and you should not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your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to depend on a certain ordering of fields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5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a Write Concern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concern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client setting used to describe how safely a write should be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before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continues. By default, inserts, removes, and updates wait for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response—did the write succeed or not?—before continuing. Generally,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clients will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 an exception (or whatever the language’s version of an exception is) on failure.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number of options available to tune exactly what you want the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 for. The two basic write concerns are 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acknowledged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unacknowledged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75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316820"/>
          </a:xfrm>
        </p:spPr>
        <p:txBody>
          <a:bodyPr/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Database Find()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778659"/>
            <a:ext cx="8628845" cy="3947888"/>
          </a:xfrm>
        </p:spPr>
        <p:txBody>
          <a:bodyPr>
            <a:no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 method is used to perform queries in MongoDB. Querying returns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subset of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in a collection, from no documents at all to the entire collection.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documents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returned is determined by the first argument to find, which is a </a:t>
            </a: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documentspecifying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query criteria.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empty query document (i.e., {}) matches everything in the collection. If find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isn’t given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query document, it defaults to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{}. You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need all of the key/value pairs in a document returned. If this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case, you can pass a second argument to find (or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findOne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specifying the keys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want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reduces both the amount of data sent over the wire and the time and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used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decode documents on the client side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a user collection and you are interested only in the "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name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and "email" keys, you could return just those keys with the following query: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db.users.find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({}, {"username" : 1, "email" : 1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/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this second parameter to exclude specific key/value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pairs </a:t>
            </a:r>
          </a:p>
          <a:p>
            <a:pPr marL="0" indent="0"/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db.users.find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({}, {"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fatal_weakness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0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marL="0" indent="0"/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92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651" y="108182"/>
            <a:ext cx="7520940" cy="265305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476518"/>
            <a:ext cx="8551572" cy="4468969"/>
          </a:xfrm>
        </p:spPr>
        <p:txBody>
          <a:bodyPr>
            <a:noAutofit/>
          </a:bodyPr>
          <a:lstStyle/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"$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lte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"$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and "$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gte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are all comparison operators, corresponding to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&lt;, &lt;=,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and &gt;=,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</a:p>
          <a:p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for documents where a key’s value is not equal to a certain value, you must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another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operator, "$ne", which stands for “not equal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more than one possible value to match for a single key, use an array of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with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in“</a:t>
            </a:r>
          </a:p>
          <a:p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db.raffle.find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ticket_no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{"$in" : [725, 542, 390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]}})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opposite of "$in" is "$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which returns documents that don’t match any of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criteria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db.raffle.find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ticket_no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{"$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[725, 542, 390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]}})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"$or" takes an array of possible criteria. In the raffle case,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"$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or" would look like this: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db.raffle.find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({"$or" : [{"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ticket_no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725}, {"winner" 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}]})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"$or" will always work, use "$in" whenever possible as the query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 handles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more efficiently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"$not" can be particularly useful in conjunction with regular expressions to find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documents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don’t match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given pattern.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few “meta-operators” that go in the outer document: "$and“, "$or“,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"$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nor“. They all have a similar form: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db.users.find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({"$and" : [{"x" : {"$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1}}, {"x" : 4}]})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query would match documents with an "x" field both less than 1 and equal to 4.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9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Type-Specific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behaves a bit strangely. It does match itself, so if we have a collection with the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documents: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"_id" :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("4ba0f0dfd22aa494fd523621"), "y" 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"_id" :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("4ba0f0dfd22aa494fd523622"), "y" : 1 }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"_id" :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("4ba0f148d22aa494fd523623"), "y" : 2 }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query for documents whose "y" key is null in the expected way: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({"y" 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"_id" :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("4ba0f0dfd22aa494fd523621"), "y" :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null not only matches itself but also matches “does not exist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endParaRPr lang="en-IN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38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are useful for flexible string matching. For example, if we want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find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users with the name Joe or joe, we can use a regular expression to do </a:t>
            </a: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caseinsensitive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db.users.find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({"name" : /joe/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the Perl Compatible Regular Expression (PCRE) library to match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any regular expression syntax allowed by PCRE is allowed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MongoDB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 good idea to check your syntax with the JavaScript shell before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it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query to make sure it matches what you think it matches.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2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335" y="1100630"/>
            <a:ext cx="8757634" cy="3935009"/>
          </a:xfrm>
        </p:spPr>
        <p:txBody>
          <a:bodyPr>
            <a:noAutofit/>
          </a:bodyPr>
          <a:lstStyle/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for elements of an array is designed to behave the way querying for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scalars does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if the array is a list of fruits, like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this: </a:t>
            </a:r>
            <a:r>
              <a:rPr lang="en-IN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db.food.insert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({"fruit" : ["apple", "banana", "peach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"]}), the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IN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query:db.food.find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({"fruit" : "banana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"}) will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match the document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need to match arrays by more than one element, you can use "$all". This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match a list of elements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In this, order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query by exact match using the entire array. However, exact match will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match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document if any elements are missing or superfluous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query for a specific element of an array, you can specify an index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IN" sz="16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6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db.food.find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({"fruit.2" : "peach"})</a:t>
            </a:r>
            <a:endParaRPr lang="en-IN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$size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useful conditional for querying arrays is "$size", which allows you to query for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of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given size. Here’s an example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db.food.find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({"fruit" : {"$size" : 3}})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56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$slice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4" y="1100630"/>
            <a:ext cx="8641724" cy="3922131"/>
          </a:xfrm>
        </p:spPr>
        <p:txBody>
          <a:bodyPr>
            <a:noAutofit/>
          </a:bodyPr>
          <a:lstStyle/>
          <a:p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mentioned earlier in this chapter, the optional second argument to find specifies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keys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returned. The special "$slice" operator can be used to return a subset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elements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array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key. Suppose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had a blog post document and we wanted to return the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10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comments: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db.blog.posts.findOne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(criteria, {"comments" : {"$slice" : 10}})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Alternatively, if we wanted the last 10 comments, we could use −10: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db.blog.posts.findOne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(criteria, {"comments" : {"$slice" : -10}})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"$slice" can also return pages in the middle of the results by taking an offset and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elements to return: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db.blog.posts.findOne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(criteria, {"comments" : {"$slice" : [23, 10]}})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would skip the first 23 elements and return the 24th through 33th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query for embedded keys using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dotnotation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db.people.find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name.first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"Joe", "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name.last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"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Schmoe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"})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if Joe adds more keys, this query will still match his first and last names.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8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4546"/>
            <a:ext cx="7520940" cy="283336"/>
          </a:xfrm>
        </p:spPr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$where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62" y="566670"/>
            <a:ext cx="8757634" cy="4417454"/>
          </a:xfrm>
        </p:spPr>
        <p:txBody>
          <a:bodyPr>
            <a:noAutofit/>
          </a:bodyPr>
          <a:lstStyle/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queries that cannot be done any other way, there are "$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where“ clauses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 you to execute arbitrary JavaScript as part of your query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"$where"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should not be used unless strictly necessary: they are much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slower than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queries. Each document has to be converted from BSON to a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object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run through the "$where" expression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returns results from find using a </a:t>
            </a:r>
            <a:r>
              <a:rPr lang="en-IN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client-side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 of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cursors generally allow you to control a great deal about the eventual output of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query.To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the results, you can use the next method on the cursor. You can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hasNext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whether there is another result. A typical loop through results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looks like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following: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cursor.hasNext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IN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cursor.next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} </a:t>
            </a:r>
            <a:r>
              <a:rPr lang="en-IN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Cursor.hasNext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checks that the next result exists, and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cursor.next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fetches it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Limiting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results returned,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skipping a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results, and sorting. All these options must be added before a query is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sent to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skip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skip the first three matching documents and return the rest of the matches.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fewer than three documents in your collection, it will not return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documents.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Values are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sort directions. Sort direction can be 1 (ascending) or −1 (descending)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9698"/>
            <a:ext cx="7520940" cy="355457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08337"/>
            <a:ext cx="7520940" cy="4288665"/>
          </a:xfrm>
        </p:spPr>
        <p:txBody>
          <a:bodyPr>
            <a:noAutofit/>
          </a:bodyPr>
          <a:lstStyle/>
          <a:p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hierarchy as to how types compare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least to greatest value, this ordering is as follows: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Minimum value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null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Numbers (integers, longs, doubles)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Strings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Object/document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Array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Binary data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Object ID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Boolean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Date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Timestamp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Regular expression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Maximum value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9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59698"/>
            <a:ext cx="7520940" cy="548640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Large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Skips	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824249"/>
            <a:ext cx="8165205" cy="4198512"/>
          </a:xfrm>
        </p:spPr>
        <p:txBody>
          <a:bodyPr>
            <a:normAutofit/>
          </a:bodyPr>
          <a:lstStyle/>
          <a:p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skip for a small number of documents is fine. For a large number of results, skip can be slow, since it has to find and then discard all the skipped results.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Paginating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without skip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easiest way to do pagination is to return the first page of results using limit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each subsequent page as an offset from the beginning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page1 =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db.foo.find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(criteria).limit(100)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page2 =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db.foo.find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(criteria).skip(100).limit(100)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page3 =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db.foo.find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(criteria).skip(200).limit(100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depending on your query, you can usually find a way to paginate without skips.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 random document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fairly common problem is how to get a random document from a collection.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naive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 slow) solution is to count the number of documents and then do a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find, skipping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random number of documents between 0 and the size of the collection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2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20940" cy="54864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should we use more than one collection?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577" y="656824"/>
            <a:ext cx="8770513" cy="4417452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different kinds of documents in the same collection can be a 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nightmare for 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and admins. Developers need to make sure that each query is 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returning 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of a certain type or that the application code performing 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query 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documents of different shapes. If we’re querying for blog 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posts, it’s 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hassle to weed out documents containing author data.</a:t>
            </a:r>
          </a:p>
          <a:p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It is much faster to get a list of collections than to extract a list of the types in 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if we had a "type" field in each document that 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whether 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was a “skim,” “whole,” or “chunky monkey,” it would be 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much slower 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those three values in a single collection than to have three 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collections 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query the correct collection.</a:t>
            </a:r>
          </a:p>
          <a:p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Grouping documents of the same kind together in the same collection allows 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locality. Getting several blog posts from a collection containing only posts 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likely 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fewer disk seeks than getting the same posts from a collection 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posts 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author data.</a:t>
            </a:r>
          </a:p>
          <a:p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We begin to impose some structure on our documents when we create indexes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indexes are defined 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collection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 putting only documents of a single type into the same collection, </a:t>
            </a:r>
            <a:r>
              <a:rPr lang="en-IN" sz="17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IN" sz="17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our collections more efficiently.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44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839" y="133940"/>
            <a:ext cx="7520940" cy="548640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Consistent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798489"/>
            <a:ext cx="8577330" cy="4224271"/>
          </a:xfrm>
        </p:spPr>
        <p:txBody>
          <a:bodyPr>
            <a:noAutofit/>
          </a:bodyPr>
          <a:lstStyle/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=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db.foo.find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cursor.hasNext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 =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cursor.next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();  doc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process(doc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en-IN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db.foo.save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(doc);}</a:t>
            </a:r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fine for a small number of results, but MongoDB can return the same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multiple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 for a large result set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when we do a find, the cursor starts returning results from the beginning of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collection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moves right. Your program grabs the first 100 documents and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them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When you save them back to the database, if a document does not have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padding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to grow to its new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size,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needs to be relocated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Usually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document will be relocated to the end of a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collection.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our program continues to fetch batches of documents. When it gets toward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return the relocated documents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again.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to this problem is to </a:t>
            </a:r>
            <a:r>
              <a:rPr lang="en-IN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query. If you add the option, the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will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run by traversing the "_id" index, which guarantees that you’ll only return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document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once. For example, instead of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db.foo.find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you’d run: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db.foo.find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().snapshot()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Snapshotting makes queries slower, so only use snapshotted queries when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324" y="159698"/>
            <a:ext cx="7520940" cy="406972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Immortal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669701"/>
            <a:ext cx="8525814" cy="4340181"/>
          </a:xfrm>
        </p:spPr>
        <p:txBody>
          <a:bodyPr>
            <a:noAutofit/>
          </a:bodyPr>
          <a:lstStyle/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sides to a cursor: the client-facing cursor and the database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cursor.</a:t>
            </a:r>
          </a:p>
          <a:p>
            <a:r>
              <a:rPr lang="en-US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the server side, a cursor takes up memory and resources. Once a cursor runs out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results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 client sends a message telling it to die, the database can free the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it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using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couple of conditions that can cause the death (and subsequent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 cursor: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cursor finishes iterating through the matching results, it will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itself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up. </a:t>
            </a:r>
            <a:endParaRPr lang="en-IN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cursor goes out of scope on the client side,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drivers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database a special message to let it know that it can kill that cursor.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even if the user hasn’t iterated through all the results and the cursor is still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scope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after 10 minutes of inactivity, a database cursor will automatically “die.” This way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if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client crashes or is buggy, MongoDB will not be left with thousands of open cursors.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“death by timeout” is usually the desired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behaviour, but if you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a cursor to last for a long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time,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drivers have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function called immortal, or a similar mechanism, which tells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to time out the cursor. If you turn off a cursor’s timeout, you must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its results or kill it to make sure it gets closed. Otherwise, it will sit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around in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database hogging resources until the server is restarted.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very special type of query called a 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command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We’ve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covered creating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updating, deleting, and finding documents. Database commands do “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else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from administrative tasks like shutting down the server and cloning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to counting documents in a collection and performing aggregations.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command always returns a document containing the key "ok". If "ok" is 1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the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was successful; and if it is 0, the command failed for some reason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If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"ok" is 0 then an additional key will be present, "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errmsg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The value of "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errmsg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explaining why the command failed.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/>
              <a:t>MongoDB limits you to 64 </a:t>
            </a:r>
            <a:r>
              <a:rPr lang="en-IN" b="0" dirty="0" smtClean="0"/>
              <a:t>indexes per </a:t>
            </a:r>
            <a:r>
              <a:rPr lang="en-IN" b="0" dirty="0"/>
              <a:t>collection</a:t>
            </a:r>
            <a:r>
              <a:rPr lang="en-IN" b="0" dirty="0" smtClean="0"/>
              <a:t>.</a:t>
            </a:r>
            <a:r>
              <a:rPr lang="en-IN" b="0" dirty="0"/>
              <a:t> </a:t>
            </a:r>
            <a:endParaRPr lang="en-IN" b="0" dirty="0" smtClean="0"/>
          </a:p>
          <a:p>
            <a:r>
              <a:rPr lang="en-IN" b="0" dirty="0" smtClean="0"/>
              <a:t>To </a:t>
            </a:r>
            <a:r>
              <a:rPr lang="en-IN" b="0" dirty="0"/>
              <a:t>choose which fields to create indexes for, look through your common queries </a:t>
            </a:r>
            <a:r>
              <a:rPr lang="en-IN" b="0" dirty="0" smtClean="0"/>
              <a:t>and queries </a:t>
            </a:r>
            <a:r>
              <a:rPr lang="en-IN" b="0" dirty="0"/>
              <a:t>that need to be fast and try to find a common set of keys from those</a:t>
            </a:r>
            <a:r>
              <a:rPr lang="en-IN" b="0" dirty="0" smtClean="0"/>
              <a:t>.</a:t>
            </a:r>
          </a:p>
          <a:p>
            <a:r>
              <a:rPr lang="en-IN" b="0" dirty="0"/>
              <a:t>An index keeps all of its values in a sorted order so it makes sorting documents by </a:t>
            </a:r>
            <a:r>
              <a:rPr lang="en-IN" b="0" dirty="0" smtClean="0"/>
              <a:t>the indexed </a:t>
            </a:r>
            <a:r>
              <a:rPr lang="en-IN" b="0" dirty="0"/>
              <a:t>key much faster. However, an index can only help with sorting if it is a </a:t>
            </a:r>
            <a:r>
              <a:rPr lang="en-IN" b="0" dirty="0" smtClean="0"/>
              <a:t>prefix of </a:t>
            </a:r>
            <a:r>
              <a:rPr lang="en-IN" b="0" dirty="0"/>
              <a:t>the sort</a:t>
            </a:r>
            <a:r>
              <a:rPr lang="en-IN" b="0" dirty="0" smtClean="0"/>
              <a:t>.</a:t>
            </a:r>
          </a:p>
          <a:p>
            <a:r>
              <a:rPr lang="en-IN" b="0" i="1" dirty="0"/>
              <a:t>compound index </a:t>
            </a:r>
            <a:r>
              <a:rPr lang="en-IN" b="0" dirty="0"/>
              <a:t>and is useful if your query has multiple sort </a:t>
            </a:r>
            <a:r>
              <a:rPr lang="en-IN" b="0" dirty="0" smtClean="0"/>
              <a:t>directions or </a:t>
            </a:r>
            <a:r>
              <a:rPr lang="en-IN" b="0" dirty="0"/>
              <a:t>multiple keys in the criteria. A compound index is an index on more than one field.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421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30" y="262728"/>
            <a:ext cx="7520940" cy="368336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ways of indexing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734096"/>
            <a:ext cx="8706118" cy="4185634"/>
          </a:xfrm>
        </p:spPr>
        <p:txBody>
          <a:bodyPr>
            <a:noAutofit/>
          </a:bodyPr>
          <a:lstStyle/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MongoDB uses this index depends on the type of query you’re doing.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most common ways:</a:t>
            </a:r>
          </a:p>
          <a:p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db.users.find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({"age" : 21}).sort({"username" : -1})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</a:t>
            </a:r>
            <a:r>
              <a:rPr lang="en-IN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query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searches for a single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value.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second field in the index, the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 in the correct order for the sort: MongoDB can start with the last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match for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{"age" : 21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db.users.find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({"age" : {"$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gte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21, "$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lte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30}})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</a:t>
            </a:r>
            <a:r>
              <a:rPr lang="en-IN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multi-value query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looks for documents matching multiple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(in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case, all ages between 21 and 30). MongoDB will use the first key in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"age", to return the matching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documents.</a:t>
            </a:r>
          </a:p>
          <a:p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db.users.find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({"age" : {"$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gte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21, "$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lte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30}}).sort({"username"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:1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multi-value query, like the previous one, but this time it has a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sort. However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index doesn’t return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usernames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sorted order and the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requested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results be sorted by username, so MongoDB has to sort the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before returning them. Thus, this query is usually less efficient than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queries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7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right-balanced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pattern of {"</a:t>
            </a:r>
            <a:r>
              <a:rPr lang="en-IN" sz="1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sortKey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1, "</a:t>
            </a:r>
            <a:r>
              <a:rPr lang="en-IN" sz="1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queryCriteria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1} often works well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applications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most application do not want all possible results for a query but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few. It also scales well because of the way indexes are organized internally.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Indexes are basically trees, with the smallest value on the leftmost leaf and the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greatest on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rightmost. If you have a "</a:t>
            </a:r>
            <a:r>
              <a:rPr lang="en-IN" sz="1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sortKey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that is a date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 traverse the tree from left to right, you’re basically travelling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forward in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 Thus, for applications that tend to use recent data more than older data,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only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to keep the rightmost (most recent) branches of the tree in memory,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the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 thing. An index like this is called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right-balanced</a:t>
            </a:r>
          </a:p>
        </p:txBody>
      </p:sp>
    </p:spTree>
    <p:extLst>
      <p:ext uri="{BB962C8B-B14F-4D97-AF65-F5344CB8AC3E}">
        <p14:creationId xmlns:p14="http://schemas.microsoft.com/office/powerpoint/2010/main" val="36648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covered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direction only really matters when you’re sorting based on multiple criteria.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you’re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sorting by a single key, MongoDB can just as easily read the index in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opposite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order. For example, if you had a sort on {"age" : -1} and an index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 {"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age" : 1}, MongoDB could optimize it just as well as if you had an index on {"age"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only matters for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multikey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sorts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Query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always used to find the correct document,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a pointer back to fetch the actual document. However, if your query is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only looking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fields that are included in the index, it does not need to fetch the document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When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index contains all the values requested by the user, it is considered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covering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query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index a field containing arrays, that index can never cover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04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98335"/>
            <a:ext cx="7520940" cy="316820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7" y="695459"/>
            <a:ext cx="8474299" cy="4288665"/>
          </a:xfrm>
        </p:spPr>
        <p:txBody>
          <a:bodyPr>
            <a:no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few queries that cannot use an index at all, such as “$where"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$exists.</a:t>
            </a:r>
          </a:p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“vanilla” index on "x", querying for documents where "x" does not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exist can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index ({"x" : {"$exists" : false}}). However, as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non-existent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stored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way as null fields in the index, the query must visit each document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value is actually null or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non-existent.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negation is inefficient. "$ne" queries can use an index, but not very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well. They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look at all the index entries other than the one specified by the "$ne", so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basically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to scan the entire index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two ranges in a query basically always forces this less-efficient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query plan.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"$or" can use one index per $or clause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$or preforms two queries and then merges the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doing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queries and merging the results is much less efficient than doing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query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thus, whenever possible, prefer "$in" to "$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or“.</a:t>
            </a:r>
          </a:p>
        </p:txBody>
      </p:sp>
    </p:spTree>
    <p:extLst>
      <p:ext uri="{BB962C8B-B14F-4D97-AF65-F5344CB8AC3E}">
        <p14:creationId xmlns:p14="http://schemas.microsoft.com/office/powerpoint/2010/main" val="57127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98335"/>
            <a:ext cx="7520940" cy="316820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13" y="682580"/>
            <a:ext cx="8474299" cy="4288665"/>
          </a:xfrm>
        </p:spPr>
        <p:txBody>
          <a:bodyPr>
            <a:noAutofit/>
          </a:bodyPr>
          <a:lstStyle/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creates an index entry for each element of the array, so if a post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had 20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comments, it would have 20 index entries. This makes array indexes more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single-value ones: for a single insert, update, or remove, every array entry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might have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updated.</a:t>
            </a:r>
          </a:p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an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 for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query that is looking for a specific array element, such as "comments.4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document has an array field for the indexed key, the index immediately is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flagged as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multikey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can see whether an index is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multikey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explain()’s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if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multikey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 was used, the "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isMultikey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field will be true. Once an index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flagged as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multikey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never be un-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multikeyed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 if all of the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containing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in that field are removed. The only way to un-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multikey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to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 and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recreate it.</a:t>
            </a:r>
          </a:p>
          <a:p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Multikey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indexes may be a bit slower than non-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multikey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8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Cardinality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how many distinct values there are for a field in a collection.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fields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"gender" or "newsletter opt-out", might only have two possible values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which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considered a very low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cardinality.</a:t>
            </a:r>
          </a:p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"username" or "email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might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a unique value for every document in the collection, which is high cardinality.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others fall somewhere in between, such as "age" or "zip code".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 greater the cardinality of a field, the more helpful an index on that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 can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be. This is because the index can quickly narrow the search space to a much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smaller result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 </a:t>
            </a:r>
            <a:endParaRPr lang="en-IN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 cardinality field, an index generally cannot eliminate as many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matches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8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identified by its name. Collection names can be any UTF-8 string,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restrictions: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 string ("") is not a valid collection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may not contain the character \0 (the null character)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this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delineates the end of a collection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create any collections that start with 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prefix reserved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internal collections.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User-created collections should not contain the reserved character $ in the name.</a:t>
            </a:r>
          </a:p>
          <a:p>
            <a:endParaRPr lang="en-IN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8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Not to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Indexes become less and less efficient as you need to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larger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percentages of a collection because using an index requires two lookups: one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look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index entry and one following the index’s pointer to the document.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scan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requires one: looking at the document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rule of thumb: if a query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returning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or more of the collection, start looking at whether indexes or table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scans are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faster. However, this number can vary from 2% to 60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</a:p>
          <a:p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27" y="3156020"/>
            <a:ext cx="5277221" cy="152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1000664"/>
            <a:ext cx="8076481" cy="4011283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Indexes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indexes guarantee that each value will appear at most once in the index.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you want to make sure no two documents can have the same value in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"username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key, you can create a unique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db.users.insert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({username: "bob"})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db.users.insert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({username: "bob"})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E11000 duplicate key error index: test.users.$username_1 dup key: { : "bob"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index that you are probably already familiar with is the index on "_id",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created whenever you create a collection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81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1000664"/>
            <a:ext cx="8076481" cy="4011283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Compound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indexes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create a compound unique index. If you do this, individual keys can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the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values, but the combination of values across all keys in an index entry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appear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index at most once.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we had a unique index on {"username" : 1, "age" : 1}, the following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inserts would be legal: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db.users.insert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({"username" : "bob"})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db.users.insert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({"username" : "bob", "age" : 23})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db.users.insert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({"username" : "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"age" : 23})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attempting to insert a second copy of any of these documents would cause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duplicate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exception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19" y="1000664"/>
            <a:ext cx="8076481" cy="4011283"/>
          </a:xfrm>
        </p:spPr>
        <p:txBody>
          <a:bodyPr>
            <a:no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Dropping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</a:t>
            </a:r>
          </a:p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attempt to build a unique index on an existing collection, it will fail to build if there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any duplicate values: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db.users.ensureIndex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({"age" : 1}, {"unique"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E11000 duplicate key error index: test.users.$age_1 dup key: { : 12 }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7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Indexes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Indexes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in an earlier section, unique indexes count null as a value, so you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cannot have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unique index with more than one document missing the key. However, there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lots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cases where you may want the unique index to be enforced only if the key exists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a field that may or may not exist but must be unique when it does, you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combine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unique option with the sparse option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db.ensureIndex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({"email" : 1}, {"unique"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"sparse"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indexes do not necessarily have to be unique. To make a non-unique sparse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index, simply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include the unique option.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5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19" y="1100630"/>
            <a:ext cx="8577329" cy="3831978"/>
          </a:xfrm>
        </p:spPr>
        <p:txBody>
          <a:bodyPr>
            <a:no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information about a database’s indexes is stored in the </a:t>
            </a:r>
            <a:r>
              <a:rPr lang="en-IN" sz="1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system.indexes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reserved collection, so you cannot modify its documents or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documents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it. You can manipulate it only through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ensureIndex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dropIndexes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command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</a:t>
            </a:r>
            <a:r>
              <a:rPr lang="en-IN" sz="1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collectionName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.getIndexes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see all index information about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collection.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Indexes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index in a collection has a name that uniquely identifies the index and is used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the server to delete or manipulate it. Index names are, by default, </a:t>
            </a:r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keyname1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dir1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keyname2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dir2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_..._</a:t>
            </a:r>
            <a:r>
              <a:rPr lang="en-IN" sz="1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keynameN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IN" sz="1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dirN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IN" sz="1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keynameX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index’s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and </a:t>
            </a:r>
            <a:r>
              <a:rPr lang="en-IN" sz="1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dirX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index’s direction (1 or -1). This can get unwieldy if indexes contain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couple keys, so you can specify your own name as one of the options to </a:t>
            </a: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ensureIndex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33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Indexes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your application grows and changes, you may find that your data or queries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changed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that indexes that used to work well no longer do. You can remove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unneeded indexes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dropIndex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new indexes is time-consuming and resource-intensive. By default,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will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index as fast as possible, blocking all reads and writes on a database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until the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build has finished. If you would like your database to remain somewhat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to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 and writes, use the background option when building an index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 indexing is also much slower than foreground indexing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have the choice, creating indexes on existing documents is slightly faster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creating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first and then inserting all documents.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56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Capped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366" y="1100630"/>
            <a:ext cx="8641724" cy="389637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“Normal” collections in MongoDB are created dynamically and automatically grow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size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fit additional data. MongoDB also supports a different type of collection,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a </a:t>
            </a:r>
            <a:r>
              <a:rPr lang="en-IN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capped collection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created in advance and is fixed in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size. Having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fixed-size collections brings up an interesting question: what happens when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try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insert into a capped collection that is already full? The answer is that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capped collections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behave like circular queues: if we’re out of space, the oldest document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deleted, and the new one will take its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place.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capped collections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age-out the oldest documents as new documents are inserted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operations are not allowed on capped collections. Documents cannot be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removed or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deleted (aside from the automatic age-out described earlier), and updates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would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documents to grow in size are disallowed. By preventing these two operations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we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 that documents in a capped collection are stored in insertion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 and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there is no need to maintain a free list for space from removed documents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Capped collections have a different access pattern than most MongoDB collections: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sequentially over a fixed section of disk. This makes them tend to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writes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on spinning disk, especially if they can be given their own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454" y="146820"/>
            <a:ext cx="7520940" cy="316819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Capped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682580"/>
            <a:ext cx="8731876" cy="4340181"/>
          </a:xfrm>
        </p:spPr>
        <p:txBody>
          <a:bodyPr>
            <a:noAutofit/>
          </a:bodyPr>
          <a:lstStyle/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Capped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must be explicitly created before they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used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To create a capped collection, use the create command. From the shell, this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using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createCollection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db.createCollection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my_collection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{"capped"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"size" : 100000});</a:t>
            </a:r>
          </a:p>
          <a:p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createCollection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also specify a limit on the number of documents in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capped collection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the limit size: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db.createCollection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("my_collection2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...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{"capped"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"size" : 100000, "max" : 100});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"ok"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could use this to keep, say, the latest 10 news articles or limit a user to 1,000 documents. Once a capped collection has been created, it cannot be </a:t>
            </a: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changed.It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dropped and recreated if you wish to change its properties. Another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for creating a capped collection is to convert an existing, regular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into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capped collection. This can be done using the </a:t>
            </a: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convertToCapped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db.runCommand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convertToCapped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"test", "size" : 10000});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5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Capped collection Natural sort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special type of sort that you can do with capped collections, called a </a:t>
            </a:r>
            <a:r>
              <a:rPr lang="en-IN" sz="14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sort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natural sort returns the documents in the order that they appear on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disk. For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collections, this isn’t a very useful sort because documents move around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However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documents in a capped collection are always kept in insertion order so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natural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is the same as insertion order. Thus, a natural sort gives you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from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oldest to newest. You can also sort from newest to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oldest.</a:t>
            </a:r>
          </a:p>
          <a:p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Tailable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Cursors</a:t>
            </a:r>
          </a:p>
          <a:p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Tailable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cursors are a special type of cursor that are not closed when their results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exhausted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were inspired by the </a:t>
            </a:r>
            <a:r>
              <a:rPr lang="en-IN" sz="1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-f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and, similar to the command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will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fetching output for as long as possible. Because the cursors do not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 when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run out of results, they can continue to fetch new results as documents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added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collection. 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Tailable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cursors can be used only on capped collections,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insert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is not tracked for normal collections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1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does not allow you to use 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tailable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cursors.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No-_id Collections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every collection has an "_id" index. However, you can create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with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"_id" indexes by setting the 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autoIndexId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 to false when calling </a:t>
            </a:r>
            <a:r>
              <a:rPr lang="en-IN" sz="1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createCollection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not recommended but can give you a slight speed boost on an </a:t>
            </a:r>
            <a:r>
              <a:rPr lang="en-IN" sz="14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insertonly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65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Sub-collections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30"/>
            <a:ext cx="7520940" cy="3909252"/>
          </a:xfrm>
        </p:spPr>
        <p:txBody>
          <a:bodyPr>
            <a:noAutofit/>
          </a:bodyPr>
          <a:lstStyle/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convention for organizing collections is to use namespaced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sub-collections separated by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(Dot) character.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sub-collections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any special properties, they are useful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incorporated into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MongoDB tools: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GridFS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protocol for storing large files, uses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sub-collections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store file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metadata separately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content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chunks.</a:t>
            </a:r>
            <a:endParaRPr lang="en-I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Most drivers provide some syntactic sugar for accessing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sub-collection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collection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example, in the database shell,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db.blog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give you the </a:t>
            </a:r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collection,  and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db.blog.posts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give you the </a:t>
            </a:r>
            <a:r>
              <a:rPr lang="en-IN" sz="18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blog.posts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collection.</a:t>
            </a:r>
          </a:p>
          <a:p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Sub-collections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 great way to organize data in MongoDB, and their use is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highly recommended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7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Tailable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100630"/>
            <a:ext cx="8153615" cy="3870615"/>
          </a:xfrm>
        </p:spPr>
        <p:txBody>
          <a:bodyPr>
            <a:noAutofit/>
          </a:bodyPr>
          <a:lstStyle/>
          <a:p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Tailable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cursors are a special type of cursor that are not closed when their results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exhausted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They were inspired by the 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 -f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and, similar to the command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will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fetching output for as long as possible. Because the cursors do not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 when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run out of results, they can continue to fetch new results as documents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added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collection.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Tailable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cursors can be used only on capped collections,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insert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is not tracked for normal collections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does not allow you to use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tailable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cursors.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No-_id Collections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every collection has an "_id" index. However, you can create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with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"_id" indexes by setting the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autoIndexId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 to false when calling </a:t>
            </a: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createCollection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not recommended but can give you a slight speed boost on an </a:t>
            </a: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insertonly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8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Time-To-Live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Time-to-live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(TTL) indexes allow you to set a timeout for each document. When a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reaches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preconfigured age, it will be deleted. This type of index is useful for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caching problems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session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storage.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create a TTL index by specifying the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expireAfterSecs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 in the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argument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ensureIndex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8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db.foo.ensureIndex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lastUpdated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1}, {"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expireAfterSecs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60*60*24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sweeps the TTL index once per minute, so you should not depend on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to-the-second 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granularity. You can change the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expireAfterSecs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IN" sz="18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collMod</a:t>
            </a:r>
            <a:r>
              <a:rPr lang="en-IN" sz="18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db.runCommand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({"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collMod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"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someapp.cache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"</a:t>
            </a:r>
            <a:r>
              <a:rPr lang="en-IN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expireAfterSecs</a:t>
            </a:r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: 3600})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0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Full-Text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30"/>
            <a:ext cx="8321040" cy="3819100"/>
          </a:xfrm>
        </p:spPr>
        <p:txBody>
          <a:bodyPr>
            <a:noAutofit/>
          </a:bodyPr>
          <a:lstStyle/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has a special type of index for searching for text within documents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 has a special type of index for searching for text within documents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Full-text indexes give you the ability to search text quickly,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well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provide built-in support for multi-language stemming and stop words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While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indexes are expensive to create, full-text indexes are particularly heavyweight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Creating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full-text index on a busy collection can overload MongoDB, so adding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index should always be done offline or at a time when performance does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matter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should be wary of creating full-text indexes that will not fit in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RAM.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Full-text indexes use 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lowercase words, which is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locale-dependant, so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of other languages may find MongoDB unpredictably case sensitive,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toLower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behaves on their character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text indexes only index string data: other data types are ignored and not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in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</a:t>
            </a:r>
            <a:r>
              <a:rPr lang="en-I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MongoDB queries for an OR of all the words: “ask OR 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hn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This is the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efficient 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to perform a full text query, but you can also do exact phrase searches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NOT.</a:t>
            </a:r>
          </a:p>
          <a:p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text-type indexes allow a "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default_language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option to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specified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defaults to "</a:t>
            </a:r>
            <a:r>
              <a:rPr lang="en-IN" sz="1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I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but can be set to a number of other </a:t>
            </a:r>
            <a:r>
              <a:rPr lang="en-I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03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329699"/>
          </a:xfrm>
        </p:spPr>
        <p:txBody>
          <a:bodyPr/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	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695459"/>
            <a:ext cx="7520940" cy="4269860"/>
          </a:xfrm>
        </p:spPr>
        <p:txBody>
          <a:bodyPr>
            <a:noAutofit/>
          </a:bodyPr>
          <a:lstStyle/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grouping documents by collection, MongoDB groups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collections into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database has its own permissions, and each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separate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on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disk. One thing to remember about database names is that they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actually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up as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 on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filesystem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rule of thumb is to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all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a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application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same database. Separate databases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useful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storing data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several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or users on the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MongoDB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collections, databases are identified by name. Database names can be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UTF-8 string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following restrictions:</a:t>
            </a:r>
          </a:p>
          <a:p>
            <a:r>
              <a:rPr lang="en-I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empty string ("") is not a valid database name.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database name cannot contain any of these characters: /, \, ., ", *, &lt;, &gt;, :, |, ?, $, (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single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space), or \0 (the null character). Basically, stick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alphanumeric ASCII.</a:t>
            </a:r>
            <a:endParaRPr lang="en-IN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Database names are case-sensitive, even on non-case-sensitive filesystems. To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things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try to just use lowercase characters.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Database names are limited to a maximum of 64 bytes.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88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213789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669701"/>
            <a:ext cx="7520940" cy="4353060"/>
          </a:xfrm>
        </p:spPr>
        <p:txBody>
          <a:bodyPr>
            <a:noAutofit/>
          </a:bodyPr>
          <a:lstStyle/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also several reserved database names, which you can access but which have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semantics. These are as follows:</a:t>
            </a:r>
          </a:p>
          <a:p>
            <a:r>
              <a:rPr lang="en-IN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“root” database, in terms of authentication. If a user is added to the </a:t>
            </a:r>
            <a:r>
              <a:rPr lang="en-IN" sz="16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user automatically inherits permissions for all databases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endParaRPr lang="en-IN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database will never be replicated and can be used to store any collections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should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local to a single server </a:t>
            </a:r>
            <a:endParaRPr lang="en-IN" sz="16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en-IN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MongoDB is being used in a </a:t>
            </a:r>
            <a:r>
              <a:rPr lang="en-IN" sz="16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sharded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setup,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</a:t>
            </a:r>
            <a:r>
              <a:rPr lang="en-IN" sz="16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en-IN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 information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shards.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concatenating a database name with a collection in that database you can get a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qualified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name called a </a:t>
            </a:r>
            <a:r>
              <a:rPr lang="en-IN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instance, if you are using the </a:t>
            </a:r>
            <a:r>
              <a:rPr lang="en-IN" sz="1600" b="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blog.posts</a:t>
            </a:r>
            <a:r>
              <a:rPr lang="en-IN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IN" sz="16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cms</a:t>
            </a:r>
            <a:r>
              <a:rPr lang="en-IN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database, the namespace of that collection would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IN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cms.blog.posts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Namespaces are limited to 121 bytes in length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4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en-IN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 MongoDB listens for socket connections on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27017.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sets up a very basic HTTP server that listens on a port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28017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means that you can get some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information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your database by opening a web browser and going to </a:t>
            </a:r>
            <a:r>
              <a:rPr lang="en-IN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IN" sz="16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localhost:28017.</a:t>
            </a:r>
            <a:endParaRPr lang="en-IN" sz="1600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 is a full-featured JavaScript interpreter, capable of running arbitrary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programs.</a:t>
            </a:r>
          </a:p>
          <a:p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 will detect whether the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Java‐Script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is complete when you press Enter. If the statement is not complete,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shell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allow you to continue writing it on the next line. Pressing Enter three times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will cancel the half-formed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5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 with 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function adds a document to a collection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600" b="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1600" b="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findOne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 be passed criteria in the form of a </a:t>
            </a:r>
            <a:r>
              <a:rPr lang="en-IN" sz="1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document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restrict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documents matched by the query. The shell will automatically display up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20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 matching a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If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modify our post, we can use update. update takes (at least)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parameters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first is the criteria to find which document to update, and the second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permanently deletes documents from the database. Called with no parameters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all documents from a collection. It can also take a document </a:t>
            </a:r>
            <a:r>
              <a:rPr lang="en-I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specifying criteria </a:t>
            </a:r>
            <a:r>
              <a:rPr lang="en-I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removal.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3F495A1-CB3D-4C55-951C-CBFCFCC9C6E9}" vid="{91E81F02-5B43-4A22-B425-53C5404CF35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5264</TotalTime>
  <Words>8076</Words>
  <Application>Microsoft Office PowerPoint</Application>
  <PresentationFormat>On-screen Show (4:3)</PresentationFormat>
  <Paragraphs>346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Franklin Gothic Book</vt:lpstr>
      <vt:lpstr>Franklin Gothic Medium</vt:lpstr>
      <vt:lpstr>Times New Roman</vt:lpstr>
      <vt:lpstr>Tunga</vt:lpstr>
      <vt:lpstr>Wingdings</vt:lpstr>
      <vt:lpstr>Theme1</vt:lpstr>
      <vt:lpstr>Mongo DB</vt:lpstr>
      <vt:lpstr>About Document</vt:lpstr>
      <vt:lpstr>why should we use more than one collection?</vt:lpstr>
      <vt:lpstr>Collection Naming</vt:lpstr>
      <vt:lpstr>Sub-collections</vt:lpstr>
      <vt:lpstr>Databases </vt:lpstr>
      <vt:lpstr>Databases</vt:lpstr>
      <vt:lpstr>MongoDB startup</vt:lpstr>
      <vt:lpstr>Basic Operations with the Shell</vt:lpstr>
      <vt:lpstr>Data Types</vt:lpstr>
      <vt:lpstr>Few remaining Data Types</vt:lpstr>
      <vt:lpstr>ObjectIds</vt:lpstr>
      <vt:lpstr>Connect mongo shell </vt:lpstr>
      <vt:lpstr>Inserting and Saving Documents</vt:lpstr>
      <vt:lpstr>Removing Documents</vt:lpstr>
      <vt:lpstr>Updating Documents</vt:lpstr>
      <vt:lpstr>Updating Documents</vt:lpstr>
      <vt:lpstr>Array Modifiers</vt:lpstr>
      <vt:lpstr>Upinsert</vt:lpstr>
      <vt:lpstr>Setting a Write Concern</vt:lpstr>
      <vt:lpstr>Query Database Find()</vt:lpstr>
      <vt:lpstr>Query Conditionals</vt:lpstr>
      <vt:lpstr>Type-Specific Queries</vt:lpstr>
      <vt:lpstr>Regular Expressions</vt:lpstr>
      <vt:lpstr>Querying Arrays</vt:lpstr>
      <vt:lpstr>$slice operator</vt:lpstr>
      <vt:lpstr>$where</vt:lpstr>
      <vt:lpstr>Comparison order</vt:lpstr>
      <vt:lpstr>Avoiding Large Skips </vt:lpstr>
      <vt:lpstr>Getting Consistent Results</vt:lpstr>
      <vt:lpstr>Immortal Cursors</vt:lpstr>
      <vt:lpstr>Database Commands</vt:lpstr>
      <vt:lpstr>Introduction to Indexing</vt:lpstr>
      <vt:lpstr>Three ways of indexing</vt:lpstr>
      <vt:lpstr>right-balanced</vt:lpstr>
      <vt:lpstr>covered indexes</vt:lpstr>
      <vt:lpstr>Inefficient operators</vt:lpstr>
      <vt:lpstr>Inefficient operators</vt:lpstr>
      <vt:lpstr>Index Cardinality</vt:lpstr>
      <vt:lpstr>When Not to Index</vt:lpstr>
      <vt:lpstr>Types of Indexes</vt:lpstr>
      <vt:lpstr>Types of Indexes</vt:lpstr>
      <vt:lpstr>Types of Indexes</vt:lpstr>
      <vt:lpstr>Types of Indexes</vt:lpstr>
      <vt:lpstr>Index Administration</vt:lpstr>
      <vt:lpstr>Index Administration</vt:lpstr>
      <vt:lpstr>Capped Collections</vt:lpstr>
      <vt:lpstr>Creating Capped Collections</vt:lpstr>
      <vt:lpstr>Capped collection Natural sort</vt:lpstr>
      <vt:lpstr>Tailable Cursors</vt:lpstr>
      <vt:lpstr>Time-To-Live Indexes</vt:lpstr>
      <vt:lpstr>Full-Text Indexes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Amey Manjrekar</dc:creator>
  <cp:lastModifiedBy>Amey Manjrekar</cp:lastModifiedBy>
  <cp:revision>72</cp:revision>
  <dcterms:created xsi:type="dcterms:W3CDTF">2018-03-30T16:04:20Z</dcterms:created>
  <dcterms:modified xsi:type="dcterms:W3CDTF">2018-05-09T04:06:55Z</dcterms:modified>
</cp:coreProperties>
</file>