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8" r:id="rId5"/>
    <p:sldId id="317" r:id="rId6"/>
    <p:sldId id="318" r:id="rId7"/>
    <p:sldId id="295" r:id="rId8"/>
    <p:sldId id="29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72" r:id="rId20"/>
    <p:sldId id="273" r:id="rId21"/>
    <p:sldId id="290" r:id="rId22"/>
    <p:sldId id="292" r:id="rId23"/>
    <p:sldId id="291" r:id="rId24"/>
    <p:sldId id="293" r:id="rId25"/>
    <p:sldId id="29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9" r:id="rId35"/>
    <p:sldId id="320" r:id="rId36"/>
    <p:sldId id="288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0964837-6A76-4329-9864-C63F630E5548}">
          <p14:sldIdLst>
            <p14:sldId id="256"/>
            <p14:sldId id="257"/>
            <p14:sldId id="258"/>
            <p14:sldId id="268"/>
            <p14:sldId id="317"/>
            <p14:sldId id="318"/>
            <p14:sldId id="295"/>
            <p14:sldId id="29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72"/>
            <p14:sldId id="273"/>
            <p14:sldId id="290"/>
            <p14:sldId id="292"/>
            <p14:sldId id="291"/>
            <p14:sldId id="293"/>
            <p14:sldId id="294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19"/>
            <p14:sldId id="320"/>
            <p14:sldId id="288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7E405-69E5-4D5B-A499-7DC643ADDDCA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759B004-D0E7-4586-8F29-CA917FE91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4029635" cy="3276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Project by-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err="1" smtClean="0"/>
              <a:t>Saurabh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Pawar</a:t>
            </a:r>
            <a:r>
              <a:rPr lang="en-US" sz="2000" b="1" dirty="0" smtClean="0"/>
              <a:t> </a:t>
            </a:r>
          </a:p>
          <a:p>
            <a:pPr algn="l"/>
            <a:r>
              <a:rPr lang="en-US" sz="2000" b="1" dirty="0" smtClean="0"/>
              <a:t> </a:t>
            </a:r>
            <a:r>
              <a:rPr lang="en-US" sz="2000" b="1" dirty="0" err="1" smtClean="0"/>
              <a:t>Virendrasingh</a:t>
            </a:r>
            <a:r>
              <a:rPr lang="en-US" sz="2000" b="1" dirty="0" smtClean="0"/>
              <a:t> Rajput</a:t>
            </a:r>
          </a:p>
          <a:p>
            <a:pPr algn="l"/>
            <a:r>
              <a:rPr lang="en-US" sz="2000" b="1" dirty="0" err="1" smtClean="0"/>
              <a:t>Shubham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Pawar</a:t>
            </a:r>
            <a:endParaRPr lang="en-US" sz="2000" b="1" dirty="0" smtClean="0"/>
          </a:p>
          <a:p>
            <a:pPr algn="l"/>
            <a:r>
              <a:rPr lang="en-US" sz="2000" b="1" dirty="0" err="1" smtClean="0"/>
              <a:t>Ronak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Landge</a:t>
            </a:r>
            <a:endParaRPr lang="en-US" sz="2000" b="1" dirty="0" smtClean="0"/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Guided by- </a:t>
            </a:r>
            <a:r>
              <a:rPr lang="en-US" sz="2000" b="1" dirty="0" err="1" smtClean="0"/>
              <a:t>Prof.S.A.Pawar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Voice recognition based food ordering system for fast food joints using an </a:t>
            </a:r>
            <a:r>
              <a:rPr lang="en-US" dirty="0" err="1" smtClean="0"/>
              <a:t>IoT</a:t>
            </a:r>
            <a:r>
              <a:rPr lang="en-US" dirty="0" smtClean="0"/>
              <a:t> based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TSSM’S BHIVARABAI SAWANT COLLEGE OF ENGINEERING AND RESEARCH, NARHE</a:t>
            </a:r>
            <a:endParaRPr lang="en-US" sz="28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India, a restaurant in </a:t>
            </a:r>
            <a:r>
              <a:rPr lang="en-US" dirty="0" err="1" smtClean="0"/>
              <a:t>Banglore</a:t>
            </a:r>
            <a:r>
              <a:rPr lang="en-US" dirty="0" smtClean="0"/>
              <a:t> uses a robotic waiter to take the order from  the desk to the customers table. This basically is a path following robot with no other functionality. </a:t>
            </a:r>
          </a:p>
          <a:p>
            <a:r>
              <a:rPr lang="en-US" dirty="0" smtClean="0"/>
              <a:t>The presented information was sourced from technology sections of various news papers and a survey paper from IEEE.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4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600200"/>
          <a:ext cx="8305800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294"/>
                <a:gridCol w="2386106"/>
                <a:gridCol w="3886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obstacle detection based on multi-sensor information fusion, Liu </a:t>
                      </a:r>
                      <a:r>
                        <a:rPr lang="en-US" dirty="0" err="1" smtClean="0"/>
                        <a:t>Meichen</a:t>
                      </a:r>
                      <a:r>
                        <a:rPr lang="en-US" dirty="0" smtClean="0"/>
                        <a:t>, Chen Jun, Zhao Xiang, Wang Lu, </a:t>
                      </a:r>
                      <a:r>
                        <a:rPr lang="en-US" dirty="0" err="1" smtClean="0"/>
                        <a:t>Tian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Yongpeng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700" dirty="0" smtClean="0"/>
                        <a:t>In this study, a method of dynamic obstacle detection based on multi-sensor information fusion is presented by selecting a Compass Equipment, an Inertial Measurement Unit and a 2D laser scanner as the system's external sensors. 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March,2018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3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382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8"/>
                <a:gridCol w="2156012"/>
                <a:gridCol w="4267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Desription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Obstacle Detection and Avoidance of a cost-oriented humanoid robot, </a:t>
                      </a:r>
                      <a:r>
                        <a:rPr lang="en-US" dirty="0" err="1" smtClean="0"/>
                        <a:t>F.d’Apolito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Cost-oriented humanoid robots (COHR) research started in 2011. </a:t>
                      </a:r>
                    </a:p>
                    <a:p>
                      <a:r>
                        <a:rPr lang="en-US" dirty="0" smtClean="0"/>
                        <a:t>These robots are designed to be able to support humans in everyday life on the working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place.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May,2017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26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199" y="1447800"/>
          <a:ext cx="84582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82"/>
                <a:gridCol w="2327945"/>
                <a:gridCol w="4211274"/>
                <a:gridCol w="1143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Appearance-Based Obstacle Detection with Monocular Color Vision,</a:t>
                      </a:r>
                    </a:p>
                    <a:p>
                      <a:r>
                        <a:rPr lang="en-US" dirty="0" err="1" smtClean="0"/>
                        <a:t>Iwan</a:t>
                      </a:r>
                      <a:r>
                        <a:rPr lang="en-US" dirty="0" smtClean="0"/>
                        <a:t> Ulrich and </a:t>
                      </a:r>
                      <a:r>
                        <a:rPr lang="en-US" dirty="0" err="1" smtClean="0"/>
                        <a:t>Illah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Nourbakhsh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paper presents a new vision-based obstacle detection method for mobile robots.</a:t>
                      </a:r>
                    </a:p>
                    <a:p>
                      <a:r>
                        <a:rPr lang="en-US" dirty="0" smtClean="0"/>
                        <a:t> Each individual image pixel is classified as belonging either to an obstacle or the ground based on its color appearance.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August,</a:t>
                      </a:r>
                      <a:r>
                        <a:rPr lang="en-US" baseline="0" dirty="0" smtClean="0"/>
                        <a:t> 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57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0"/>
                <a:gridCol w="4038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</a:t>
                      </a:r>
                      <a:r>
                        <a:rPr lang="en-US" baseline="0" dirty="0" smtClean="0"/>
                        <a:t>    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Mapping with Ultrasonic Distance Sensors, </a:t>
                      </a:r>
                      <a:r>
                        <a:rPr lang="en-US" dirty="0" err="1" smtClean="0"/>
                        <a:t>Ilze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Andersonea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paper proposes a probabilistic robotic mapping approach to merge ultrasonic distance readings by modeling them as Gaussian random variables and using scan matching to reduce uncertainty in mapping process.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,2017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273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524000"/>
          <a:ext cx="838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09800"/>
                <a:gridCol w="43434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E-Commerce Chat Robot for Automatically Answering Customer Question,</a:t>
                      </a:r>
                    </a:p>
                    <a:p>
                      <a:r>
                        <a:rPr lang="en-US" dirty="0" err="1" smtClean="0"/>
                        <a:t>Adhitya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Bhawiyuga</a:t>
                      </a:r>
                      <a:r>
                        <a:rPr lang="en-US" dirty="0" smtClean="0"/>
                        <a:t>, M. Ali </a:t>
                      </a:r>
                      <a:r>
                        <a:rPr lang="en-US" dirty="0" err="1" smtClean="0"/>
                        <a:t>Fauzi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Sakti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Pramukantoro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Widhi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Yahya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order to provide an excellent service, the seller in e-commerce world is required to actively involves in communication with its customer. </a:t>
                      </a:r>
                    </a:p>
                    <a:p>
                      <a:r>
                        <a:rPr lang="en-US" sz="1600" dirty="0" smtClean="0"/>
                        <a:t>Nevertheless, in several condition e.g. in vacation or during a rest, the seller might be unable to communicate with his/her customer.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September-October,</a:t>
                      </a:r>
                    </a:p>
                    <a:p>
                      <a:r>
                        <a:rPr lang="en-US" dirty="0" smtClean="0"/>
                        <a:t>2017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10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458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82"/>
                <a:gridCol w="2195818"/>
                <a:gridCol w="4419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of Robot Hotel: Reconstruction of Works with Robots ,</a:t>
                      </a:r>
                    </a:p>
                    <a:p>
                      <a:r>
                        <a:rPr lang="en-US" dirty="0" err="1" smtClean="0"/>
                        <a:t>Hirotaka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Osawa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Arisa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Hiromitsu</a:t>
                      </a:r>
                      <a:r>
                        <a:rPr lang="en-US" dirty="0" smtClean="0"/>
                        <a:t> Hattori, </a:t>
                      </a:r>
                      <a:r>
                        <a:rPr lang="en-US" dirty="0" err="1" smtClean="0"/>
                        <a:t>Naonori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Akiya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Nobotsugu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Kanzaki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Akinori</a:t>
                      </a:r>
                      <a:r>
                        <a:rPr lang="en-US" dirty="0" smtClean="0"/>
                        <a:t> Kubo, </a:t>
                      </a:r>
                      <a:r>
                        <a:rPr lang="en-US" dirty="0" err="1" smtClean="0"/>
                        <a:t>Tora</a:t>
                      </a:r>
                      <a:r>
                        <a:rPr lang="en-US" dirty="0" smtClean="0"/>
                        <a:t> Koyama, Ryutaro </a:t>
                      </a:r>
                      <a:r>
                        <a:rPr lang="en-US" dirty="0" err="1" smtClean="0"/>
                        <a:t>Ichise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Due to the rise of artificial intelligence (AI) technology, discussions are progressing on how robots could replace human labor.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August-September</a:t>
                      </a:r>
                      <a:r>
                        <a:rPr lang="en-US" baseline="0" dirty="0" smtClean="0"/>
                        <a:t>,2017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0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381000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133600"/>
                <a:gridCol w="4038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Listening to </a:t>
                      </a:r>
                      <a:r>
                        <a:rPr lang="en-US" dirty="0" err="1" smtClean="0"/>
                        <a:t>vs</a:t>
                      </a:r>
                      <a:r>
                        <a:rPr lang="en-US" dirty="0" smtClean="0"/>
                        <a:t> Overhearing Robots in a Hotel Public Space, </a:t>
                      </a:r>
                      <a:r>
                        <a:rPr lang="en-US" dirty="0" err="1" smtClean="0"/>
                        <a:t>Yadong</a:t>
                      </a:r>
                      <a:r>
                        <a:rPr lang="en-US" dirty="0" smtClean="0"/>
                        <a:t> Pan ,</a:t>
                      </a:r>
                      <a:r>
                        <a:rPr lang="en-US" dirty="0" err="1" smtClean="0"/>
                        <a:t>Haruka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Okada,Kenji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Suzuki,Tochiyaki</a:t>
                      </a:r>
                      <a:r>
                        <a:rPr lang="en-US" baseline="0" dirty="0" smtClean="0"/>
                        <a:t> Uchiyama.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report presents a preliminary work performed using robots with different social interactive functionalities in a hotel public space in order to investigate human-robot interaction (HRI).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January, 2013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799" y="1447800"/>
          <a:ext cx="8610601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/>
                <a:gridCol w="2133600"/>
                <a:gridCol w="4800600"/>
                <a:gridCol w="990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and Indirect Social Robot Interactions in a Hotel Public Space,</a:t>
                      </a:r>
                    </a:p>
                    <a:p>
                      <a:r>
                        <a:rPr lang="en-US" dirty="0" err="1" smtClean="0"/>
                        <a:t>Yadong</a:t>
                      </a:r>
                      <a:r>
                        <a:rPr lang="en-US" dirty="0" smtClean="0"/>
                        <a:t> Pan, </a:t>
                      </a:r>
                      <a:r>
                        <a:rPr lang="en-US" dirty="0" err="1" smtClean="0"/>
                        <a:t>Haruka</a:t>
                      </a:r>
                      <a:r>
                        <a:rPr lang="en-US" dirty="0" smtClean="0"/>
                        <a:t> Okada, Toshiaki Uchiyama and Kenji Suzuki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paper presents a study using multiple robots with different socially interactive functionalities in a hotel public space.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Dec,2013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36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772400" cy="25050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u="sng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  <a:t>SYSTEM DESIGN</a:t>
            </a:r>
            <a:endParaRPr lang="en-US" sz="6600" b="1" u="sng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" panose="020B0502040204020203" charset="0"/>
              <a:cs typeface="Bahnschrift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9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Problem definition with scope 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Objectives </a:t>
            </a:r>
          </a:p>
          <a:p>
            <a:r>
              <a:rPr lang="en-US" dirty="0" smtClean="0"/>
              <a:t>Mathematical model </a:t>
            </a:r>
          </a:p>
          <a:p>
            <a:r>
              <a:rPr lang="en-US" dirty="0" smtClean="0"/>
              <a:t>Algorithm </a:t>
            </a:r>
          </a:p>
          <a:p>
            <a:r>
              <a:rPr lang="en-US" dirty="0" smtClean="0"/>
              <a:t>Proposed System Design</a:t>
            </a:r>
          </a:p>
          <a:p>
            <a:pPr lvl="1"/>
            <a:r>
              <a:rPr lang="en-US" dirty="0" smtClean="0"/>
              <a:t>System Architecture </a:t>
            </a:r>
          </a:p>
          <a:p>
            <a:pPr lvl="1"/>
            <a:r>
              <a:rPr lang="en-US" dirty="0" smtClean="0"/>
              <a:t>Data Flow Diagram</a:t>
            </a:r>
          </a:p>
          <a:p>
            <a:pPr lvl="1"/>
            <a:r>
              <a:rPr lang="en-US" dirty="0" smtClean="0"/>
              <a:t>UML Diagrams</a:t>
            </a:r>
          </a:p>
          <a:p>
            <a:r>
              <a:rPr lang="en-US" dirty="0" smtClean="0"/>
              <a:t>System Features</a:t>
            </a:r>
          </a:p>
          <a:p>
            <a:pPr lvl="1"/>
            <a:r>
              <a:rPr lang="en-US" dirty="0" smtClean="0"/>
              <a:t>Functional Requirements </a:t>
            </a:r>
          </a:p>
          <a:p>
            <a:pPr lvl="1"/>
            <a:r>
              <a:rPr lang="en-US" dirty="0" smtClean="0"/>
              <a:t>Non functional Requirements </a:t>
            </a:r>
          </a:p>
          <a:p>
            <a:r>
              <a:rPr lang="en-US" dirty="0" smtClean="0"/>
              <a:t>System Implementation plan</a:t>
            </a:r>
          </a:p>
          <a:p>
            <a:pPr lvl="1"/>
            <a:r>
              <a:rPr lang="en-US" dirty="0" smtClean="0"/>
              <a:t>Time Line Chart </a:t>
            </a:r>
            <a:endParaRPr lang="en-US" dirty="0"/>
          </a:p>
          <a:p>
            <a:r>
              <a:rPr lang="en-US" dirty="0" smtClean="0"/>
              <a:t>Advantages and Disadvantages  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18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</a:t>
            </a:r>
            <a:r>
              <a:rPr lang="en-US" sz="36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Archiyecture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7200" y="6011545"/>
            <a:ext cx="623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[PRODUCT_CATEGORY=&gt;STARTERS, MAINCOURSE, DESSERTS, etc.]</a:t>
            </a:r>
          </a:p>
          <a:p>
            <a:r>
              <a:rPr lang="en-US">
                <a:solidFill>
                  <a:schemeClr val="bg1"/>
                </a:solidFill>
              </a:rPr>
              <a:t>[DISH_DETAILS=&gt;INGREDIETS MAKING UP THE DISH]</a:t>
            </a:r>
          </a:p>
        </p:txBody>
      </p:sp>
      <p:pic>
        <p:nvPicPr>
          <p:cNvPr id="1026" name="Picture 2" descr="sys arc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99870"/>
            <a:ext cx="64992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22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2176780"/>
            <a:ext cx="7772400" cy="25050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6600" b="1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  <a:t>OVERVIEW OF </a:t>
            </a:r>
            <a:br>
              <a:rPr lang="en-US" sz="6600" b="1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</a:br>
            <a:r>
              <a:rPr lang="en-US" sz="6600" b="1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  <a:t>USER-INTERFACE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406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45"/>
            <a:ext cx="8229600" cy="11811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THIRD </a:t>
            </a:r>
            <a:r>
              <a:rPr lang="en-US" sz="36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INTERFACE</a:t>
            </a:r>
            <a:br>
              <a:rPr lang="en-US" sz="36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(THE CART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</a:t>
            </a:r>
            <a:endParaRPr 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219200" y="1713961"/>
          <a:ext cx="6852786" cy="353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503"/>
                <a:gridCol w="1452741"/>
                <a:gridCol w="854306"/>
                <a:gridCol w="796766"/>
                <a:gridCol w="1093470"/>
              </a:tblGrid>
              <a:tr h="56515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dirty="0" err="1"/>
                        <a:t>Product_Category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/>
                        <a:t>Dish_Details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dirty="0">
                          <a:sym typeface="+mn-ea"/>
                        </a:rPr>
                        <a:t>Price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dirty="0" err="1">
                          <a:sym typeface="+mn-ea"/>
                        </a:rPr>
                        <a:t>Qty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dirty="0"/>
                        <a:t>Total</a:t>
                      </a: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sym typeface="+mn-ea"/>
                        </a:rPr>
                        <a:t>cost*</a:t>
                      </a:r>
                      <a:r>
                        <a:rPr lang="en-US" sz="1600" dirty="0" err="1">
                          <a:sym typeface="+mn-ea"/>
                        </a:rPr>
                        <a:t>qty</a:t>
                      </a:r>
                      <a:r>
                        <a:rPr lang="en-US" sz="1600" dirty="0">
                          <a:sym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Product_1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Rs.__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en-US" dirty="0"/>
                        <a:t>         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endParaRPr lang="en-US"/>
                    </a:p>
                  </a:txBody>
                  <a:tcPr marL="68580" marR="68580"/>
                </a:tc>
              </a:tr>
              <a:tr h="45212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dirty="0"/>
                        <a:t>Product_2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Rs.__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/>
                    </a:p>
                  </a:txBody>
                  <a:tcPr marL="68580" marR="68580"/>
                </a:tc>
              </a:tr>
              <a:tr h="566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/>
                    </a:p>
                  </a:txBody>
                  <a:tcPr marL="68580" marR="68580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Product_N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Rs.__</a:t>
                      </a: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245870" y="5514975"/>
          <a:ext cx="5741671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/>
                <a:gridCol w="1936909"/>
                <a:gridCol w="2010728"/>
              </a:tblGrid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PREV_PAGE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HOMEPAGE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PROCEED</a:t>
                      </a:r>
                      <a:endParaRPr lang="en-US"/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252065" y="2902079"/>
            <a:ext cx="655796" cy="2153285"/>
            <a:chOff x="14805" y="4014"/>
            <a:chExt cx="1377" cy="3391"/>
          </a:xfrm>
        </p:grpSpPr>
        <p:sp>
          <p:nvSpPr>
            <p:cNvPr id="6" name="Text Box 5"/>
            <p:cNvSpPr txBox="1"/>
            <p:nvPr/>
          </p:nvSpPr>
          <p:spPr>
            <a:xfrm>
              <a:off x="15201" y="4107"/>
              <a:ext cx="5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5162" y="4014"/>
              <a:ext cx="629" cy="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5201" y="4958"/>
              <a:ext cx="62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sym typeface="+mn-ea"/>
                </a:rPr>
                <a:t>n</a:t>
              </a:r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5201" y="5888"/>
              <a:ext cx="629" cy="5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5201" y="6825"/>
              <a:ext cx="62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2"/>
                  </a:solidFill>
                  <a:sym typeface="+mn-ea"/>
                </a:rPr>
                <a:t>n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4805" y="4014"/>
              <a:ext cx="357" cy="58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4806" y="4958"/>
              <a:ext cx="356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4806" y="5888"/>
              <a:ext cx="356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4805" y="6825"/>
              <a:ext cx="357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5831" y="4014"/>
              <a:ext cx="312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5870" y="4958"/>
              <a:ext cx="312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5870" y="5888"/>
              <a:ext cx="312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5870" y="6825"/>
              <a:ext cx="312" cy="58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</p:grpSp>
      <p:graphicFrame>
        <p:nvGraphicFramePr>
          <p:cNvPr id="23" name="Table 22"/>
          <p:cNvGraphicFramePr/>
          <p:nvPr/>
        </p:nvGraphicFramePr>
        <p:xfrm>
          <a:off x="6987540" y="5514975"/>
          <a:ext cx="1111568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/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Total=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05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SECOND INTERFACE</a:t>
            </a:r>
            <a:b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(IN CASE OF MANUAL INPUT)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3804306643"/>
              </p:ext>
            </p:extLst>
          </p:nvPr>
        </p:nvGraphicFramePr>
        <p:xfrm>
          <a:off x="1143000" y="1960642"/>
          <a:ext cx="6705599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83"/>
                <a:gridCol w="1704545"/>
                <a:gridCol w="1002384"/>
                <a:gridCol w="882887"/>
              </a:tblGrid>
              <a:tr h="56515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dirty="0" err="1"/>
                        <a:t>Product_Category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/>
                        <a:t>Dish_Details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>
                          <a:sym typeface="+mn-ea"/>
                        </a:rPr>
                        <a:t>Price</a:t>
                      </a: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>
                          <a:sym typeface="+mn-ea"/>
                        </a:rPr>
                        <a:t>Qty</a:t>
                      </a:r>
                      <a:endParaRPr lang="en-US"/>
                    </a:p>
                  </a:txBody>
                  <a:tcPr marL="68580" marR="68580"/>
                </a:tc>
              </a:tr>
              <a:tr h="565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Product_1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Rs</a:t>
                      </a:r>
                      <a:r>
                        <a:rPr lang="en-US" dirty="0"/>
                        <a:t>.__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en-US" dirty="0"/>
                        <a:t>          </a:t>
                      </a:r>
                    </a:p>
                  </a:txBody>
                  <a:tcPr marL="68580" marR="68580"/>
                </a:tc>
              </a:tr>
              <a:tr h="45212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/>
                        <a:t>Product_2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Rs.__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</a:tr>
              <a:tr h="566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Product_N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.......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Rs.__</a:t>
                      </a: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217683887"/>
              </p:ext>
            </p:extLst>
          </p:nvPr>
        </p:nvGraphicFramePr>
        <p:xfrm>
          <a:off x="1143000" y="4953000"/>
          <a:ext cx="6466048" cy="4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44"/>
                <a:gridCol w="1549718"/>
                <a:gridCol w="1174433"/>
                <a:gridCol w="2058353"/>
              </a:tblGrid>
              <a:tr h="4095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PREV_CATEGORY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HOMEPAGE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CART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NEXT_CATEGORY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010877" y="2664857"/>
            <a:ext cx="2814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64623" y="2633504"/>
            <a:ext cx="3186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83197" y="3232944"/>
            <a:ext cx="318611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sym typeface="+mn-ea"/>
              </a:rPr>
              <a:t>n</a:t>
            </a:r>
            <a:endParaRPr 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7283197" y="3823494"/>
            <a:ext cx="3186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sym typeface="+mn-ea"/>
              </a:rPr>
              <a:t>n</a:t>
            </a:r>
            <a:endParaRPr lang="en-US" dirty="0"/>
          </a:p>
        </p:txBody>
      </p:sp>
      <p:sp>
        <p:nvSpPr>
          <p:cNvPr id="10" name="Text Box 9"/>
          <p:cNvSpPr txBox="1"/>
          <p:nvPr/>
        </p:nvSpPr>
        <p:spPr>
          <a:xfrm>
            <a:off x="7283197" y="4418489"/>
            <a:ext cx="318611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sym typeface="+mn-ea"/>
              </a:rPr>
              <a:t>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7200" y="6011545"/>
            <a:ext cx="623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[PRODUCT_CATEGORY=&gt;STARTERS, MAINCOURSE, DESSERTS, etc.]</a:t>
            </a:r>
          </a:p>
          <a:p>
            <a:r>
              <a:rPr lang="en-US" dirty="0">
                <a:solidFill>
                  <a:schemeClr val="bg1"/>
                </a:solidFill>
              </a:rPr>
              <a:t>[DISH_DETAILS=&gt;INGREDIETS MAKING UP THE DISH]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12819" y="2036207"/>
            <a:ext cx="31861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3727419" y="2036207"/>
            <a:ext cx="31861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7094602" y="2633504"/>
            <a:ext cx="1700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 Box 13"/>
          <p:cNvSpPr txBox="1"/>
          <p:nvPr/>
        </p:nvSpPr>
        <p:spPr>
          <a:xfrm>
            <a:off x="7094126" y="3232944"/>
            <a:ext cx="189071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7094601" y="3823494"/>
            <a:ext cx="18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7094601" y="4418489"/>
            <a:ext cx="18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601808" y="2633504"/>
            <a:ext cx="14859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-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601808" y="3232944"/>
            <a:ext cx="14859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-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7601808" y="3823494"/>
            <a:ext cx="14859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-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601808" y="4418489"/>
            <a:ext cx="14859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591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5200"/>
          </a:xfrm>
        </p:spPr>
        <p:txBody>
          <a:bodyPr>
            <a:normAutofit fontScale="90000"/>
          </a:bodyPr>
          <a:lstStyle/>
          <a:p>
            <a: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FOURTH INTERFACE</a:t>
            </a:r>
            <a:b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(CONSUMER'S DETAILS)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371600" y="2667000"/>
          <a:ext cx="640032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324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ENTER YOUR DETAILS:</a:t>
                      </a:r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NAME:____________</a:t>
                      </a:r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MOBILE NO:______________</a:t>
                      </a:r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PAYMENT METHOD=&gt;     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CASH                      </a:t>
                      </a:r>
                      <a:r>
                        <a:rPr lang="en-US" dirty="0"/>
                        <a:t>ONLINE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875247" y="3922396"/>
            <a:ext cx="97631" cy="1301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1627" y="3922396"/>
            <a:ext cx="97631" cy="1301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93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6"/>
            <a:ext cx="8229600" cy="845185"/>
          </a:xfrm>
        </p:spPr>
        <p:txBody>
          <a:bodyPr>
            <a:normAutofit fontScale="90000"/>
          </a:bodyPr>
          <a:lstStyle/>
          <a:p>
            <a: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FIFTH INTERFACE</a:t>
            </a:r>
            <a:br>
              <a:rPr 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(THE PAYMENT GATEWAY)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372077" y="1699895"/>
          <a:ext cx="640032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324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SELECT YOUR CARD TYPE:</a:t>
                      </a:r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CREDIT             </a:t>
                      </a:r>
                      <a:r>
                        <a:rPr lang="en-US" sz="1800">
                          <a:sym typeface="+mn-ea"/>
                        </a:rPr>
                        <a:t>DEBIT</a:t>
                      </a:r>
                      <a:endParaRPr lang="en-US"/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CARD DETAILS:</a:t>
                      </a: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CARD NO.:</a:t>
                      </a:r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CVV:</a:t>
                      </a:r>
                      <a:endParaRPr lang="en-US"/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NAME OF THE CARD HOLDER:</a:t>
                      </a:r>
                      <a:endParaRPr lang="en-US"/>
                    </a:p>
                  </a:txBody>
                  <a:tcPr marL="68580" marR="6858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VALID THROUGH: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495902" y="2186941"/>
            <a:ext cx="97631" cy="130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7486" y="2186941"/>
            <a:ext cx="97631" cy="130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5802" y="2903856"/>
            <a:ext cx="2342198" cy="25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15802" y="3298826"/>
            <a:ext cx="2342198" cy="25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5802" y="3652520"/>
            <a:ext cx="2342198" cy="25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4041141"/>
            <a:ext cx="1062514" cy="259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2992756" y="4111625"/>
            <a:ext cx="82391" cy="11938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1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745"/>
            <a:ext cx="8229600" cy="11811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 case diagram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3060" y="1524000"/>
            <a:ext cx="5897880" cy="467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086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52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Component diagram 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050" name="Picture 2" descr="IMG-20191210-WA0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2705" y="1447800"/>
            <a:ext cx="6499225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2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6"/>
            <a:ext cx="8229600" cy="845185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Deployment diagram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074" name="Picture 2" descr="IMG-20191210-WA0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6870" y="1332865"/>
            <a:ext cx="58896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2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 </a:t>
            </a:r>
            <a:endParaRPr lang="en-US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C:\Users\Administrator\AppData\Local\Microsoft\Windows\INetCache\Content.Word\IMG-20191210-WA0035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3340"/>
            <a:ext cx="7772400" cy="371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644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modern day world where technology covers almost every field of action and procedural work. </a:t>
            </a:r>
          </a:p>
          <a:p>
            <a:r>
              <a:rPr lang="en-US" sz="2400" dirty="0" smtClean="0"/>
              <a:t>Social robots have shown great development with their abilities to assist humans in daily life.</a:t>
            </a:r>
          </a:p>
          <a:p>
            <a:r>
              <a:rPr lang="en-US" sz="2400" dirty="0"/>
              <a:t>However , a very few studies have shown the use of these robots in the public services .</a:t>
            </a:r>
          </a:p>
          <a:p>
            <a:r>
              <a:rPr lang="en-US" sz="2400" dirty="0"/>
              <a:t>The idea is to use a robot for the various interactions which are required in these services.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76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Class diagram </a:t>
            </a:r>
            <a:endParaRPr lang="en-US"/>
          </a:p>
        </p:txBody>
      </p:sp>
      <p:pic>
        <p:nvPicPr>
          <p:cNvPr id="6" name="Picture 5" descr="ClassDi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1250950"/>
            <a:ext cx="8779510" cy="52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87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Entity-Realtionship diagram </a:t>
            </a:r>
            <a:endParaRPr lang="en-US"/>
          </a:p>
        </p:txBody>
      </p:sp>
      <p:pic>
        <p:nvPicPr>
          <p:cNvPr id="3" name="Picture 2" descr="ER_Di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1447800"/>
            <a:ext cx="6962140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26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Requirements-</a:t>
            </a:r>
          </a:p>
          <a:p>
            <a:pPr lvl="2"/>
            <a:r>
              <a:rPr lang="en-US" dirty="0" smtClean="0"/>
              <a:t>1.Automatic food ordering service</a:t>
            </a:r>
          </a:p>
          <a:p>
            <a:pPr lvl="2"/>
            <a:r>
              <a:rPr lang="en-US" dirty="0" smtClean="0"/>
              <a:t>Voice recognition based</a:t>
            </a:r>
          </a:p>
          <a:p>
            <a:pPr lvl="2"/>
            <a:r>
              <a:rPr lang="en-US" dirty="0" smtClean="0"/>
              <a:t>Obstacle detection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32092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0">
              <a:buNone/>
            </a:pPr>
            <a:r>
              <a:rPr lang="en-US" b="1" dirty="0"/>
              <a:t>Nonfunctional Requirements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Performance </a:t>
            </a:r>
            <a:r>
              <a:rPr lang="en-US" dirty="0" smtClean="0"/>
              <a:t>Requirements-</a:t>
            </a:r>
            <a:endParaRPr lang="en-US" dirty="0"/>
          </a:p>
          <a:p>
            <a:pPr marL="594360" lvl="2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The system needs a high speed internet connection for greater  	performance.</a:t>
            </a:r>
            <a:endParaRPr lang="en-US" dirty="0"/>
          </a:p>
          <a:p>
            <a:pPr lvl="3"/>
            <a:r>
              <a:rPr lang="en-US" dirty="0" smtClean="0"/>
              <a:t> </a:t>
            </a:r>
            <a:r>
              <a:rPr lang="en-US" dirty="0"/>
              <a:t>Safety </a:t>
            </a:r>
            <a:r>
              <a:rPr lang="en-US" dirty="0" smtClean="0"/>
              <a:t>Requirements-</a:t>
            </a:r>
            <a:endParaRPr lang="en-US" dirty="0"/>
          </a:p>
          <a:p>
            <a:pPr marL="868680" lvl="3" indent="0">
              <a:buNone/>
            </a:pPr>
            <a:r>
              <a:rPr lang="en-US" dirty="0"/>
              <a:t>To ensure the safety of the system, perform regular monitoring of the system so as </a:t>
            </a:r>
            <a:r>
              <a:rPr lang="en-US" dirty="0" smtClean="0"/>
              <a:t>to trace </a:t>
            </a:r>
            <a:r>
              <a:rPr lang="en-US" dirty="0"/>
              <a:t>the proper working of the system. An authenticated user is only able to </a:t>
            </a:r>
            <a:r>
              <a:rPr lang="en-US" dirty="0" smtClean="0"/>
              <a:t>access system</a:t>
            </a:r>
            <a:r>
              <a:rPr lang="en-US" dirty="0"/>
              <a:t>.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Security </a:t>
            </a:r>
            <a:r>
              <a:rPr lang="en-US" dirty="0" smtClean="0"/>
              <a:t>Requirements-</a:t>
            </a:r>
            <a:endParaRPr lang="en-US" dirty="0"/>
          </a:p>
          <a:p>
            <a:pPr marL="868680" lvl="3" indent="0">
              <a:buNone/>
            </a:pPr>
            <a:r>
              <a:rPr lang="en-US" dirty="0"/>
              <a:t>Any unauthorized user should be prevented from accessing the system. </a:t>
            </a:r>
            <a:r>
              <a:rPr lang="en-US" dirty="0" smtClean="0"/>
              <a:t>Password authentication </a:t>
            </a:r>
            <a:r>
              <a:rPr lang="en-US" dirty="0"/>
              <a:t>can be introduced.</a:t>
            </a:r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637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technology provides a reliable system for handling the various services in a fast food joint .</a:t>
            </a:r>
          </a:p>
          <a:p>
            <a:r>
              <a:rPr lang="en-US" sz="2400" dirty="0" smtClean="0"/>
              <a:t>The system is more reliable.</a:t>
            </a:r>
          </a:p>
          <a:p>
            <a:r>
              <a:rPr lang="en-US" sz="2400" dirty="0" smtClean="0"/>
              <a:t>Efficient work with an innovative and attractive interface.</a:t>
            </a:r>
          </a:p>
          <a:p>
            <a:r>
              <a:rPr lang="en-US" sz="2400" dirty="0" smtClean="0"/>
              <a:t>As the bill scripting will be online, no physical bills will be generated ,thus reduces the use of </a:t>
            </a:r>
            <a:r>
              <a:rPr lang="en-US" sz="2400" dirty="0" err="1" smtClean="0"/>
              <a:t>plast</a:t>
            </a:r>
            <a:r>
              <a:rPr lang="en-US" sz="2400" dirty="0" smtClean="0"/>
              <a:t>-o-paper.</a:t>
            </a:r>
          </a:p>
        </p:txBody>
      </p:sp>
    </p:spTree>
    <p:extLst>
      <p:ext uri="{BB962C8B-B14F-4D97-AF65-F5344CB8AC3E}">
        <p14:creationId xmlns:p14="http://schemas.microsoft.com/office/powerpoint/2010/main" xmlns="" val="19324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Designing a precise voice recognition robot is a tough task.</a:t>
            </a:r>
            <a:endParaRPr lang="en-US" dirty="0"/>
          </a:p>
          <a:p>
            <a:r>
              <a:rPr lang="en-US" dirty="0" smtClean="0"/>
              <a:t>Speed of processing.</a:t>
            </a:r>
          </a:p>
          <a:p>
            <a:r>
              <a:rPr lang="en-US" dirty="0" smtClean="0"/>
              <a:t>Speech to text conversion and the resultant database searching protocol might be tedious.</a:t>
            </a:r>
          </a:p>
          <a:p>
            <a:r>
              <a:rPr lang="en-US" dirty="0" smtClean="0"/>
              <a:t>Cash acceptance is not available.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591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growing need of automation , the system eases up the process of ordering food at a fast food joint by either speech recognition or an interactive interface.</a:t>
            </a:r>
          </a:p>
          <a:p>
            <a:r>
              <a:rPr lang="en-US" dirty="0" smtClean="0"/>
              <a:t>The resultant product will provide an artificial interface to the customers of a fast food joint, thus the work of the employees can be entirely incorporated by this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8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smtClean="0"/>
              <a:t>[1] Design </a:t>
            </a:r>
            <a:r>
              <a:rPr lang="en-US" sz="2100" dirty="0"/>
              <a:t>of E-Commerce Chat Robot for Automatically Answering Customer </a:t>
            </a:r>
            <a:r>
              <a:rPr lang="en-US" sz="2100" dirty="0" err="1" smtClean="0"/>
              <a:t>Question.Adhitya</a:t>
            </a:r>
            <a:r>
              <a:rPr lang="en-US" sz="2100" dirty="0" smtClean="0"/>
              <a:t> </a:t>
            </a:r>
            <a:r>
              <a:rPr lang="en-US" sz="2100" dirty="0" err="1"/>
              <a:t>Bhawiyuga</a:t>
            </a:r>
            <a:r>
              <a:rPr lang="en-US" sz="2100" dirty="0"/>
              <a:t>, M. Ali </a:t>
            </a:r>
            <a:r>
              <a:rPr lang="en-US" sz="2100" dirty="0" err="1"/>
              <a:t>Fauzi</a:t>
            </a:r>
            <a:r>
              <a:rPr lang="en-US" sz="2100" dirty="0"/>
              <a:t>, </a:t>
            </a:r>
            <a:r>
              <a:rPr lang="en-US" sz="2100" dirty="0" err="1"/>
              <a:t>Eko</a:t>
            </a:r>
            <a:r>
              <a:rPr lang="en-US" sz="2100" dirty="0"/>
              <a:t> </a:t>
            </a:r>
            <a:r>
              <a:rPr lang="en-US" sz="2100" dirty="0" err="1"/>
              <a:t>Sakti</a:t>
            </a:r>
            <a:r>
              <a:rPr lang="en-US" sz="2100" dirty="0"/>
              <a:t> </a:t>
            </a:r>
            <a:r>
              <a:rPr lang="en-US" sz="2100" dirty="0" err="1"/>
              <a:t>Pramukantoro</a:t>
            </a:r>
            <a:r>
              <a:rPr lang="en-US" sz="2100" dirty="0"/>
              <a:t>, </a:t>
            </a:r>
            <a:r>
              <a:rPr lang="en-US" sz="2100" dirty="0" err="1"/>
              <a:t>Widhi</a:t>
            </a:r>
            <a:r>
              <a:rPr lang="en-US" sz="2100" dirty="0"/>
              <a:t> </a:t>
            </a:r>
            <a:r>
              <a:rPr lang="en-US" sz="2100" dirty="0" smtClean="0"/>
              <a:t>Yahya.2017.</a:t>
            </a:r>
          </a:p>
          <a:p>
            <a:r>
              <a:rPr lang="en-US" sz="2100" dirty="0"/>
              <a:t>[2] Listening to </a:t>
            </a:r>
            <a:r>
              <a:rPr lang="en-US" sz="2100" dirty="0" err="1"/>
              <a:t>vs</a:t>
            </a:r>
            <a:r>
              <a:rPr lang="en-US" sz="2100" dirty="0"/>
              <a:t> Overhearing Robots in a Hotel Public </a:t>
            </a:r>
            <a:r>
              <a:rPr lang="en-US" sz="2100" dirty="0" smtClean="0"/>
              <a:t>Space. </a:t>
            </a:r>
            <a:r>
              <a:rPr lang="en-US" sz="2100" dirty="0" err="1" smtClean="0"/>
              <a:t>Yadong</a:t>
            </a:r>
            <a:r>
              <a:rPr lang="en-US" sz="2100" dirty="0" smtClean="0"/>
              <a:t> Pan, </a:t>
            </a:r>
            <a:r>
              <a:rPr lang="en-US" sz="2100" dirty="0" err="1" smtClean="0"/>
              <a:t>Haruka</a:t>
            </a:r>
            <a:r>
              <a:rPr lang="en-US" sz="2100" dirty="0" smtClean="0"/>
              <a:t> Okada.2013</a:t>
            </a:r>
          </a:p>
          <a:p>
            <a:r>
              <a:rPr lang="en-US" sz="2100" dirty="0" smtClean="0"/>
              <a:t>[</a:t>
            </a:r>
            <a:r>
              <a:rPr lang="en-US" sz="2100" dirty="0"/>
              <a:t>3</a:t>
            </a:r>
            <a:r>
              <a:rPr lang="en-US" sz="2100" dirty="0" smtClean="0"/>
              <a:t>] </a:t>
            </a:r>
            <a:r>
              <a:rPr lang="en-US" sz="2000" dirty="0"/>
              <a:t>Direct and Indirect Social Robot Interactions in a Hotel Public Space,</a:t>
            </a:r>
          </a:p>
          <a:p>
            <a:r>
              <a:rPr lang="en-US" sz="2000" dirty="0" err="1"/>
              <a:t>Yadong</a:t>
            </a:r>
            <a:r>
              <a:rPr lang="en-US" sz="2000" dirty="0"/>
              <a:t> Pan, </a:t>
            </a:r>
            <a:r>
              <a:rPr lang="en-US" sz="2000" dirty="0" err="1"/>
              <a:t>Haruka</a:t>
            </a:r>
            <a:r>
              <a:rPr lang="en-US" sz="2000" dirty="0"/>
              <a:t> Okada, Toshiaki Uchiyama and Kenji </a:t>
            </a:r>
            <a:r>
              <a:rPr lang="en-US" sz="2000" dirty="0" smtClean="0"/>
              <a:t>Suzuki,December,2013.</a:t>
            </a:r>
            <a:endParaRPr lang="en-US" sz="2000" dirty="0"/>
          </a:p>
          <a:p>
            <a:r>
              <a:rPr lang="en-US" sz="2100" dirty="0" smtClean="0"/>
              <a:t>[4] </a:t>
            </a:r>
            <a:r>
              <a:rPr lang="en-US" sz="2100" dirty="0"/>
              <a:t>Dynamic obstacle detection based on multi-sensor information fusion, Liu </a:t>
            </a:r>
            <a:r>
              <a:rPr lang="en-US" sz="2100" dirty="0" err="1"/>
              <a:t>Meichen</a:t>
            </a:r>
            <a:r>
              <a:rPr lang="en-US" sz="2100" dirty="0"/>
              <a:t>, Chen Jun, Zhao Xiang, Wang Lu, </a:t>
            </a:r>
            <a:r>
              <a:rPr lang="en-US" sz="2100" dirty="0" err="1"/>
              <a:t>Tian</a:t>
            </a:r>
            <a:r>
              <a:rPr lang="en-US" sz="2100" dirty="0"/>
              <a:t> </a:t>
            </a:r>
            <a:r>
              <a:rPr lang="en-US" sz="2100" dirty="0" err="1"/>
              <a:t>Yongpeng</a:t>
            </a:r>
            <a:r>
              <a:rPr lang="en-US" sz="2100" dirty="0"/>
              <a:t> </a:t>
            </a:r>
            <a:r>
              <a:rPr lang="en-US" sz="2100" dirty="0" smtClean="0"/>
              <a:t>,March,2018.</a:t>
            </a:r>
          </a:p>
          <a:p>
            <a:r>
              <a:rPr lang="en-US" sz="2100" dirty="0" smtClean="0"/>
              <a:t>[5] </a:t>
            </a:r>
            <a:r>
              <a:rPr lang="en-US" sz="2100" dirty="0"/>
              <a:t>Obstacle Detection and Avoidance of a cost-oriented humanoid robot, </a:t>
            </a:r>
            <a:r>
              <a:rPr lang="en-US" sz="2100" dirty="0" smtClean="0"/>
              <a:t>F.d’Apolito,May,2017.</a:t>
            </a:r>
          </a:p>
          <a:p>
            <a:r>
              <a:rPr lang="en-US" sz="2100" dirty="0" smtClean="0"/>
              <a:t>[6] </a:t>
            </a:r>
            <a:r>
              <a:rPr lang="en-US" sz="2100" dirty="0"/>
              <a:t>Appearance-Based Obstacle Detection with Monocular Color Vision,</a:t>
            </a:r>
          </a:p>
          <a:p>
            <a:r>
              <a:rPr lang="en-US" sz="2100" dirty="0" err="1"/>
              <a:t>Iwan</a:t>
            </a:r>
            <a:r>
              <a:rPr lang="en-US" sz="2100" dirty="0"/>
              <a:t> Ulrich and </a:t>
            </a:r>
            <a:r>
              <a:rPr lang="en-US" sz="2100" dirty="0" err="1"/>
              <a:t>Illah</a:t>
            </a:r>
            <a:r>
              <a:rPr lang="en-US" sz="2100" dirty="0"/>
              <a:t> </a:t>
            </a:r>
            <a:r>
              <a:rPr lang="en-US" sz="2100" dirty="0" smtClean="0"/>
              <a:t>Nourbakhsh,August,2000.</a:t>
            </a:r>
          </a:p>
          <a:p>
            <a:r>
              <a:rPr lang="en-US" sz="2100" dirty="0" smtClean="0"/>
              <a:t>[7] </a:t>
            </a:r>
            <a:r>
              <a:rPr lang="en-US" sz="2100" dirty="0"/>
              <a:t>Probabilistic Mapping with Ultrasonic Distance Sensors, </a:t>
            </a:r>
            <a:r>
              <a:rPr lang="en-US" sz="2100" dirty="0" err="1"/>
              <a:t>Ilze</a:t>
            </a:r>
            <a:r>
              <a:rPr lang="en-US" sz="2100" dirty="0"/>
              <a:t> </a:t>
            </a:r>
            <a:r>
              <a:rPr lang="en-US" sz="2100" dirty="0" smtClean="0"/>
              <a:t>Andersonea,December,2017.</a:t>
            </a:r>
          </a:p>
          <a:p>
            <a:r>
              <a:rPr lang="en-US" sz="2100" dirty="0" smtClean="0"/>
              <a:t>[8] </a:t>
            </a:r>
            <a:r>
              <a:rPr lang="en-US" sz="2000" dirty="0"/>
              <a:t>Analysis of Robot Hotel: Reconstruction of Works with Robots </a:t>
            </a:r>
            <a:r>
              <a:rPr lang="en-US" sz="2000" dirty="0" smtClean="0"/>
              <a:t>,</a:t>
            </a:r>
            <a:r>
              <a:rPr lang="en-US" sz="2000" dirty="0" err="1" smtClean="0"/>
              <a:t>Hirotaka</a:t>
            </a:r>
            <a:r>
              <a:rPr lang="en-US" sz="2000" dirty="0" smtClean="0"/>
              <a:t> </a:t>
            </a:r>
            <a:r>
              <a:rPr lang="en-US" sz="2000" dirty="0" err="1"/>
              <a:t>Osawa</a:t>
            </a:r>
            <a:r>
              <a:rPr lang="en-US" sz="2000" dirty="0"/>
              <a:t>, </a:t>
            </a:r>
            <a:r>
              <a:rPr lang="en-US" sz="2000" dirty="0" err="1"/>
              <a:t>Arisa</a:t>
            </a:r>
            <a:r>
              <a:rPr lang="en-US" sz="2000" dirty="0"/>
              <a:t> </a:t>
            </a:r>
            <a:r>
              <a:rPr lang="en-US" sz="2000" dirty="0" err="1"/>
              <a:t>Ema</a:t>
            </a:r>
            <a:r>
              <a:rPr lang="en-US" sz="2000" dirty="0"/>
              <a:t>, </a:t>
            </a:r>
            <a:r>
              <a:rPr lang="en-US" sz="2000" dirty="0" err="1"/>
              <a:t>Hiromitsu</a:t>
            </a:r>
            <a:r>
              <a:rPr lang="en-US" sz="2000" dirty="0"/>
              <a:t> Hattori, </a:t>
            </a:r>
            <a:r>
              <a:rPr lang="en-US" sz="2000" dirty="0" err="1"/>
              <a:t>Naonori</a:t>
            </a:r>
            <a:r>
              <a:rPr lang="en-US" sz="2000" dirty="0"/>
              <a:t> </a:t>
            </a:r>
            <a:r>
              <a:rPr lang="en-US" sz="2000" dirty="0" err="1"/>
              <a:t>Akiya</a:t>
            </a:r>
            <a:r>
              <a:rPr lang="en-US" sz="2000" dirty="0"/>
              <a:t>, </a:t>
            </a:r>
            <a:r>
              <a:rPr lang="en-US" sz="2000" dirty="0" err="1"/>
              <a:t>Nobotsugu</a:t>
            </a:r>
            <a:r>
              <a:rPr lang="en-US" sz="2000" dirty="0"/>
              <a:t> </a:t>
            </a:r>
            <a:r>
              <a:rPr lang="en-US" sz="2000" dirty="0" err="1"/>
              <a:t>Kanzaki</a:t>
            </a:r>
            <a:r>
              <a:rPr lang="en-US" sz="2000" dirty="0"/>
              <a:t>, </a:t>
            </a:r>
            <a:r>
              <a:rPr lang="en-US" sz="2000" dirty="0" err="1"/>
              <a:t>Akinori</a:t>
            </a:r>
            <a:r>
              <a:rPr lang="en-US" sz="2000" dirty="0"/>
              <a:t> Kubo, </a:t>
            </a:r>
            <a:r>
              <a:rPr lang="en-US" sz="2000" dirty="0" err="1"/>
              <a:t>Tora</a:t>
            </a:r>
            <a:r>
              <a:rPr lang="en-US" sz="2000" dirty="0"/>
              <a:t> Koyama, Ryutaro </a:t>
            </a:r>
            <a:r>
              <a:rPr lang="en-US" sz="2000" dirty="0" err="1"/>
              <a:t>Ichise</a:t>
            </a:r>
            <a:r>
              <a:rPr lang="en-US" sz="2000" dirty="0"/>
              <a:t> </a:t>
            </a:r>
            <a:r>
              <a:rPr lang="en-US" sz="2000" dirty="0" smtClean="0"/>
              <a:t>,August-September,2017.</a:t>
            </a:r>
            <a:r>
              <a:rPr lang="en-US" sz="2100" dirty="0" smtClean="0"/>
              <a:t> </a:t>
            </a:r>
            <a:endParaRPr lang="en-US" sz="2100" dirty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281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and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 Definition-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develop a voice recognition based food ordering    	system using an </a:t>
            </a:r>
            <a:r>
              <a:rPr lang="en-US" dirty="0" err="1" smtClean="0"/>
              <a:t>IoT</a:t>
            </a:r>
            <a:r>
              <a:rPr lang="en-US" dirty="0" smtClean="0"/>
              <a:t> based model.</a:t>
            </a:r>
          </a:p>
          <a:p>
            <a:pPr marL="0" indent="0">
              <a:buNone/>
            </a:pPr>
            <a:r>
              <a:rPr lang="en-US" b="1" dirty="0" smtClean="0"/>
              <a:t>Scope-</a:t>
            </a:r>
          </a:p>
          <a:p>
            <a:r>
              <a:rPr lang="en-US" dirty="0"/>
              <a:t>New inventions will </a:t>
            </a:r>
            <a:r>
              <a:rPr lang="en-US" dirty="0" smtClean="0"/>
              <a:t>keep on emerging.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human work </a:t>
            </a:r>
            <a:r>
              <a:rPr lang="en-US" dirty="0"/>
              <a:t>will be replaced by machines. </a:t>
            </a:r>
          </a:p>
          <a:p>
            <a:r>
              <a:rPr lang="en-US" dirty="0"/>
              <a:t>Thus an automated service will always be in demands as it reduces human efforts.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7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the rising concern about the replacement of human jobs by </a:t>
            </a:r>
            <a:r>
              <a:rPr lang="en-US" sz="2400" dirty="0" smtClean="0"/>
              <a:t>robots.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rapid development of AI technology in recent years. </a:t>
            </a:r>
          </a:p>
        </p:txBody>
      </p:sp>
    </p:spTree>
    <p:extLst>
      <p:ext uri="{BB962C8B-B14F-4D97-AF65-F5344CB8AC3E}">
        <p14:creationId xmlns:p14="http://schemas.microsoft.com/office/powerpoint/2010/main" xmlns="" val="24181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main objective is to replace the human incorporated work with the uprising Artificial Intelligence methods.</a:t>
            </a:r>
          </a:p>
          <a:p>
            <a:r>
              <a:rPr lang="en-US" sz="2400" dirty="0" smtClean="0"/>
              <a:t>Making food service easy.</a:t>
            </a:r>
          </a:p>
        </p:txBody>
      </p:sp>
    </p:spTree>
    <p:extLst>
      <p:ext uri="{BB962C8B-B14F-4D97-AF65-F5344CB8AC3E}">
        <p14:creationId xmlns:p14="http://schemas.microsoft.com/office/powerpoint/2010/main" xmlns="" val="28932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/>
              <a:t>Let </a:t>
            </a:r>
            <a:r>
              <a:rPr lang="en-US" sz="1300" dirty="0"/>
              <a:t>us consider S for Food Ordering System.. </a:t>
            </a:r>
          </a:p>
          <a:p>
            <a:r>
              <a:rPr lang="en-US" sz="1300" dirty="0"/>
              <a:t>S=</a:t>
            </a:r>
          </a:p>
          <a:p>
            <a:r>
              <a:rPr lang="en-US" sz="1300" dirty="0" smtClean="0"/>
              <a:t>INPUT:</a:t>
            </a:r>
          </a:p>
          <a:p>
            <a:r>
              <a:rPr lang="en-US" sz="1300" dirty="0" smtClean="0"/>
              <a:t>Identify </a:t>
            </a:r>
            <a:r>
              <a:rPr lang="en-US" sz="1300" dirty="0"/>
              <a:t>the </a:t>
            </a:r>
            <a:r>
              <a:rPr lang="en-US" sz="1300" dirty="0" smtClean="0"/>
              <a:t>inputs</a:t>
            </a:r>
          </a:p>
          <a:p>
            <a:r>
              <a:rPr lang="en-US" sz="1300" dirty="0" smtClean="0"/>
              <a:t>F</a:t>
            </a:r>
            <a:r>
              <a:rPr lang="en-US" sz="1300" dirty="0"/>
              <a:t>= f1, f2, f3	, FN— F as set of functions to execute commands.</a:t>
            </a:r>
          </a:p>
          <a:p>
            <a:r>
              <a:rPr lang="en-US" sz="1300" dirty="0"/>
              <a:t>I= i1, i2, i3—I sets of inputs to the function set</a:t>
            </a:r>
          </a:p>
          <a:p>
            <a:r>
              <a:rPr lang="en-US" sz="1300" dirty="0"/>
              <a:t>O= o1, o2, o3.—O Set of outputs from the function sets, S= I, F, O</a:t>
            </a:r>
          </a:p>
          <a:p>
            <a:r>
              <a:rPr lang="en-US" sz="1300" dirty="0"/>
              <a:t>I = user voice commands</a:t>
            </a:r>
          </a:p>
          <a:p>
            <a:r>
              <a:rPr lang="en-US" sz="1300" dirty="0"/>
              <a:t>O = Output i.e. Order placed</a:t>
            </a:r>
          </a:p>
          <a:p>
            <a:r>
              <a:rPr lang="en-US" sz="1300" dirty="0"/>
              <a:t>F = Functions implemented to get the output Space Complexity:</a:t>
            </a:r>
          </a:p>
          <a:p>
            <a:r>
              <a:rPr lang="en-US" sz="1300" dirty="0"/>
              <a:t>The space complexity depends on Presentation and visualization of discovered pat- terns.</a:t>
            </a:r>
          </a:p>
          <a:p>
            <a:r>
              <a:rPr lang="en-US" sz="1300" dirty="0"/>
              <a:t>More the storage of data more is the space complexity. Time Complexity:</a:t>
            </a:r>
          </a:p>
          <a:p>
            <a:r>
              <a:rPr lang="en-US" sz="1300" dirty="0"/>
              <a:t>Check No. of tokens available in the datasets= n</a:t>
            </a:r>
          </a:p>
          <a:p>
            <a:r>
              <a:rPr lang="en-US" sz="1300" dirty="0"/>
              <a:t>If (n(1)) then retrieving of information can be time consuming. So the time com- </a:t>
            </a:r>
            <a:r>
              <a:rPr lang="en-US" sz="1300" dirty="0" err="1"/>
              <a:t>plexity</a:t>
            </a:r>
            <a:r>
              <a:rPr lang="en-US" sz="1300" dirty="0"/>
              <a:t> of this algorithm is O (</a:t>
            </a:r>
            <a:r>
              <a:rPr lang="en-US" sz="1300" dirty="0" err="1"/>
              <a:t>nˆn</a:t>
            </a:r>
            <a:r>
              <a:rPr lang="en-US" sz="1300" dirty="0"/>
              <a:t>).</a:t>
            </a:r>
          </a:p>
          <a:p>
            <a:r>
              <a:rPr lang="en-US" sz="1300" dirty="0"/>
              <a:t>= Failures and Success conditions. Failures:</a:t>
            </a:r>
          </a:p>
          <a:p>
            <a:r>
              <a:rPr lang="en-US" sz="1300" dirty="0"/>
              <a:t>1.	Huge database can lead to more time consumption to get the information.</a:t>
            </a:r>
          </a:p>
          <a:p>
            <a:r>
              <a:rPr lang="en-US" sz="1300" dirty="0"/>
              <a:t>2.	Hardware failure.</a:t>
            </a:r>
          </a:p>
          <a:p>
            <a:r>
              <a:rPr lang="en-US" sz="1300" dirty="0"/>
              <a:t>3.	Software failure. Success:</a:t>
            </a:r>
          </a:p>
          <a:p>
            <a:r>
              <a:rPr lang="en-US" sz="1300" dirty="0"/>
              <a:t>4</a:t>
            </a:r>
            <a:r>
              <a:rPr lang="en-US" sz="1300" dirty="0" smtClean="0"/>
              <a:t>.</a:t>
            </a:r>
            <a:r>
              <a:rPr lang="en-US" sz="1300" dirty="0"/>
              <a:t>	Search the required information from available in Datasets.</a:t>
            </a:r>
          </a:p>
          <a:p>
            <a:r>
              <a:rPr lang="en-US" sz="1300" dirty="0"/>
              <a:t>5</a:t>
            </a:r>
            <a:r>
              <a:rPr lang="en-US" sz="1300" smtClean="0"/>
              <a:t>.</a:t>
            </a:r>
            <a:r>
              <a:rPr lang="en-US" sz="1300" dirty="0"/>
              <a:t>	User gets result very fast according to their needs.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1745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772400" cy="53340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Start on detection of human presence.</a:t>
            </a:r>
          </a:p>
          <a:p>
            <a:pPr lvl="0"/>
            <a:r>
              <a:rPr lang="en-US" sz="1600" dirty="0"/>
              <a:t>Ask to start conversation-</a:t>
            </a:r>
          </a:p>
          <a:p>
            <a:pPr lvl="1"/>
            <a:r>
              <a:rPr lang="en-US" sz="1400" dirty="0"/>
              <a:t>No → Exit by saying “Thank You”.</a:t>
            </a:r>
          </a:p>
          <a:p>
            <a:pPr lvl="1"/>
            <a:r>
              <a:rPr lang="en-US" sz="1400" dirty="0"/>
              <a:t>Yes → Proceed.</a:t>
            </a:r>
          </a:p>
          <a:p>
            <a:pPr lvl="0"/>
            <a:r>
              <a:rPr lang="en-US" sz="1600" dirty="0"/>
              <a:t>Product selection with quantity.</a:t>
            </a:r>
          </a:p>
          <a:p>
            <a:pPr lvl="0"/>
            <a:r>
              <a:rPr lang="en-US" sz="1600" dirty="0"/>
              <a:t>Verification-</a:t>
            </a:r>
          </a:p>
          <a:p>
            <a:pPr lvl="1"/>
            <a:r>
              <a:rPr lang="en-US" sz="1400" dirty="0"/>
              <a:t>Failed → Says “Not  connected” and go-to Step-3.</a:t>
            </a:r>
          </a:p>
          <a:p>
            <a:pPr lvl="1"/>
            <a:r>
              <a:rPr lang="en-US" sz="1400" dirty="0"/>
              <a:t>Success → Proceed.</a:t>
            </a:r>
          </a:p>
          <a:p>
            <a:pPr lvl="0"/>
            <a:r>
              <a:rPr lang="en-US" sz="1600" dirty="0"/>
              <a:t>Show cart and confirmation status-</a:t>
            </a:r>
          </a:p>
          <a:p>
            <a:pPr lvl="1"/>
            <a:r>
              <a:rPr lang="en-US" sz="1400" dirty="0"/>
              <a:t>No → Go to Step-3.</a:t>
            </a:r>
          </a:p>
          <a:p>
            <a:pPr lvl="1"/>
            <a:r>
              <a:rPr lang="en-US" sz="1400" dirty="0"/>
              <a:t>Yes → Proceed. </a:t>
            </a:r>
          </a:p>
          <a:p>
            <a:pPr lvl="0"/>
            <a:r>
              <a:rPr lang="en-US" sz="1600" dirty="0"/>
              <a:t>Confirm product list-</a:t>
            </a:r>
          </a:p>
          <a:p>
            <a:pPr lvl="1"/>
            <a:r>
              <a:rPr lang="en-US" sz="1400" dirty="0"/>
              <a:t>Yes-</a:t>
            </a:r>
          </a:p>
          <a:p>
            <a:pPr lvl="2"/>
            <a:r>
              <a:rPr lang="en-US" sz="1200" dirty="0"/>
              <a:t>Save to database.</a:t>
            </a:r>
          </a:p>
          <a:p>
            <a:pPr lvl="2"/>
            <a:r>
              <a:rPr lang="en-US" sz="1200" dirty="0"/>
              <a:t>Generate token number.</a:t>
            </a:r>
          </a:p>
          <a:p>
            <a:pPr lvl="2"/>
            <a:r>
              <a:rPr lang="en-US" sz="1200" dirty="0"/>
              <a:t>Method for payment.</a:t>
            </a:r>
          </a:p>
          <a:p>
            <a:pPr lvl="1"/>
            <a:r>
              <a:rPr lang="en-US" sz="1400" dirty="0"/>
              <a:t>No-</a:t>
            </a:r>
          </a:p>
          <a:p>
            <a:pPr lvl="2"/>
            <a:r>
              <a:rPr lang="en-US" sz="1200" dirty="0"/>
              <a:t>Go to Step-5</a:t>
            </a:r>
          </a:p>
          <a:p>
            <a:pPr lvl="0"/>
            <a:r>
              <a:rPr lang="en-US" sz="1600" dirty="0"/>
              <a:t>End user interaction.</a:t>
            </a:r>
          </a:p>
          <a:p>
            <a:pPr lvl="0"/>
            <a:r>
              <a:rPr lang="en-US" sz="1600" dirty="0"/>
              <a:t>Send cart details to back-end for processing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907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market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Firstly talking about </a:t>
            </a:r>
            <a:r>
              <a:rPr lang="en-US" dirty="0" err="1" smtClean="0"/>
              <a:t>chatbot</a:t>
            </a:r>
            <a:r>
              <a:rPr lang="en-US" dirty="0" smtClean="0"/>
              <a:t> and humanoid robot, there are some robots under development , Archie ,ATLAS are some examples of interactive robots and have an obstacle detection facilities.</a:t>
            </a:r>
          </a:p>
          <a:p>
            <a:r>
              <a:rPr lang="en-US" dirty="0" smtClean="0"/>
              <a:t>As the scope of our project is for fast food industries , currently in japan there is a hotel name Helen-</a:t>
            </a:r>
            <a:r>
              <a:rPr lang="en-US" dirty="0" err="1" smtClean="0"/>
              <a:t>na</a:t>
            </a:r>
            <a:r>
              <a:rPr lang="en-US" dirty="0" smtClean="0"/>
              <a:t> hotel which translates to strange/change hotel.</a:t>
            </a:r>
          </a:p>
          <a:p>
            <a:r>
              <a:rPr lang="en-US" dirty="0" smtClean="0"/>
              <a:t>It consists of various robots for their management services , </a:t>
            </a:r>
          </a:p>
          <a:p>
            <a:pPr marL="0" indent="0">
              <a:buNone/>
            </a:pPr>
            <a:r>
              <a:rPr lang="en-US" dirty="0" smtClean="0"/>
              <a:t> A] robot front for the reception, </a:t>
            </a:r>
          </a:p>
          <a:p>
            <a:pPr marL="0" indent="0">
              <a:buNone/>
            </a:pPr>
            <a:r>
              <a:rPr lang="en-US" dirty="0" smtClean="0"/>
              <a:t> B]robot cloak to take the luggage,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C] </a:t>
            </a:r>
            <a:r>
              <a:rPr lang="en-US" dirty="0" err="1" smtClean="0"/>
              <a:t>tulie</a:t>
            </a:r>
            <a:r>
              <a:rPr lang="en-US" dirty="0" smtClean="0"/>
              <a:t> , an interaction robot in the room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43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690</TotalTime>
  <Words>1490</Words>
  <Application>Microsoft Office PowerPoint</Application>
  <PresentationFormat>On-screen Show (4:3)</PresentationFormat>
  <Paragraphs>309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Equity</vt:lpstr>
      <vt:lpstr>Voice recognition based food ordering system for fast food joints using an IoT based model</vt:lpstr>
      <vt:lpstr>CONTENTS</vt:lpstr>
      <vt:lpstr>INTRODUCTION </vt:lpstr>
      <vt:lpstr>Problem Definition and Scope </vt:lpstr>
      <vt:lpstr>Motivation </vt:lpstr>
      <vt:lpstr>Objective </vt:lpstr>
      <vt:lpstr>Mathematical model </vt:lpstr>
      <vt:lpstr>Algorithm </vt:lpstr>
      <vt:lpstr>Current market survey </vt:lpstr>
      <vt:lpstr>Slide 10</vt:lpstr>
      <vt:lpstr>Literature Survey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SYSTEM DESIGN</vt:lpstr>
      <vt:lpstr>System Archiyecture </vt:lpstr>
      <vt:lpstr>OVERVIEW OF  USER-INTERFACE</vt:lpstr>
      <vt:lpstr>       THIRD INTERFACE (THE CART)</vt:lpstr>
      <vt:lpstr>SECOND INTERFACE (IN CASE OF MANUAL INPUT)</vt:lpstr>
      <vt:lpstr>FOURTH INTERFACE (CONSUMER'S DETAILS)</vt:lpstr>
      <vt:lpstr>FIFTH INTERFACE (THE PAYMENT GATEWAY)</vt:lpstr>
      <vt:lpstr>       Use case diagram  </vt:lpstr>
      <vt:lpstr>Component diagram </vt:lpstr>
      <vt:lpstr>Deployment diagram</vt:lpstr>
      <vt:lpstr>Sequence diagram </vt:lpstr>
      <vt:lpstr>Class diagram </vt:lpstr>
      <vt:lpstr>Entity-Realtionship diagram </vt:lpstr>
      <vt:lpstr>System Features </vt:lpstr>
      <vt:lpstr>Slide 33</vt:lpstr>
      <vt:lpstr>Advantages</vt:lpstr>
      <vt:lpstr>DISADVANTAGES</vt:lpstr>
      <vt:lpstr>Conclusion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sjpawar99@gmail.com</cp:lastModifiedBy>
  <cp:revision>105</cp:revision>
  <dcterms:created xsi:type="dcterms:W3CDTF">2019-07-26T06:40:53Z</dcterms:created>
  <dcterms:modified xsi:type="dcterms:W3CDTF">2020-02-07T10:27:54Z</dcterms:modified>
</cp:coreProperties>
</file>