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8" r:id="rId3"/>
    <p:sldId id="275" r:id="rId4"/>
    <p:sldId id="273" r:id="rId5"/>
    <p:sldId id="285" r:id="rId6"/>
    <p:sldId id="266" r:id="rId7"/>
    <p:sldId id="286" r:id="rId8"/>
    <p:sldId id="287" r:id="rId9"/>
    <p:sldId id="260" r:id="rId10"/>
    <p:sldId id="290" r:id="rId11"/>
    <p:sldId id="289" r:id="rId12"/>
    <p:sldId id="29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86A5693-DD0E-4071-A78E-DBDD809174B1}">
  <a:tblStyle styleId="{C86A5693-DD0E-4071-A78E-DBDD80917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1963F-B482-463B-8442-155E8AA291DD}" type="doc">
      <dgm:prSet loTypeId="urn:microsoft.com/office/officeart/2005/8/layout/vProcess5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1148BE-22B8-41AB-B71D-72881A635701}">
      <dgm:prSet/>
      <dgm:spPr/>
      <dgm:t>
        <a:bodyPr/>
        <a:lstStyle/>
        <a:p>
          <a:r>
            <a:rPr lang="en-US" dirty="0"/>
            <a:t>GETTING IMAGE</a:t>
          </a:r>
          <a:r>
            <a:rPr lang="en-US" baseline="0" dirty="0"/>
            <a:t> IN EITHER REAL TIME OR VIA IMAGE UPLOAD BY THE END USER	</a:t>
          </a:r>
          <a:endParaRPr lang="en-US" dirty="0"/>
        </a:p>
      </dgm:t>
    </dgm:pt>
    <dgm:pt modelId="{536488AC-1146-43EE-B7FC-3487AC1D971B}" type="parTrans" cxnId="{3D34CA10-2ADD-4382-812E-EA7211A5E029}">
      <dgm:prSet/>
      <dgm:spPr/>
      <dgm:t>
        <a:bodyPr/>
        <a:lstStyle/>
        <a:p>
          <a:endParaRPr lang="en-US"/>
        </a:p>
      </dgm:t>
    </dgm:pt>
    <dgm:pt modelId="{BF007023-515D-4115-88B5-CCE01E1F8BEB}" type="sibTrans" cxnId="{3D34CA10-2ADD-4382-812E-EA7211A5E029}">
      <dgm:prSet/>
      <dgm:spPr/>
      <dgm:t>
        <a:bodyPr/>
        <a:lstStyle/>
        <a:p>
          <a:endParaRPr lang="en-US"/>
        </a:p>
      </dgm:t>
    </dgm:pt>
    <dgm:pt modelId="{C00CD955-3F85-4645-9B2E-CB5B353650CF}">
      <dgm:prSet/>
      <dgm:spPr/>
      <dgm:t>
        <a:bodyPr/>
        <a:lstStyle/>
        <a:p>
          <a:r>
            <a:rPr lang="en-US" dirty="0"/>
            <a:t>FACE DETECTION, FEATURE EXTRACTION USING MTCNN	</a:t>
          </a:r>
        </a:p>
      </dgm:t>
    </dgm:pt>
    <dgm:pt modelId="{E5D55954-143B-46F5-8EF5-B7137D881A45}" type="parTrans" cxnId="{62F6FCCE-E8E8-4D09-A81D-168F331B2DDD}">
      <dgm:prSet/>
      <dgm:spPr/>
      <dgm:t>
        <a:bodyPr/>
        <a:lstStyle/>
        <a:p>
          <a:endParaRPr lang="en-US"/>
        </a:p>
      </dgm:t>
    </dgm:pt>
    <dgm:pt modelId="{63FB17F7-1555-4F8D-AC30-C499E01B4F75}" type="sibTrans" cxnId="{62F6FCCE-E8E8-4D09-A81D-168F331B2DDD}">
      <dgm:prSet/>
      <dgm:spPr/>
      <dgm:t>
        <a:bodyPr/>
        <a:lstStyle/>
        <a:p>
          <a:endParaRPr lang="en-US"/>
        </a:p>
      </dgm:t>
    </dgm:pt>
    <dgm:pt modelId="{57B1A08C-5FC6-4A91-B94B-35AAB1D0BFE7}">
      <dgm:prSet/>
      <dgm:spPr/>
      <dgm:t>
        <a:bodyPr/>
        <a:lstStyle/>
        <a:p>
          <a:r>
            <a:rPr lang="en-US" dirty="0"/>
            <a:t>USING RESNET 101 OR SPARK INCEPTION V3 FOR TRAINING AND FACIAL RECOGNITION 	</a:t>
          </a:r>
        </a:p>
      </dgm:t>
    </dgm:pt>
    <dgm:pt modelId="{F1FBBB75-3432-4BD9-9162-061963895E3A}" type="parTrans" cxnId="{B6CF08D5-754D-4499-A9EF-531C27F057E7}">
      <dgm:prSet/>
      <dgm:spPr/>
      <dgm:t>
        <a:bodyPr/>
        <a:lstStyle/>
        <a:p>
          <a:endParaRPr lang="en-US"/>
        </a:p>
      </dgm:t>
    </dgm:pt>
    <dgm:pt modelId="{72269A42-0720-4270-B034-F9D88C200E4C}" type="sibTrans" cxnId="{B6CF08D5-754D-4499-A9EF-531C27F057E7}">
      <dgm:prSet/>
      <dgm:spPr/>
      <dgm:t>
        <a:bodyPr/>
        <a:lstStyle/>
        <a:p>
          <a:endParaRPr lang="en-US"/>
        </a:p>
      </dgm:t>
    </dgm:pt>
    <dgm:pt modelId="{FD4EE4B1-50CB-4668-B299-E4709199EDAB}">
      <dgm:prSet/>
      <dgm:spPr/>
      <dgm:t>
        <a:bodyPr/>
        <a:lstStyle/>
        <a:p>
          <a:r>
            <a:rPr lang="en-US" dirty="0"/>
            <a:t>EVALUATION</a:t>
          </a:r>
          <a:r>
            <a:rPr lang="en-US" baseline="0" dirty="0"/>
            <a:t> METRICS USING TRUE POSITIVES AND TRUE NEGATIVES</a:t>
          </a:r>
          <a:endParaRPr lang="en-US" dirty="0"/>
        </a:p>
      </dgm:t>
    </dgm:pt>
    <dgm:pt modelId="{068C9AD1-3C0B-47A8-8537-21C003FE6A22}" type="parTrans" cxnId="{3027D813-7363-4CDF-B000-E500E4670EA0}">
      <dgm:prSet/>
      <dgm:spPr/>
      <dgm:t>
        <a:bodyPr/>
        <a:lstStyle/>
        <a:p>
          <a:endParaRPr lang="en-US"/>
        </a:p>
      </dgm:t>
    </dgm:pt>
    <dgm:pt modelId="{6FCE0F3A-90DD-45D1-9846-EE6B4FE80CC2}" type="sibTrans" cxnId="{3027D813-7363-4CDF-B000-E500E4670EA0}">
      <dgm:prSet/>
      <dgm:spPr/>
      <dgm:t>
        <a:bodyPr/>
        <a:lstStyle/>
        <a:p>
          <a:endParaRPr lang="en-US"/>
        </a:p>
      </dgm:t>
    </dgm:pt>
    <dgm:pt modelId="{5B8D04CA-4D0A-6E45-AB06-522BF93C767D}" type="pres">
      <dgm:prSet presAssocID="{49A1963F-B482-463B-8442-155E8AA291DD}" presName="outerComposite" presStyleCnt="0">
        <dgm:presLayoutVars>
          <dgm:chMax val="5"/>
          <dgm:dir/>
          <dgm:resizeHandles val="exact"/>
        </dgm:presLayoutVars>
      </dgm:prSet>
      <dgm:spPr/>
    </dgm:pt>
    <dgm:pt modelId="{78C1401E-AC8D-4C49-825E-71932B8BDCA3}" type="pres">
      <dgm:prSet presAssocID="{49A1963F-B482-463B-8442-155E8AA291DD}" presName="dummyMaxCanvas" presStyleCnt="0">
        <dgm:presLayoutVars/>
      </dgm:prSet>
      <dgm:spPr/>
    </dgm:pt>
    <dgm:pt modelId="{CA8FE09F-F4CA-7C4D-AD41-A00751A8DD65}" type="pres">
      <dgm:prSet presAssocID="{49A1963F-B482-463B-8442-155E8AA291DD}" presName="FourNodes_1" presStyleLbl="node1" presStyleIdx="0" presStyleCnt="4" custLinFactY="-73094" custLinFactNeighborX="-8109" custLinFactNeighborY="-100000">
        <dgm:presLayoutVars>
          <dgm:bulletEnabled val="1"/>
        </dgm:presLayoutVars>
      </dgm:prSet>
      <dgm:spPr/>
    </dgm:pt>
    <dgm:pt modelId="{518621BC-DE8B-5842-A7CF-04A9B54F7F70}" type="pres">
      <dgm:prSet presAssocID="{49A1963F-B482-463B-8442-155E8AA291DD}" presName="FourNodes_2" presStyleLbl="node1" presStyleIdx="1" presStyleCnt="4" custScaleX="100153" custLinFactNeighborX="-7606" custLinFactNeighborY="-1230">
        <dgm:presLayoutVars>
          <dgm:bulletEnabled val="1"/>
        </dgm:presLayoutVars>
      </dgm:prSet>
      <dgm:spPr/>
    </dgm:pt>
    <dgm:pt modelId="{5454F158-DE5D-8D4D-8D6A-C8B2C290003D}" type="pres">
      <dgm:prSet presAssocID="{49A1963F-B482-463B-8442-155E8AA291DD}" presName="FourNodes_3" presStyleLbl="node1" presStyleIdx="2" presStyleCnt="4" custLinFactNeighborX="-16452" custLinFactNeighborY="5435">
        <dgm:presLayoutVars>
          <dgm:bulletEnabled val="1"/>
        </dgm:presLayoutVars>
      </dgm:prSet>
      <dgm:spPr/>
    </dgm:pt>
    <dgm:pt modelId="{4827CCEB-D5B1-2449-861A-2A3F56B5CE8E}" type="pres">
      <dgm:prSet presAssocID="{49A1963F-B482-463B-8442-155E8AA291DD}" presName="FourNodes_4" presStyleLbl="node1" presStyleIdx="3" presStyleCnt="4" custLinFactNeighborX="-23431" custLinFactNeighborY="36021">
        <dgm:presLayoutVars>
          <dgm:bulletEnabled val="1"/>
        </dgm:presLayoutVars>
      </dgm:prSet>
      <dgm:spPr/>
    </dgm:pt>
    <dgm:pt modelId="{57720793-D6FF-0C48-9468-2BA6DD9597C5}" type="pres">
      <dgm:prSet presAssocID="{49A1963F-B482-463B-8442-155E8AA291DD}" presName="FourConn_1-2" presStyleLbl="fgAccFollowNode1" presStyleIdx="0" presStyleCnt="3" custScaleY="43577" custLinFactX="-115229" custLinFactNeighborX="-200000" custLinFactNeighborY="6039">
        <dgm:presLayoutVars>
          <dgm:bulletEnabled val="1"/>
        </dgm:presLayoutVars>
      </dgm:prSet>
      <dgm:spPr/>
    </dgm:pt>
    <dgm:pt modelId="{CF59AF90-A301-A844-8D48-0A8CF255C368}" type="pres">
      <dgm:prSet presAssocID="{49A1963F-B482-463B-8442-155E8AA291DD}" presName="FourConn_2-3" presStyleLbl="fgAccFollowNode1" presStyleIdx="1" presStyleCnt="3" custScaleY="64012" custLinFactX="-169579" custLinFactNeighborX="-200000" custLinFactNeighborY="1208">
        <dgm:presLayoutVars>
          <dgm:bulletEnabled val="1"/>
        </dgm:presLayoutVars>
      </dgm:prSet>
      <dgm:spPr/>
    </dgm:pt>
    <dgm:pt modelId="{E0CCD3EB-90DF-BD4F-8A8D-A36FEBF666EC}" type="pres">
      <dgm:prSet presAssocID="{49A1963F-B482-463B-8442-155E8AA291DD}" presName="FourConn_3-4" presStyleLbl="fgAccFollowNode1" presStyleIdx="2" presStyleCnt="3" custScaleY="48215" custLinFactX="-200000" custLinFactNeighborX="-227552" custLinFactNeighborY="6039">
        <dgm:presLayoutVars>
          <dgm:bulletEnabled val="1"/>
        </dgm:presLayoutVars>
      </dgm:prSet>
      <dgm:spPr/>
    </dgm:pt>
    <dgm:pt modelId="{1B3C5265-D5BE-A847-85A9-8A1EDB332614}" type="pres">
      <dgm:prSet presAssocID="{49A1963F-B482-463B-8442-155E8AA291DD}" presName="FourNodes_1_text" presStyleLbl="node1" presStyleIdx="3" presStyleCnt="4">
        <dgm:presLayoutVars>
          <dgm:bulletEnabled val="1"/>
        </dgm:presLayoutVars>
      </dgm:prSet>
      <dgm:spPr/>
    </dgm:pt>
    <dgm:pt modelId="{CA491D95-6288-7D45-8E17-0CD9D05E004F}" type="pres">
      <dgm:prSet presAssocID="{49A1963F-B482-463B-8442-155E8AA291DD}" presName="FourNodes_2_text" presStyleLbl="node1" presStyleIdx="3" presStyleCnt="4">
        <dgm:presLayoutVars>
          <dgm:bulletEnabled val="1"/>
        </dgm:presLayoutVars>
      </dgm:prSet>
      <dgm:spPr/>
    </dgm:pt>
    <dgm:pt modelId="{CF3CB967-8727-604C-B10E-E6D2315F334D}" type="pres">
      <dgm:prSet presAssocID="{49A1963F-B482-463B-8442-155E8AA291DD}" presName="FourNodes_3_text" presStyleLbl="node1" presStyleIdx="3" presStyleCnt="4">
        <dgm:presLayoutVars>
          <dgm:bulletEnabled val="1"/>
        </dgm:presLayoutVars>
      </dgm:prSet>
      <dgm:spPr/>
    </dgm:pt>
    <dgm:pt modelId="{0EF7DDF0-ECA6-3C46-A61C-79348B44F07C}" type="pres">
      <dgm:prSet presAssocID="{49A1963F-B482-463B-8442-155E8AA291D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D21FC0F-A88F-BB47-ACE6-A63C6DFDC427}" type="presOf" srcId="{57B1A08C-5FC6-4A91-B94B-35AAB1D0BFE7}" destId="{5454F158-DE5D-8D4D-8D6A-C8B2C290003D}" srcOrd="0" destOrd="0" presId="urn:microsoft.com/office/officeart/2005/8/layout/vProcess5"/>
    <dgm:cxn modelId="{3D34CA10-2ADD-4382-812E-EA7211A5E029}" srcId="{49A1963F-B482-463B-8442-155E8AA291DD}" destId="{751148BE-22B8-41AB-B71D-72881A635701}" srcOrd="0" destOrd="0" parTransId="{536488AC-1146-43EE-B7FC-3487AC1D971B}" sibTransId="{BF007023-515D-4115-88B5-CCE01E1F8BEB}"/>
    <dgm:cxn modelId="{F4F4F611-336E-EE4B-B751-4D5EFCEFE792}" type="presOf" srcId="{C00CD955-3F85-4645-9B2E-CB5B353650CF}" destId="{518621BC-DE8B-5842-A7CF-04A9B54F7F70}" srcOrd="0" destOrd="0" presId="urn:microsoft.com/office/officeart/2005/8/layout/vProcess5"/>
    <dgm:cxn modelId="{3027D813-7363-4CDF-B000-E500E4670EA0}" srcId="{49A1963F-B482-463B-8442-155E8AA291DD}" destId="{FD4EE4B1-50CB-4668-B299-E4709199EDAB}" srcOrd="3" destOrd="0" parTransId="{068C9AD1-3C0B-47A8-8537-21C003FE6A22}" sibTransId="{6FCE0F3A-90DD-45D1-9846-EE6B4FE80CC2}"/>
    <dgm:cxn modelId="{11DE551A-7D26-DE47-B296-D898A602605B}" type="presOf" srcId="{72269A42-0720-4270-B034-F9D88C200E4C}" destId="{E0CCD3EB-90DF-BD4F-8A8D-A36FEBF666EC}" srcOrd="0" destOrd="0" presId="urn:microsoft.com/office/officeart/2005/8/layout/vProcess5"/>
    <dgm:cxn modelId="{3B7E8726-C0D0-CF44-B755-CE936D85D784}" type="presOf" srcId="{751148BE-22B8-41AB-B71D-72881A635701}" destId="{1B3C5265-D5BE-A847-85A9-8A1EDB332614}" srcOrd="1" destOrd="0" presId="urn:microsoft.com/office/officeart/2005/8/layout/vProcess5"/>
    <dgm:cxn modelId="{02054633-84C4-634C-A260-3DEEA942F20E}" type="presOf" srcId="{FD4EE4B1-50CB-4668-B299-E4709199EDAB}" destId="{4827CCEB-D5B1-2449-861A-2A3F56B5CE8E}" srcOrd="0" destOrd="0" presId="urn:microsoft.com/office/officeart/2005/8/layout/vProcess5"/>
    <dgm:cxn modelId="{E13E4B3D-8C71-8A41-8447-08B0DA43BA24}" type="presOf" srcId="{C00CD955-3F85-4645-9B2E-CB5B353650CF}" destId="{CA491D95-6288-7D45-8E17-0CD9D05E004F}" srcOrd="1" destOrd="0" presId="urn:microsoft.com/office/officeart/2005/8/layout/vProcess5"/>
    <dgm:cxn modelId="{78295748-6A4F-2D4F-99BF-BAA5DA8B1B98}" type="presOf" srcId="{751148BE-22B8-41AB-B71D-72881A635701}" destId="{CA8FE09F-F4CA-7C4D-AD41-A00751A8DD65}" srcOrd="0" destOrd="0" presId="urn:microsoft.com/office/officeart/2005/8/layout/vProcess5"/>
    <dgm:cxn modelId="{9757CE73-C233-0C48-BC0E-3BDEE56F61F9}" type="presOf" srcId="{57B1A08C-5FC6-4A91-B94B-35AAB1D0BFE7}" destId="{CF3CB967-8727-604C-B10E-E6D2315F334D}" srcOrd="1" destOrd="0" presId="urn:microsoft.com/office/officeart/2005/8/layout/vProcess5"/>
    <dgm:cxn modelId="{3B35F37A-E84C-E34A-BF49-2DB5EDFF7EF5}" type="presOf" srcId="{63FB17F7-1555-4F8D-AC30-C499E01B4F75}" destId="{CF59AF90-A301-A844-8D48-0A8CF255C368}" srcOrd="0" destOrd="0" presId="urn:microsoft.com/office/officeart/2005/8/layout/vProcess5"/>
    <dgm:cxn modelId="{A1E3B78B-E437-0648-917B-EA0E91D24514}" type="presOf" srcId="{FD4EE4B1-50CB-4668-B299-E4709199EDAB}" destId="{0EF7DDF0-ECA6-3C46-A61C-79348B44F07C}" srcOrd="1" destOrd="0" presId="urn:microsoft.com/office/officeart/2005/8/layout/vProcess5"/>
    <dgm:cxn modelId="{E600E1B5-2A7A-6843-B7F9-CCF2848AB884}" type="presOf" srcId="{49A1963F-B482-463B-8442-155E8AA291DD}" destId="{5B8D04CA-4D0A-6E45-AB06-522BF93C767D}" srcOrd="0" destOrd="0" presId="urn:microsoft.com/office/officeart/2005/8/layout/vProcess5"/>
    <dgm:cxn modelId="{62F6FCCE-E8E8-4D09-A81D-168F331B2DDD}" srcId="{49A1963F-B482-463B-8442-155E8AA291DD}" destId="{C00CD955-3F85-4645-9B2E-CB5B353650CF}" srcOrd="1" destOrd="0" parTransId="{E5D55954-143B-46F5-8EF5-B7137D881A45}" sibTransId="{63FB17F7-1555-4F8D-AC30-C499E01B4F75}"/>
    <dgm:cxn modelId="{D8F6D7D3-2FE0-A14E-83C3-7E9781C28B60}" type="presOf" srcId="{BF007023-515D-4115-88B5-CCE01E1F8BEB}" destId="{57720793-D6FF-0C48-9468-2BA6DD9597C5}" srcOrd="0" destOrd="0" presId="urn:microsoft.com/office/officeart/2005/8/layout/vProcess5"/>
    <dgm:cxn modelId="{B6CF08D5-754D-4499-A9EF-531C27F057E7}" srcId="{49A1963F-B482-463B-8442-155E8AA291DD}" destId="{57B1A08C-5FC6-4A91-B94B-35AAB1D0BFE7}" srcOrd="2" destOrd="0" parTransId="{F1FBBB75-3432-4BD9-9162-061963895E3A}" sibTransId="{72269A42-0720-4270-B034-F9D88C200E4C}"/>
    <dgm:cxn modelId="{A0CAA19A-CA3A-074E-9700-1FE6DE64AED6}" type="presParOf" srcId="{5B8D04CA-4D0A-6E45-AB06-522BF93C767D}" destId="{78C1401E-AC8D-4C49-825E-71932B8BDCA3}" srcOrd="0" destOrd="0" presId="urn:microsoft.com/office/officeart/2005/8/layout/vProcess5"/>
    <dgm:cxn modelId="{526EBBC8-5D28-6349-BFF3-7C180143DFE5}" type="presParOf" srcId="{5B8D04CA-4D0A-6E45-AB06-522BF93C767D}" destId="{CA8FE09F-F4CA-7C4D-AD41-A00751A8DD65}" srcOrd="1" destOrd="0" presId="urn:microsoft.com/office/officeart/2005/8/layout/vProcess5"/>
    <dgm:cxn modelId="{C044BE61-2CBD-434B-96E7-AA90006F1E94}" type="presParOf" srcId="{5B8D04CA-4D0A-6E45-AB06-522BF93C767D}" destId="{518621BC-DE8B-5842-A7CF-04A9B54F7F70}" srcOrd="2" destOrd="0" presId="urn:microsoft.com/office/officeart/2005/8/layout/vProcess5"/>
    <dgm:cxn modelId="{A25CCDBE-EEF3-4042-950D-5AA4C1AE5149}" type="presParOf" srcId="{5B8D04CA-4D0A-6E45-AB06-522BF93C767D}" destId="{5454F158-DE5D-8D4D-8D6A-C8B2C290003D}" srcOrd="3" destOrd="0" presId="urn:microsoft.com/office/officeart/2005/8/layout/vProcess5"/>
    <dgm:cxn modelId="{2DE31306-6F40-AC4E-A59F-9E410E209E7F}" type="presParOf" srcId="{5B8D04CA-4D0A-6E45-AB06-522BF93C767D}" destId="{4827CCEB-D5B1-2449-861A-2A3F56B5CE8E}" srcOrd="4" destOrd="0" presId="urn:microsoft.com/office/officeart/2005/8/layout/vProcess5"/>
    <dgm:cxn modelId="{5343A3FE-01E7-CA42-89E6-C79CBDDBFB6F}" type="presParOf" srcId="{5B8D04CA-4D0A-6E45-AB06-522BF93C767D}" destId="{57720793-D6FF-0C48-9468-2BA6DD9597C5}" srcOrd="5" destOrd="0" presId="urn:microsoft.com/office/officeart/2005/8/layout/vProcess5"/>
    <dgm:cxn modelId="{F93B87BD-CABE-EC4A-912E-CE1B9F94C7EB}" type="presParOf" srcId="{5B8D04CA-4D0A-6E45-AB06-522BF93C767D}" destId="{CF59AF90-A301-A844-8D48-0A8CF255C368}" srcOrd="6" destOrd="0" presId="urn:microsoft.com/office/officeart/2005/8/layout/vProcess5"/>
    <dgm:cxn modelId="{E2A9F332-172E-B945-9B54-3FDA0385C3DF}" type="presParOf" srcId="{5B8D04CA-4D0A-6E45-AB06-522BF93C767D}" destId="{E0CCD3EB-90DF-BD4F-8A8D-A36FEBF666EC}" srcOrd="7" destOrd="0" presId="urn:microsoft.com/office/officeart/2005/8/layout/vProcess5"/>
    <dgm:cxn modelId="{ED9D4F7F-D6AF-1F48-9C16-FCFF330F464E}" type="presParOf" srcId="{5B8D04CA-4D0A-6E45-AB06-522BF93C767D}" destId="{1B3C5265-D5BE-A847-85A9-8A1EDB332614}" srcOrd="8" destOrd="0" presId="urn:microsoft.com/office/officeart/2005/8/layout/vProcess5"/>
    <dgm:cxn modelId="{389E7564-A0AD-464C-B5C8-ADA38DD958E9}" type="presParOf" srcId="{5B8D04CA-4D0A-6E45-AB06-522BF93C767D}" destId="{CA491D95-6288-7D45-8E17-0CD9D05E004F}" srcOrd="9" destOrd="0" presId="urn:microsoft.com/office/officeart/2005/8/layout/vProcess5"/>
    <dgm:cxn modelId="{087C9402-297E-4F40-B9FE-854B4EA90C01}" type="presParOf" srcId="{5B8D04CA-4D0A-6E45-AB06-522BF93C767D}" destId="{CF3CB967-8727-604C-B10E-E6D2315F334D}" srcOrd="10" destOrd="0" presId="urn:microsoft.com/office/officeart/2005/8/layout/vProcess5"/>
    <dgm:cxn modelId="{540C4452-AA88-F842-B401-59160D17BEA5}" type="presParOf" srcId="{5B8D04CA-4D0A-6E45-AB06-522BF93C767D}" destId="{0EF7DDF0-ECA6-3C46-A61C-79348B44F0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FE09F-F4CA-7C4D-AD41-A00751A8DD65}">
      <dsp:nvSpPr>
        <dsp:cNvPr id="0" name=""/>
        <dsp:cNvSpPr/>
      </dsp:nvSpPr>
      <dsp:spPr>
        <a:xfrm>
          <a:off x="0" y="0"/>
          <a:ext cx="4191726" cy="875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GETTING IMAGE</a:t>
          </a:r>
          <a:r>
            <a:rPr lang="en-US" sz="1600" kern="1200" baseline="0" dirty="0"/>
            <a:t> IN EITHER REAL TIME OR VIA IMAGE UPLOAD BY THE END USER	</a:t>
          </a:r>
          <a:endParaRPr lang="en-US" sz="1600" kern="1200" dirty="0"/>
        </a:p>
      </dsp:txBody>
      <dsp:txXfrm>
        <a:off x="25640" y="25640"/>
        <a:ext cx="3173125" cy="824123"/>
      </dsp:txXfrm>
    </dsp:sp>
    <dsp:sp modelId="{518621BC-DE8B-5842-A7CF-04A9B54F7F70}">
      <dsp:nvSpPr>
        <dsp:cNvPr id="0" name=""/>
        <dsp:cNvSpPr/>
      </dsp:nvSpPr>
      <dsp:spPr>
        <a:xfrm>
          <a:off x="29027" y="1023800"/>
          <a:ext cx="4198139" cy="875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34500"/>
                <a:satOff val="-5133"/>
                <a:lumOff val="95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134500"/>
                <a:satOff val="-5133"/>
                <a:lumOff val="95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FACE DETECTION, FEATURE EXTRACTION USING MTCNN	</a:t>
          </a:r>
        </a:p>
      </dsp:txBody>
      <dsp:txXfrm>
        <a:off x="54667" y="1049440"/>
        <a:ext cx="3225382" cy="824123"/>
      </dsp:txXfrm>
    </dsp:sp>
    <dsp:sp modelId="{5454F158-DE5D-8D4D-8D6A-C8B2C290003D}">
      <dsp:nvSpPr>
        <dsp:cNvPr id="0" name=""/>
        <dsp:cNvSpPr/>
      </dsp:nvSpPr>
      <dsp:spPr>
        <a:xfrm>
          <a:off x="7251" y="2116714"/>
          <a:ext cx="4191726" cy="875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69001"/>
                <a:satOff val="-10265"/>
                <a:lumOff val="190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269001"/>
                <a:satOff val="-10265"/>
                <a:lumOff val="190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RESNET 101 OR SPARK INCEPTION V3 FOR TRAINING AND FACIAL RECOGNITION 	</a:t>
          </a:r>
        </a:p>
      </dsp:txBody>
      <dsp:txXfrm>
        <a:off x="32891" y="2142354"/>
        <a:ext cx="3225616" cy="824123"/>
      </dsp:txXfrm>
    </dsp:sp>
    <dsp:sp modelId="{4827CCEB-D5B1-2449-861A-2A3F56B5CE8E}">
      <dsp:nvSpPr>
        <dsp:cNvPr id="0" name=""/>
        <dsp:cNvSpPr/>
      </dsp:nvSpPr>
      <dsp:spPr>
        <a:xfrm>
          <a:off x="65768" y="3103704"/>
          <a:ext cx="4191726" cy="875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03501"/>
                <a:satOff val="-15398"/>
                <a:lumOff val="285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403501"/>
                <a:satOff val="-15398"/>
                <a:lumOff val="285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r>
            <a:rPr lang="en-US" sz="1600" kern="1200" baseline="0" dirty="0"/>
            <a:t> METRICS USING TRUE POSITIVES AND TRUE NEGATIVES</a:t>
          </a:r>
          <a:endParaRPr lang="en-US" sz="1600" kern="1200" dirty="0"/>
        </a:p>
      </dsp:txBody>
      <dsp:txXfrm>
        <a:off x="91408" y="3129344"/>
        <a:ext cx="3220376" cy="824123"/>
      </dsp:txXfrm>
    </dsp:sp>
    <dsp:sp modelId="{57720793-D6FF-0C48-9468-2BA6DD9597C5}">
      <dsp:nvSpPr>
        <dsp:cNvPr id="0" name=""/>
        <dsp:cNvSpPr/>
      </dsp:nvSpPr>
      <dsp:spPr>
        <a:xfrm>
          <a:off x="1829021" y="865369"/>
          <a:ext cx="569012" cy="2479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957049" y="865369"/>
        <a:ext cx="312956" cy="186588"/>
      </dsp:txXfrm>
    </dsp:sp>
    <dsp:sp modelId="{CF59AF90-A301-A844-8D48-0A8CF255C368}">
      <dsp:nvSpPr>
        <dsp:cNvPr id="0" name=""/>
        <dsp:cNvSpPr/>
      </dsp:nvSpPr>
      <dsp:spPr>
        <a:xfrm>
          <a:off x="1870820" y="1814309"/>
          <a:ext cx="569012" cy="364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998848" y="1814309"/>
        <a:ext cx="312956" cy="274088"/>
      </dsp:txXfrm>
    </dsp:sp>
    <dsp:sp modelId="{E0CCD3EB-90DF-BD4F-8A8D-A36FEBF666EC}">
      <dsp:nvSpPr>
        <dsp:cNvPr id="0" name=""/>
        <dsp:cNvSpPr/>
      </dsp:nvSpPr>
      <dsp:spPr>
        <a:xfrm>
          <a:off x="1886764" y="2921310"/>
          <a:ext cx="569012" cy="274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14792" y="2921310"/>
        <a:ext cx="312956" cy="20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2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1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8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5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7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56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19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DEEP LEARNING BASED ATTENDANCE TRACKING</a:t>
            </a:r>
            <a:br>
              <a:rPr lang="en-IN" sz="2800" dirty="0"/>
            </a:br>
            <a:r>
              <a:rPr lang="en-IN" sz="2800" dirty="0"/>
              <a:t>SYSTEM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-SAURABH SALUNKHE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1685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ACTION PLAN ANTICPATED FOR FACIAL RECOGNITION- SPARK DEEP LEARNING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345029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700" dirty="0"/>
              <a:t>SPARK DEEP LEARNING USING TENSOR FLOW FOR TRANSFORMING IMAGES TO NUMERIC FEATURES</a:t>
            </a:r>
          </a:p>
          <a:p>
            <a:r>
              <a:rPr lang="en-IN" sz="1700" dirty="0"/>
              <a:t>USING SPARK INCEPTION V3 AND LOGISTIC REGRESSION TO DETERMINE OUTCOMES</a:t>
            </a:r>
          </a:p>
          <a:p>
            <a:r>
              <a:rPr lang="en-IN" sz="1700" dirty="0"/>
              <a:t>DEEP IMAGE FEATURIZER PEELS THE LAST LAYER AND USES THE OUTPUT FROM ALL PREVIOUS LAYERS AS FEATURES FOR LOGISTIC REGRESSION</a:t>
            </a:r>
          </a:p>
          <a:p>
            <a:r>
              <a:rPr lang="en-IN" sz="1700" dirty="0"/>
              <a:t>MULTICLASS CLASSIFICATION OR PRECISION/RECALL FOR EVAULUATION METRICS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25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1685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ACTION PLAN ANTICPATED FOR FACIAL </a:t>
            </a:r>
            <a:r>
              <a:rPr lang="en-IN" sz="2400">
                <a:solidFill>
                  <a:schemeClr val="tx1"/>
                </a:solidFill>
              </a:rPr>
              <a:t>RECOGNITION- COSINE SIMILARITIES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345029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TRAINING DATA INCLUDES 5-10 PHOTOGRAPHS OF EVERY INDIVIDUAL</a:t>
            </a:r>
          </a:p>
          <a:p>
            <a:r>
              <a:rPr lang="en-IN" sz="1800" dirty="0"/>
              <a:t>FEED THE IMAGES IN THE DATABASE</a:t>
            </a:r>
          </a:p>
          <a:p>
            <a:r>
              <a:rPr lang="en-IN" sz="1800" dirty="0"/>
              <a:t>AFTER FACE DETECTION, APPLY COSINE SIMILARITIES AGAINST EVERY PICTURE IN THE DATABASE AND CHOOSE THE PICTURE WITH THE MAXIMUM COSINE SIMILARITY</a:t>
            </a:r>
          </a:p>
          <a:p>
            <a:r>
              <a:rPr lang="en-IN" sz="1800" dirty="0"/>
              <a:t>BOILS DOWN TO PURE SUPERVISED MACHINE LEARNING PROBLEM ! 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6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-IN" dirty="0">
                <a:solidFill>
                  <a:srgbClr val="4A5C65"/>
                </a:solidFill>
              </a:rPr>
              <a:t>Salunkhe.s@husky.neu.edu</a:t>
            </a:r>
            <a:endParaRPr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1685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CURRENT SYSTEM AND DRAWBACKS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345029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MANUAL ATTENDANCE BY CALLING OUT NAMES. PROBLEMS- TIME CONSUMING AND IT CAN TOUGH TO PRONOUNCE SOME NAMES</a:t>
            </a:r>
          </a:p>
          <a:p>
            <a:r>
              <a:rPr lang="en-IN" sz="1800" dirty="0"/>
              <a:t>PASSING ATTENDANCE SHEET- DISTURBANCE DURING THE LECUTURE AND SHEET CAN BE MISPLACED</a:t>
            </a:r>
          </a:p>
          <a:p>
            <a:r>
              <a:rPr lang="en-IN" sz="1800" dirty="0"/>
              <a:t>USING SMART ID CARDS OR FINGER PRINT SCANNING – RESOURCE AND COST INCURRED IS HIGH</a:t>
            </a:r>
          </a:p>
          <a:p>
            <a:endParaRPr lang="en-IN" sz="1800" dirty="0"/>
          </a:p>
          <a:p>
            <a:pPr marL="76200" indent="0">
              <a:buNone/>
            </a:pPr>
            <a:endParaRPr sz="18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5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TRACK ATTENDANCE OF A LECTURE OR MEETING WITH A SINGLE CLICK OF A PHONE AND AUTOMATICALLY SAVE THE ATTENDANCE INTO THE DATABASE</a:t>
            </a:r>
            <a:endParaRPr sz="1800" dirty="0"/>
          </a:p>
        </p:txBody>
      </p:sp>
      <p:sp>
        <p:nvSpPr>
          <p:cNvPr id="431" name="Shape 431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624FC4E-FBDF-466D-942F-9EB75CE0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02" y="839000"/>
            <a:ext cx="1796596" cy="3310193"/>
          </a:xfrm>
          <a:prstGeom prst="rect">
            <a:avLst/>
          </a:prstGeom>
        </p:spPr>
      </p:pic>
      <p:sp>
        <p:nvSpPr>
          <p:cNvPr id="15" name="Shape 261">
            <a:extLst>
              <a:ext uri="{FF2B5EF4-FFF2-40B4-BE49-F238E27FC236}">
                <a16:creationId xmlns:a16="http://schemas.microsoft.com/office/drawing/2014/main" id="{EB651618-7327-45E5-9CF1-5373C44F7807}"/>
              </a:ext>
            </a:extLst>
          </p:cNvPr>
          <p:cNvSpPr txBox="1">
            <a:spLocks/>
          </p:cNvSpPr>
          <p:nvPr/>
        </p:nvSpPr>
        <p:spPr>
          <a:xfrm>
            <a:off x="357963" y="2424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300" dirty="0">
                <a:solidFill>
                  <a:schemeClr val="tx1"/>
                </a:solidFill>
              </a:rPr>
              <a:t>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BACC6FC-83B7-47DA-B39B-5A056335C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144927"/>
              </p:ext>
            </p:extLst>
          </p:nvPr>
        </p:nvGraphicFramePr>
        <p:xfrm>
          <a:off x="428171" y="1006549"/>
          <a:ext cx="5239658" cy="397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hape 261">
            <a:extLst>
              <a:ext uri="{FF2B5EF4-FFF2-40B4-BE49-F238E27FC236}">
                <a16:creationId xmlns:a16="http://schemas.microsoft.com/office/drawing/2014/main" id="{AC97C487-EACC-428D-B0AD-A7C679E7C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6854"/>
            <a:ext cx="5138700" cy="412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PROCESS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1685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FACE DETECTION	VIA IMAGE UPLOAD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345029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500" dirty="0"/>
              <a:t>USING END USER APPLICATION FOR GETTING IMAGE</a:t>
            </a:r>
          </a:p>
          <a:p>
            <a:r>
              <a:rPr lang="en-IN" sz="1500" dirty="0"/>
              <a:t>UTILIZING CASCADE FILES LIKE HAAR CASCADE FOR FACE DETECTION FEATURES IN VIDEO STREAM</a:t>
            </a:r>
          </a:p>
          <a:p>
            <a:endParaRPr lang="en-IN" sz="1500" dirty="0"/>
          </a:p>
          <a:p>
            <a:endParaRPr sz="15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FD98F-0317-414C-884A-477FA2FE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6" y="2339163"/>
            <a:ext cx="8562754" cy="2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D2672-E90B-4AE2-87AC-FE876D65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83" y="398622"/>
            <a:ext cx="5429369" cy="4266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9078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FACE DETECTION	IN REAL TIME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948189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500" dirty="0"/>
              <a:t>USING OPENCV FOR CAPTURING VIDEO IN REAL TIME</a:t>
            </a:r>
          </a:p>
          <a:p>
            <a:r>
              <a:rPr lang="en-IN" sz="1500" dirty="0"/>
              <a:t>UTILIZING CASCADE FILES LIKE HAAR CASCADE FOR FACE DETECTION FEATURES IN VIDEO STREAM</a:t>
            </a:r>
          </a:p>
          <a:p>
            <a:endParaRPr lang="en-IN" sz="1500" dirty="0"/>
          </a:p>
          <a:p>
            <a:endParaRPr sz="15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762A2-D4CB-423D-83BC-D4176EC4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3" y="1860558"/>
            <a:ext cx="8980967" cy="32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1815F-826E-4BE2-83FC-3CCC14CF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7" y="517982"/>
            <a:ext cx="7467119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7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NEXT STEPS AND THOUGHTS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314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Barlow</vt:lpstr>
      <vt:lpstr>Barlow Light</vt:lpstr>
      <vt:lpstr>Calibri</vt:lpstr>
      <vt:lpstr>Miriam Libre</vt:lpstr>
      <vt:lpstr>Roderigo template</vt:lpstr>
      <vt:lpstr>DEEP LEARNING BASED ATTENDANCE TRACKING SYSTEM  -SAURABH SALUNKHE</vt:lpstr>
      <vt:lpstr>CURRENT SYSTEM AND DRAWBACKS</vt:lpstr>
      <vt:lpstr>PowerPoint Presentation</vt:lpstr>
      <vt:lpstr>PROCESS</vt:lpstr>
      <vt:lpstr>FACE DETECTION VIA IMAGE UPLOAD </vt:lpstr>
      <vt:lpstr>PowerPoint Presentation</vt:lpstr>
      <vt:lpstr>FACE DETECTION IN REAL TIME</vt:lpstr>
      <vt:lpstr>PowerPoint Presentation</vt:lpstr>
      <vt:lpstr>NEXT STEPS AND THOUGHTS</vt:lpstr>
      <vt:lpstr>ACTION PLAN ANTICPATED FOR FACIAL RECOGNITION- SPARK DEEP LEARNING</vt:lpstr>
      <vt:lpstr>ACTION PLAN ANTICPATED FOR FACIAL RECOGNITION- COSINE SIMILARITIES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ATTENDANCE TRACKING</dc:title>
  <cp:lastModifiedBy>Saurabh Salunkhe</cp:lastModifiedBy>
  <cp:revision>24</cp:revision>
  <dcterms:modified xsi:type="dcterms:W3CDTF">2018-03-12T17:49:55Z</dcterms:modified>
</cp:coreProperties>
</file>