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A7FC26-0F28-4505-B0C1-1FB10E826193}"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114598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7FC26-0F28-4505-B0C1-1FB10E826193}"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408468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7FC26-0F28-4505-B0C1-1FB10E826193}"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292611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7FC26-0F28-4505-B0C1-1FB10E826193}"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56F0-9CB8-42B3-9717-2DDAFA8BD8B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5454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7FC26-0F28-4505-B0C1-1FB10E826193}"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1641599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A7FC26-0F28-4505-B0C1-1FB10E826193}" type="datetimeFigureOut">
              <a:rPr lang="en-US" smtClean="0"/>
              <a:t>5/15/2020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3545216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A7FC26-0F28-4505-B0C1-1FB10E826193}" type="datetimeFigureOut">
              <a:rPr lang="en-US" smtClean="0"/>
              <a:t>5/15/2020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2909809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A7FC26-0F28-4505-B0C1-1FB10E826193}"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1756801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A7FC26-0F28-4505-B0C1-1FB10E826193}"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216770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1A7FC26-0F28-4505-B0C1-1FB10E826193}"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87833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7FC26-0F28-4505-B0C1-1FB10E826193}"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259002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A7FC26-0F28-4505-B0C1-1FB10E826193}"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407520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A7FC26-0F28-4505-B0C1-1FB10E826193}" type="datetimeFigureOut">
              <a:rPr lang="en-US" smtClean="0"/>
              <a:t>5/15/2020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298306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1A7FC26-0F28-4505-B0C1-1FB10E826193}" type="datetimeFigureOut">
              <a:rPr lang="en-US" smtClean="0"/>
              <a:t>5/15/2020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307244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A7FC26-0F28-4505-B0C1-1FB10E826193}" type="datetimeFigureOut">
              <a:rPr lang="en-US" smtClean="0"/>
              <a:t>5/15/2020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3853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1A7FC26-0F28-4505-B0C1-1FB10E826193}" type="datetimeFigureOut">
              <a:rPr lang="en-US" smtClean="0"/>
              <a:t>5/15/2020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103067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7FC26-0F28-4505-B0C1-1FB10E826193}"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156F0-9CB8-42B3-9717-2DDAFA8BD8BF}" type="slidenum">
              <a:rPr lang="en-US" smtClean="0"/>
              <a:t>‹#›</a:t>
            </a:fld>
            <a:endParaRPr lang="en-US"/>
          </a:p>
        </p:txBody>
      </p:sp>
    </p:spTree>
    <p:extLst>
      <p:ext uri="{BB962C8B-B14F-4D97-AF65-F5344CB8AC3E}">
        <p14:creationId xmlns:p14="http://schemas.microsoft.com/office/powerpoint/2010/main" val="394966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A7FC26-0F28-4505-B0C1-1FB10E826193}" type="datetimeFigureOut">
              <a:rPr lang="en-US" smtClean="0"/>
              <a:t>5/15/2020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D3156F0-9CB8-42B3-9717-2DDAFA8BD8BF}" type="slidenum">
              <a:rPr lang="en-US" smtClean="0"/>
              <a:t>‹#›</a:t>
            </a:fld>
            <a:endParaRPr lang="en-US"/>
          </a:p>
        </p:txBody>
      </p:sp>
    </p:spTree>
    <p:extLst>
      <p:ext uri="{BB962C8B-B14F-4D97-AF65-F5344CB8AC3E}">
        <p14:creationId xmlns:p14="http://schemas.microsoft.com/office/powerpoint/2010/main" val="13103607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Food Survey through Google Form and Analysis of data</a:t>
            </a:r>
            <a:endParaRPr lang="en-US" dirty="0"/>
          </a:p>
        </p:txBody>
      </p:sp>
      <p:sp>
        <p:nvSpPr>
          <p:cNvPr id="3" name="Subtitle 2"/>
          <p:cNvSpPr>
            <a:spLocks noGrp="1"/>
          </p:cNvSpPr>
          <p:nvPr>
            <p:ph type="subTitle" idx="1"/>
          </p:nvPr>
        </p:nvSpPr>
        <p:spPr/>
        <p:txBody>
          <a:bodyPr/>
          <a:lstStyle/>
          <a:p>
            <a:r>
              <a:rPr lang="en-US" dirty="0" smtClean="0"/>
              <a:t>Master in Data Science</a:t>
            </a:r>
            <a:endParaRPr lang="en-US" dirty="0"/>
          </a:p>
        </p:txBody>
      </p:sp>
    </p:spTree>
    <p:extLst>
      <p:ext uri="{BB962C8B-B14F-4D97-AF65-F5344CB8AC3E}">
        <p14:creationId xmlns:p14="http://schemas.microsoft.com/office/powerpoint/2010/main" val="4282010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Form</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821214707"/>
              </p:ext>
            </p:extLst>
          </p:nvPr>
        </p:nvGraphicFramePr>
        <p:xfrm>
          <a:off x="4834280" y="2292503"/>
          <a:ext cx="2543420" cy="2146011"/>
        </p:xfrm>
        <a:graphic>
          <a:graphicData uri="http://schemas.openxmlformats.org/presentationml/2006/ole">
            <mc:AlternateContent xmlns:mc="http://schemas.openxmlformats.org/markup-compatibility/2006">
              <mc:Choice xmlns:v="urn:schemas-microsoft-com:vml" Requires="v">
                <p:oleObj spid="_x0000_s1028" name="Acrobat Document" showAsIcon="1" r:id="rId3" imgW="914400" imgH="771480" progId="AcroExch.Document.7">
                  <p:embed/>
                </p:oleObj>
              </mc:Choice>
              <mc:Fallback>
                <p:oleObj name="Acrobat Document" showAsIcon="1" r:id="rId3" imgW="914400" imgH="771480" progId="AcroExch.Document.7">
                  <p:embed/>
                  <p:pic>
                    <p:nvPicPr>
                      <p:cNvPr id="0" name=""/>
                      <p:cNvPicPr/>
                      <p:nvPr/>
                    </p:nvPicPr>
                    <p:blipFill>
                      <a:blip r:embed="rId4"/>
                      <a:stretch>
                        <a:fillRect/>
                      </a:stretch>
                    </p:blipFill>
                    <p:spPr>
                      <a:xfrm>
                        <a:off x="4834280" y="2292503"/>
                        <a:ext cx="2543420" cy="2146011"/>
                      </a:xfrm>
                      <a:prstGeom prst="rect">
                        <a:avLst/>
                      </a:prstGeom>
                    </p:spPr>
                  </p:pic>
                </p:oleObj>
              </mc:Fallback>
            </mc:AlternateContent>
          </a:graphicData>
        </a:graphic>
      </p:graphicFrame>
      <p:sp>
        <p:nvSpPr>
          <p:cNvPr id="5" name="TextBox 4"/>
          <p:cNvSpPr txBox="1"/>
          <p:nvPr/>
        </p:nvSpPr>
        <p:spPr>
          <a:xfrm>
            <a:off x="4383519" y="4438514"/>
            <a:ext cx="3755929" cy="369332"/>
          </a:xfrm>
          <a:prstGeom prst="rect">
            <a:avLst/>
          </a:prstGeom>
          <a:solidFill>
            <a:srgbClr val="FFFF00"/>
          </a:solidFill>
        </p:spPr>
        <p:txBody>
          <a:bodyPr wrap="square" rtlCol="0">
            <a:spAutoFit/>
          </a:bodyPr>
          <a:lstStyle/>
          <a:p>
            <a:r>
              <a:rPr lang="en-US" b="1" dirty="0" smtClean="0">
                <a:solidFill>
                  <a:srgbClr val="C00000"/>
                </a:solidFill>
              </a:rPr>
              <a:t>Double Click on object to see</a:t>
            </a:r>
            <a:endParaRPr lang="en-US" b="1" dirty="0">
              <a:solidFill>
                <a:srgbClr val="C00000"/>
              </a:solidFill>
            </a:endParaRPr>
          </a:p>
        </p:txBody>
      </p:sp>
    </p:spTree>
    <p:extLst>
      <p:ext uri="{BB962C8B-B14F-4D97-AF65-F5344CB8AC3E}">
        <p14:creationId xmlns:p14="http://schemas.microsoft.com/office/powerpoint/2010/main" val="3869556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57" y="146184"/>
            <a:ext cx="10515600" cy="1325563"/>
          </a:xfrm>
        </p:spPr>
        <p:txBody>
          <a:bodyPr/>
          <a:lstStyle/>
          <a:p>
            <a:r>
              <a:rPr lang="en-US" dirty="0" smtClean="0"/>
              <a:t>Analysis from the data collected</a:t>
            </a:r>
            <a:endParaRPr lang="en-US" dirty="0"/>
          </a:p>
        </p:txBody>
      </p:sp>
      <p:sp>
        <p:nvSpPr>
          <p:cNvPr id="3" name="Content Placeholder 2"/>
          <p:cNvSpPr>
            <a:spLocks noGrp="1"/>
          </p:cNvSpPr>
          <p:nvPr>
            <p:ph idx="1"/>
          </p:nvPr>
        </p:nvSpPr>
        <p:spPr>
          <a:xfrm>
            <a:off x="194257" y="1471747"/>
            <a:ext cx="11185300" cy="5186630"/>
          </a:xfrm>
        </p:spPr>
        <p:txBody>
          <a:bodyPr>
            <a:normAutofit/>
          </a:bodyPr>
          <a:lstStyle/>
          <a:p>
            <a:pPr algn="just"/>
            <a:r>
              <a:rPr lang="en-US" sz="2000" dirty="0" smtClean="0">
                <a:latin typeface="+mj-lt"/>
              </a:rPr>
              <a:t>The survey was filled by 77 individuals.</a:t>
            </a:r>
          </a:p>
          <a:p>
            <a:pPr algn="just"/>
            <a:r>
              <a:rPr lang="en-US" sz="2000" dirty="0" smtClean="0">
                <a:latin typeface="+mj-lt"/>
              </a:rPr>
              <a:t>Data says that there are 5.5 members in each family or 11 members in every two family.</a:t>
            </a:r>
          </a:p>
          <a:p>
            <a:pPr algn="just"/>
            <a:r>
              <a:rPr lang="en-US" sz="2000" dirty="0" smtClean="0">
                <a:latin typeface="+mj-lt"/>
              </a:rPr>
              <a:t>49% people are facing problem of food availability in the market.</a:t>
            </a:r>
          </a:p>
          <a:p>
            <a:pPr algn="just"/>
            <a:r>
              <a:rPr lang="en-US" sz="2000" dirty="0" smtClean="0">
                <a:latin typeface="+mj-lt"/>
              </a:rPr>
              <a:t>Sweets, Fruit Juices, Fast Foods and Non-Veg are with very low availability in the market.</a:t>
            </a:r>
          </a:p>
          <a:p>
            <a:pPr algn="just"/>
            <a:r>
              <a:rPr lang="en-US" sz="2000" dirty="0" smtClean="0">
                <a:latin typeface="+mj-lt"/>
              </a:rPr>
              <a:t>If we ignore above mentioned as they don’t come under essentials then Green Vegetables, Fruits and healthy breakfast are also with lesser availability in market (These come under essentials and can be focused for business point of view)</a:t>
            </a:r>
          </a:p>
          <a:p>
            <a:pPr algn="just"/>
            <a:r>
              <a:rPr lang="en-US" sz="2000" dirty="0" smtClean="0">
                <a:latin typeface="+mj-lt"/>
              </a:rPr>
              <a:t>Green Vegetables (82%), Wheat Flour (70%), Rice (68%), Milk (67%) and Pulses (63%) are the top 5 foods which are being highly consumed these days. Green Vegetables are with low availability and with high consumption nowadays or you can say with high demand nowadays. It can be a good food to start with.   </a:t>
            </a:r>
            <a:endParaRPr lang="en-US" sz="2000" dirty="0">
              <a:latin typeface="+mj-lt"/>
            </a:endParaRPr>
          </a:p>
        </p:txBody>
      </p:sp>
    </p:spTree>
    <p:extLst>
      <p:ext uri="{BB962C8B-B14F-4D97-AF65-F5344CB8AC3E}">
        <p14:creationId xmlns:p14="http://schemas.microsoft.com/office/powerpoint/2010/main" val="318833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87" y="0"/>
            <a:ext cx="9404723" cy="1400530"/>
          </a:xfrm>
        </p:spPr>
        <p:txBody>
          <a:bodyPr/>
          <a:lstStyle/>
          <a:p>
            <a:r>
              <a:rPr lang="en-US" dirty="0" smtClean="0"/>
              <a:t>Weekly/Daily/Person Expenses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47457309"/>
              </p:ext>
            </p:extLst>
          </p:nvPr>
        </p:nvGraphicFramePr>
        <p:xfrm>
          <a:off x="553791" y="1009684"/>
          <a:ext cx="10650827" cy="5490651"/>
        </p:xfrm>
        <a:graphic>
          <a:graphicData uri="http://schemas.openxmlformats.org/drawingml/2006/table">
            <a:tbl>
              <a:tblPr>
                <a:tableStyleId>{5C22544A-7EE6-4342-B048-85BDC9FD1C3A}</a:tableStyleId>
              </a:tblPr>
              <a:tblGrid>
                <a:gridCol w="3848619"/>
                <a:gridCol w="2058563"/>
                <a:gridCol w="2177900"/>
                <a:gridCol w="2565745"/>
              </a:tblGrid>
              <a:tr h="844857">
                <a:tc>
                  <a:txBody>
                    <a:bodyPr/>
                    <a:lstStyle/>
                    <a:p>
                      <a:pPr algn="ctr" fontAlgn="ctr"/>
                      <a:r>
                        <a:rPr lang="en-US" sz="1600" b="1" u="none" strike="noStrike" dirty="0">
                          <a:effectLst/>
                        </a:rPr>
                        <a:t>Food Type</a:t>
                      </a:r>
                      <a:endParaRPr lang="en-US" sz="1600" b="1" i="0" u="none" strike="noStrike" dirty="0">
                        <a:solidFill>
                          <a:srgbClr val="000000"/>
                        </a:solidFill>
                        <a:effectLst/>
                        <a:latin typeface="Arial" panose="020B0604020202020204" pitchFamily="34" charset="0"/>
                      </a:endParaRPr>
                    </a:p>
                  </a:txBody>
                  <a:tcPr marL="9525" marR="9525" marT="9525" marB="0" anchor="ctr">
                    <a:solidFill>
                      <a:schemeClr val="bg2">
                        <a:lumMod val="60000"/>
                        <a:lumOff val="40000"/>
                      </a:schemeClr>
                    </a:solidFill>
                  </a:tcPr>
                </a:tc>
                <a:tc>
                  <a:txBody>
                    <a:bodyPr/>
                    <a:lstStyle/>
                    <a:p>
                      <a:pPr algn="ctr" fontAlgn="ctr"/>
                      <a:r>
                        <a:rPr lang="en-US" sz="1600" b="1" u="none" strike="noStrike" dirty="0">
                          <a:effectLst/>
                        </a:rPr>
                        <a:t>Average Weekly Expense per family</a:t>
                      </a:r>
                      <a:endParaRPr lang="en-US" sz="1600" b="1" i="0" u="none" strike="noStrike" dirty="0">
                        <a:solidFill>
                          <a:srgbClr val="000000"/>
                        </a:solidFill>
                        <a:effectLst/>
                        <a:latin typeface="Arial" panose="020B0604020202020204" pitchFamily="34" charset="0"/>
                      </a:endParaRPr>
                    </a:p>
                  </a:txBody>
                  <a:tcPr marL="9525" marR="9525" marT="9525" marB="0" anchor="ctr">
                    <a:solidFill>
                      <a:schemeClr val="bg2">
                        <a:lumMod val="60000"/>
                        <a:lumOff val="40000"/>
                      </a:schemeClr>
                    </a:solidFill>
                  </a:tcPr>
                </a:tc>
                <a:tc>
                  <a:txBody>
                    <a:bodyPr/>
                    <a:lstStyle/>
                    <a:p>
                      <a:pPr algn="ctr" fontAlgn="ctr"/>
                      <a:r>
                        <a:rPr lang="en-US" sz="1600" b="1" u="none" strike="noStrike" dirty="0">
                          <a:effectLst/>
                        </a:rPr>
                        <a:t>Average Weekly Expense per person</a:t>
                      </a:r>
                      <a:endParaRPr lang="en-US" sz="1600" b="1" i="0" u="none" strike="noStrike" dirty="0">
                        <a:solidFill>
                          <a:srgbClr val="000000"/>
                        </a:solidFill>
                        <a:effectLst/>
                        <a:latin typeface="Arial" panose="020B0604020202020204" pitchFamily="34" charset="0"/>
                      </a:endParaRPr>
                    </a:p>
                  </a:txBody>
                  <a:tcPr marL="9525" marR="9525" marT="9525" marB="0" anchor="ctr">
                    <a:solidFill>
                      <a:schemeClr val="bg2">
                        <a:lumMod val="60000"/>
                        <a:lumOff val="40000"/>
                      </a:schemeClr>
                    </a:solidFill>
                  </a:tcPr>
                </a:tc>
                <a:tc>
                  <a:txBody>
                    <a:bodyPr/>
                    <a:lstStyle/>
                    <a:p>
                      <a:pPr algn="ctr" fontAlgn="ctr"/>
                      <a:r>
                        <a:rPr lang="en-US" sz="1600" b="1" u="none" strike="noStrike" dirty="0">
                          <a:effectLst/>
                        </a:rPr>
                        <a:t>Average daily Expense per person</a:t>
                      </a:r>
                      <a:endParaRPr lang="en-US" sz="1600" b="1" i="0" u="none" strike="noStrike" dirty="0">
                        <a:solidFill>
                          <a:srgbClr val="000000"/>
                        </a:solidFill>
                        <a:effectLst/>
                        <a:latin typeface="Arial" panose="020B0604020202020204" pitchFamily="34" charset="0"/>
                      </a:endParaRPr>
                    </a:p>
                  </a:txBody>
                  <a:tcPr marL="9525" marR="9525" marT="9525" marB="0" anchor="ctr">
                    <a:solidFill>
                      <a:schemeClr val="bg2">
                        <a:lumMod val="60000"/>
                        <a:lumOff val="40000"/>
                      </a:schemeClr>
                    </a:solidFill>
                  </a:tcPr>
                </a:tc>
              </a:tr>
              <a:tr h="211214">
                <a:tc>
                  <a:txBody>
                    <a:bodyPr/>
                    <a:lstStyle/>
                    <a:p>
                      <a:pPr algn="l" fontAlgn="b"/>
                      <a:r>
                        <a:rPr lang="hi-IN" sz="1600" u="none" strike="noStrike">
                          <a:effectLst/>
                        </a:rPr>
                        <a:t>दूध (</a:t>
                      </a:r>
                      <a:r>
                        <a:rPr lang="en-US" sz="1600" u="none" strike="noStrike">
                          <a:effectLst/>
                        </a:rPr>
                        <a:t>Milk)</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dirty="0">
                          <a:effectLst/>
                        </a:rPr>
                        <a:t>625</a:t>
                      </a:r>
                      <a:endParaRPr lang="en-US" sz="1600" b="0" i="0" u="none" strike="noStrike" dirty="0">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112</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16</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r h="211214">
                <a:tc>
                  <a:txBody>
                    <a:bodyPr/>
                    <a:lstStyle/>
                    <a:p>
                      <a:pPr algn="l" fontAlgn="b"/>
                      <a:r>
                        <a:rPr lang="hi-IN" sz="1600" u="none" strike="noStrike">
                          <a:effectLst/>
                        </a:rPr>
                        <a:t>गेहूं का आटा (</a:t>
                      </a:r>
                      <a:r>
                        <a:rPr lang="en-US" sz="1600" u="none" strike="noStrike">
                          <a:effectLst/>
                        </a:rPr>
                        <a:t>Wheat Flour)</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603</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108</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15</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r h="211214">
                <a:tc>
                  <a:txBody>
                    <a:bodyPr/>
                    <a:lstStyle/>
                    <a:p>
                      <a:pPr algn="l" fontAlgn="b"/>
                      <a:r>
                        <a:rPr lang="hi-IN" sz="1600" u="none" strike="noStrike" dirty="0">
                          <a:effectLst/>
                        </a:rPr>
                        <a:t>चावल (</a:t>
                      </a:r>
                      <a:r>
                        <a:rPr lang="en-US" sz="1600" u="none" strike="noStrike" dirty="0">
                          <a:effectLst/>
                        </a:rPr>
                        <a:t>Rice)</a:t>
                      </a:r>
                      <a:endParaRPr lang="en-US" sz="1600" b="0" i="0" u="none" strike="noStrike" dirty="0">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588</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105</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15</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r h="211214">
                <a:tc>
                  <a:txBody>
                    <a:bodyPr/>
                    <a:lstStyle/>
                    <a:p>
                      <a:pPr algn="l" fontAlgn="b"/>
                      <a:r>
                        <a:rPr lang="hi-IN" sz="1600" u="none" strike="noStrike" dirty="0">
                          <a:effectLst/>
                        </a:rPr>
                        <a:t>मिठाइयाँ (</a:t>
                      </a:r>
                      <a:r>
                        <a:rPr lang="en-US" sz="1600" u="none" strike="noStrike" dirty="0">
                          <a:effectLst/>
                        </a:rPr>
                        <a:t>Sweets)</a:t>
                      </a:r>
                      <a:endParaRPr lang="en-US" sz="1600" b="0" i="0" u="none" strike="noStrike" dirty="0">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575</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103</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15</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r h="211214">
                <a:tc>
                  <a:txBody>
                    <a:bodyPr/>
                    <a:lstStyle/>
                    <a:p>
                      <a:pPr algn="l" fontAlgn="b"/>
                      <a:r>
                        <a:rPr lang="hi-IN" sz="1600" u="none" strike="noStrike">
                          <a:effectLst/>
                        </a:rPr>
                        <a:t>फल (</a:t>
                      </a:r>
                      <a:r>
                        <a:rPr lang="en-US" sz="1600" u="none" strike="noStrike">
                          <a:effectLst/>
                        </a:rPr>
                        <a:t>Fruits)</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558</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100</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14</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r h="422429">
                <a:tc>
                  <a:txBody>
                    <a:bodyPr/>
                    <a:lstStyle/>
                    <a:p>
                      <a:pPr algn="l" fontAlgn="b"/>
                      <a:r>
                        <a:rPr lang="hi-IN" sz="1600" u="none" strike="noStrike">
                          <a:effectLst/>
                        </a:rPr>
                        <a:t>हरी सब्जियाँ (</a:t>
                      </a:r>
                      <a:r>
                        <a:rPr lang="en-US" sz="1600" u="none" strike="noStrike">
                          <a:effectLst/>
                        </a:rPr>
                        <a:t>Green Vegetables)</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550</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99</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14</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r h="211214">
                <a:tc>
                  <a:txBody>
                    <a:bodyPr/>
                    <a:lstStyle/>
                    <a:p>
                      <a:pPr algn="l" fontAlgn="b"/>
                      <a:r>
                        <a:rPr lang="hi-IN" sz="1600" u="none" strike="noStrike">
                          <a:effectLst/>
                        </a:rPr>
                        <a:t>दलहन (</a:t>
                      </a:r>
                      <a:r>
                        <a:rPr lang="en-US" sz="1600" u="none" strike="noStrike">
                          <a:effectLst/>
                        </a:rPr>
                        <a:t>Pulses)</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545</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98</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14</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r h="211214">
                <a:tc>
                  <a:txBody>
                    <a:bodyPr/>
                    <a:lstStyle/>
                    <a:p>
                      <a:pPr algn="l" fontAlgn="b"/>
                      <a:r>
                        <a:rPr lang="hi-IN" sz="1600" u="none" strike="noStrike">
                          <a:effectLst/>
                        </a:rPr>
                        <a:t>मेवे (</a:t>
                      </a:r>
                      <a:r>
                        <a:rPr lang="en-US" sz="1600" u="none" strike="noStrike">
                          <a:effectLst/>
                        </a:rPr>
                        <a:t>Dry Fruits)</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541</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97</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14</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r h="211214">
                <a:tc>
                  <a:txBody>
                    <a:bodyPr/>
                    <a:lstStyle/>
                    <a:p>
                      <a:pPr algn="l" fontAlgn="b"/>
                      <a:r>
                        <a:rPr lang="hi-IN" sz="1600" u="none" strike="noStrike">
                          <a:effectLst/>
                        </a:rPr>
                        <a:t>फलों का रस (</a:t>
                      </a:r>
                      <a:r>
                        <a:rPr lang="en-US" sz="1600" u="none" strike="noStrike">
                          <a:effectLst/>
                        </a:rPr>
                        <a:t>Fruit Juices)</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530</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95</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14</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r h="422429">
                <a:tc>
                  <a:txBody>
                    <a:bodyPr/>
                    <a:lstStyle/>
                    <a:p>
                      <a:pPr algn="l" fontAlgn="b"/>
                      <a:r>
                        <a:rPr lang="hi-IN" sz="1600" u="none" strike="noStrike">
                          <a:effectLst/>
                        </a:rPr>
                        <a:t>माँसाहार भोजन (</a:t>
                      </a:r>
                      <a:r>
                        <a:rPr lang="en-US" sz="1600" u="none" strike="noStrike">
                          <a:effectLst/>
                        </a:rPr>
                        <a:t>Non-veg Foods)</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517</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93</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13</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r h="211214">
                <a:tc>
                  <a:txBody>
                    <a:bodyPr/>
                    <a:lstStyle/>
                    <a:p>
                      <a:pPr algn="l" fontAlgn="b"/>
                      <a:r>
                        <a:rPr lang="en-US" sz="1600" u="none" strike="noStrike">
                          <a:effectLst/>
                        </a:rPr>
                        <a:t>Bakery</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481</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86</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12</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r h="633643">
                <a:tc>
                  <a:txBody>
                    <a:bodyPr/>
                    <a:lstStyle/>
                    <a:p>
                      <a:pPr algn="l" fontAlgn="b"/>
                      <a:r>
                        <a:rPr lang="hi-IN" sz="1600" u="none" strike="noStrike">
                          <a:effectLst/>
                        </a:rPr>
                        <a:t>स्वस्थ नाश्ता / नाश्ता अनाज (</a:t>
                      </a:r>
                      <a:r>
                        <a:rPr lang="en-US" sz="1600" u="none" strike="noStrike">
                          <a:effectLst/>
                        </a:rPr>
                        <a:t>Healthy breakfast / Breakfast cereal)</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427</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77</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11</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r h="633643">
                <a:tc>
                  <a:txBody>
                    <a:bodyPr/>
                    <a:lstStyle/>
                    <a:p>
                      <a:pPr algn="l" fontAlgn="b"/>
                      <a:r>
                        <a:rPr lang="hi-IN" sz="1600" u="none" strike="noStrike">
                          <a:effectLst/>
                        </a:rPr>
                        <a:t>चौमीन और बर्गर ईटीसी जैसे फास्ट फूड (</a:t>
                      </a:r>
                      <a:r>
                        <a:rPr lang="en-US" sz="1600" u="none" strike="noStrike">
                          <a:effectLst/>
                        </a:rPr>
                        <a:t>Fast Foods like Maggie</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422</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76</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11</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r h="211214">
                <a:tc>
                  <a:txBody>
                    <a:bodyPr/>
                    <a:lstStyle/>
                    <a:p>
                      <a:pPr algn="l" fontAlgn="b"/>
                      <a:r>
                        <a:rPr lang="hi-IN" sz="1600" u="none" strike="noStrike">
                          <a:effectLst/>
                        </a:rPr>
                        <a:t>चाय (</a:t>
                      </a:r>
                      <a:r>
                        <a:rPr lang="en-US" sz="1600" u="none" strike="noStrike">
                          <a:effectLst/>
                        </a:rPr>
                        <a:t>Tea)</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405</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a:effectLst/>
                        </a:rPr>
                        <a:t>73</a:t>
                      </a:r>
                      <a:endParaRPr lang="en-US" sz="1600" b="0" i="0" u="none" strike="noStrike">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600" u="none" strike="noStrike" dirty="0">
                          <a:effectLst/>
                        </a:rPr>
                        <a:t>10</a:t>
                      </a:r>
                      <a:endParaRPr lang="en-US" sz="1600" b="0" i="0" u="none" strike="noStrike" dirty="0">
                        <a:solidFill>
                          <a:srgbClr val="000000"/>
                        </a:solidFill>
                        <a:effectLst/>
                        <a:latin typeface="Arial" panose="020B0604020202020204" pitchFamily="34" charset="0"/>
                      </a:endParaRPr>
                    </a:p>
                  </a:txBody>
                  <a:tcPr marL="9525" marR="9525" marT="9525" marB="0" anchor="ctr">
                    <a:solidFill>
                      <a:schemeClr val="accent4">
                        <a:lumMod val="60000"/>
                        <a:lumOff val="40000"/>
                      </a:schemeClr>
                    </a:solidFill>
                  </a:tcPr>
                </a:tc>
              </a:tr>
            </a:tbl>
          </a:graphicData>
        </a:graphic>
      </p:graphicFrame>
    </p:spTree>
    <p:extLst>
      <p:ext uri="{BB962C8B-B14F-4D97-AF65-F5344CB8AC3E}">
        <p14:creationId xmlns:p14="http://schemas.microsoft.com/office/powerpoint/2010/main" val="1108379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50" y="182262"/>
            <a:ext cx="9404723" cy="1400530"/>
          </a:xfrm>
        </p:spPr>
        <p:txBody>
          <a:bodyPr/>
          <a:lstStyle/>
          <a:p>
            <a:r>
              <a:rPr lang="en-US" dirty="0"/>
              <a:t>Analysis from the data collected</a:t>
            </a:r>
          </a:p>
        </p:txBody>
      </p:sp>
      <p:sp>
        <p:nvSpPr>
          <p:cNvPr id="3" name="Content Placeholder 2"/>
          <p:cNvSpPr>
            <a:spLocks noGrp="1"/>
          </p:cNvSpPr>
          <p:nvPr>
            <p:ph idx="1"/>
          </p:nvPr>
        </p:nvSpPr>
        <p:spPr>
          <a:xfrm>
            <a:off x="195350" y="1228670"/>
            <a:ext cx="11691850" cy="5442586"/>
          </a:xfrm>
        </p:spPr>
        <p:txBody>
          <a:bodyPr>
            <a:normAutofit lnSpcReduction="10000"/>
          </a:bodyPr>
          <a:lstStyle/>
          <a:p>
            <a:r>
              <a:rPr lang="en-US" dirty="0"/>
              <a:t>Milk, Wheat Flour, Rice, Sweets, Fruits, Green Vegetables, Pulses, Dry </a:t>
            </a:r>
            <a:r>
              <a:rPr lang="en-US" dirty="0" smtClean="0"/>
              <a:t>Fruits and </a:t>
            </a:r>
            <a:r>
              <a:rPr lang="en-US" dirty="0"/>
              <a:t>Fruit </a:t>
            </a:r>
            <a:r>
              <a:rPr lang="en-US" dirty="0" smtClean="0"/>
              <a:t>Juices are under top 9 foods which have maximum Rs.16 per day per person expense and on minimum side it is till Rs.14.</a:t>
            </a:r>
          </a:p>
          <a:p>
            <a:r>
              <a:rPr lang="en-US" dirty="0" smtClean="0"/>
              <a:t>Wheat Flour, Rice and pulses are easy to procure, store and sell. Also these items have a good shelf life other than other perishable items. These commodities can be looked upon for business point of view.</a:t>
            </a:r>
          </a:p>
          <a:p>
            <a:r>
              <a:rPr lang="en-US" dirty="0"/>
              <a:t>Data shows that during lockdown per person per day expense is approx. Rs.71 and is being expected to be turn into Rs.78 post lockdown period. It is 10% increment on current expenses. However the resources will going to be remained same with same capacity. This increment is being expected due to corona pandemic effect.</a:t>
            </a:r>
          </a:p>
          <a:p>
            <a:r>
              <a:rPr lang="en-US" dirty="0"/>
              <a:t>During lockdown period approx. 40% of people are avoiding to go out for purchasing and </a:t>
            </a:r>
            <a:r>
              <a:rPr lang="en-US" dirty="0" smtClean="0"/>
              <a:t>60% </a:t>
            </a:r>
            <a:r>
              <a:rPr lang="en-US" dirty="0"/>
              <a:t>are somehow ready to go. Whereas on asking about online shopping, 61% of people are not very much interesting in online shopping but </a:t>
            </a:r>
            <a:r>
              <a:rPr lang="en-US" dirty="0" smtClean="0"/>
              <a:t>38% </a:t>
            </a:r>
            <a:r>
              <a:rPr lang="en-US" dirty="0"/>
              <a:t>are comfortable about the same. In both the cases respectively 47% and 23% people are there who neither feel bad while going out also don’t remain very keen to do so. It shows the fear of pandemic that people neither want to go outside nor want to let something enter into their home which is being handled by many persons.  </a:t>
            </a:r>
            <a:endParaRPr lang="en-US" dirty="0" smtClean="0"/>
          </a:p>
          <a:p>
            <a:endParaRPr lang="en-US" dirty="0" smtClean="0"/>
          </a:p>
          <a:p>
            <a:endParaRPr lang="en-US" dirty="0"/>
          </a:p>
        </p:txBody>
      </p:sp>
    </p:spTree>
    <p:extLst>
      <p:ext uri="{BB962C8B-B14F-4D97-AF65-F5344CB8AC3E}">
        <p14:creationId xmlns:p14="http://schemas.microsoft.com/office/powerpoint/2010/main" val="726731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965915"/>
            <a:ext cx="9404723" cy="1400530"/>
          </a:xfrm>
        </p:spPr>
        <p:txBody>
          <a:bodyPr/>
          <a:lstStyle/>
          <a:p>
            <a:r>
              <a:rPr lang="en-US" dirty="0"/>
              <a:t>Analysis from the data collected</a:t>
            </a:r>
          </a:p>
        </p:txBody>
      </p:sp>
      <p:sp>
        <p:nvSpPr>
          <p:cNvPr id="3" name="Content Placeholder 2"/>
          <p:cNvSpPr>
            <a:spLocks noGrp="1"/>
          </p:cNvSpPr>
          <p:nvPr>
            <p:ph idx="1"/>
          </p:nvPr>
        </p:nvSpPr>
        <p:spPr>
          <a:xfrm>
            <a:off x="115910" y="2575776"/>
            <a:ext cx="11681138" cy="2163650"/>
          </a:xfrm>
        </p:spPr>
        <p:txBody>
          <a:bodyPr/>
          <a:lstStyle/>
          <a:p>
            <a:r>
              <a:rPr lang="en-US" dirty="0" smtClean="0"/>
              <a:t>Data says that 50% of people are not very much interesting in paying through cash and 28% are ready to pay in cash. 22% People are ready to pay through cash or online, they are ready for both.</a:t>
            </a:r>
          </a:p>
          <a:p>
            <a:r>
              <a:rPr lang="en-US" dirty="0" smtClean="0"/>
              <a:t>More than 70% people are ready to pay through online options of payment. It shows that contactless payment can be a good factor in success of business. </a:t>
            </a:r>
          </a:p>
          <a:p>
            <a:endParaRPr lang="en-US" dirty="0" smtClean="0"/>
          </a:p>
          <a:p>
            <a:endParaRPr lang="en-US" dirty="0"/>
          </a:p>
        </p:txBody>
      </p:sp>
    </p:spTree>
    <p:extLst>
      <p:ext uri="{BB962C8B-B14F-4D97-AF65-F5344CB8AC3E}">
        <p14:creationId xmlns:p14="http://schemas.microsoft.com/office/powerpoint/2010/main" val="526184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272</TotalTime>
  <Words>672</Words>
  <Application>Microsoft Office PowerPoint</Application>
  <PresentationFormat>Widescreen</PresentationFormat>
  <Paragraphs>80</Paragraphs>
  <Slides>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Century Gothic</vt:lpstr>
      <vt:lpstr>Mangal</vt:lpstr>
      <vt:lpstr>Wingdings 3</vt:lpstr>
      <vt:lpstr>Ion</vt:lpstr>
      <vt:lpstr>Adobe Acrobat Document</vt:lpstr>
      <vt:lpstr>Food Survey through Google Form and Analysis of data</vt:lpstr>
      <vt:lpstr>Google Form</vt:lpstr>
      <vt:lpstr>Analysis from the data collected</vt:lpstr>
      <vt:lpstr>Weekly/Daily/Person Expenses </vt:lpstr>
      <vt:lpstr>Analysis from the data collected</vt:lpstr>
      <vt:lpstr>Analysis from the data collected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Survey through Google Form and Analysis of data</dc:title>
  <dc:creator>Saurabh Saxena</dc:creator>
  <cp:lastModifiedBy>Saurabh Saxena</cp:lastModifiedBy>
  <cp:revision>10</cp:revision>
  <dcterms:created xsi:type="dcterms:W3CDTF">2020-05-15T13:34:53Z</dcterms:created>
  <dcterms:modified xsi:type="dcterms:W3CDTF">2020-05-15T18:07:41Z</dcterms:modified>
</cp:coreProperties>
</file>