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269070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E915E-D92D-465E-B9CF-ABB9E4743974}"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290891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3698711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2C40D-FFC0-42F2-9F41-35F5727E8BE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6985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2884072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1E915E-D92D-465E-B9CF-ABB9E4743974}" type="datetimeFigureOut">
              <a:rPr lang="en-US" smtClean="0"/>
              <a:t>5/17/2020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2422385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1E915E-D92D-465E-B9CF-ABB9E4743974}" type="datetimeFigureOut">
              <a:rPr lang="en-US" smtClean="0"/>
              <a:t>5/17/2020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2851085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3581929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286800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414453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85539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1E915E-D92D-465E-B9CF-ABB9E4743974}"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174669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1E915E-D92D-465E-B9CF-ABB9E4743974}"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2071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64107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140532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61E915E-D92D-465E-B9CF-ABB9E4743974}" type="datetimeFigureOut">
              <a:rPr lang="en-US" smtClean="0"/>
              <a:t>5/17/2020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223949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E915E-D92D-465E-B9CF-ABB9E4743974}"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2C40D-FFC0-42F2-9F41-35F5727E8BEA}" type="slidenum">
              <a:rPr lang="en-US" smtClean="0"/>
              <a:t>‹#›</a:t>
            </a:fld>
            <a:endParaRPr lang="en-US"/>
          </a:p>
        </p:txBody>
      </p:sp>
    </p:spTree>
    <p:extLst>
      <p:ext uri="{BB962C8B-B14F-4D97-AF65-F5344CB8AC3E}">
        <p14:creationId xmlns:p14="http://schemas.microsoft.com/office/powerpoint/2010/main" val="150378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1E915E-D92D-465E-B9CF-ABB9E4743974}" type="datetimeFigureOut">
              <a:rPr lang="en-US" smtClean="0"/>
              <a:t>5/17/2020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92C40D-FFC0-42F2-9F41-35F5727E8BEA}" type="slidenum">
              <a:rPr lang="en-US" smtClean="0"/>
              <a:t>‹#›</a:t>
            </a:fld>
            <a:endParaRPr lang="en-US"/>
          </a:p>
        </p:txBody>
      </p:sp>
    </p:spTree>
    <p:extLst>
      <p:ext uri="{BB962C8B-B14F-4D97-AF65-F5344CB8AC3E}">
        <p14:creationId xmlns:p14="http://schemas.microsoft.com/office/powerpoint/2010/main" val="6662574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Fishbone Diagram</a:t>
            </a:r>
            <a:r>
              <a:rPr lang="en-US" dirty="0"/>
              <a:t/>
            </a:r>
            <a:br>
              <a:rPr lang="en-US" dirty="0"/>
            </a:br>
            <a:r>
              <a:rPr lang="en-US" dirty="0" smtClean="0"/>
              <a:t>(Defective fuel pump)</a:t>
            </a:r>
            <a:endParaRPr lang="en-US" dirty="0"/>
          </a:p>
        </p:txBody>
      </p:sp>
      <p:sp>
        <p:nvSpPr>
          <p:cNvPr id="3" name="Subtitle 2"/>
          <p:cNvSpPr>
            <a:spLocks noGrp="1"/>
          </p:cNvSpPr>
          <p:nvPr>
            <p:ph type="subTitle" idx="1"/>
          </p:nvPr>
        </p:nvSpPr>
        <p:spPr/>
        <p:txBody>
          <a:bodyPr/>
          <a:lstStyle/>
          <a:p>
            <a:r>
              <a:rPr lang="en-US" dirty="0" smtClean="0"/>
              <a:t>Masters in Data Science</a:t>
            </a:r>
            <a:endParaRPr lang="en-US" dirty="0"/>
          </a:p>
        </p:txBody>
      </p:sp>
    </p:spTree>
    <p:extLst>
      <p:ext uri="{BB962C8B-B14F-4D97-AF65-F5344CB8AC3E}">
        <p14:creationId xmlns:p14="http://schemas.microsoft.com/office/powerpoint/2010/main" val="40132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1079"/>
          </a:xfrm>
        </p:spPr>
        <p:txBody>
          <a:bodyPr/>
          <a:lstStyle/>
          <a:p>
            <a:r>
              <a:rPr lang="en-US" dirty="0"/>
              <a:t>Case Study </a:t>
            </a:r>
            <a:endParaRPr lang="en-US" dirty="0"/>
          </a:p>
        </p:txBody>
      </p:sp>
      <p:sp>
        <p:nvSpPr>
          <p:cNvPr id="3" name="Content Placeholder 2"/>
          <p:cNvSpPr>
            <a:spLocks noGrp="1"/>
          </p:cNvSpPr>
          <p:nvPr>
            <p:ph idx="1"/>
          </p:nvPr>
        </p:nvSpPr>
        <p:spPr>
          <a:xfrm>
            <a:off x="646111" y="1524884"/>
            <a:ext cx="10455478" cy="4747127"/>
          </a:xfrm>
        </p:spPr>
        <p:txBody>
          <a:bodyPr/>
          <a:lstStyle/>
          <a:p>
            <a:pPr marL="0" indent="0" algn="just">
              <a:buNone/>
            </a:pPr>
            <a:r>
              <a:rPr lang="en-US" dirty="0"/>
              <a:t>Quality can be directly measured from the degree to which customer requirements are satisfied. Some problems were reported by the customers of the automobile company under study in the fuel pumps; which is used in an automobile to transfer the fuel from fuel tank to fuel injection system after filtration. </a:t>
            </a:r>
          </a:p>
          <a:p>
            <a:pPr marL="0" indent="0" algn="just">
              <a:buNone/>
            </a:pPr>
            <a:r>
              <a:rPr lang="en-US" dirty="0" smtClean="0"/>
              <a:t>The automobile industry under consideration is one of the biggest automobile industries in the world. The plant in which study was conducted is situated in western part of the India. It manufactures automobiles in the </a:t>
            </a:r>
            <a:r>
              <a:rPr lang="en-US" dirty="0"/>
              <a:t>category of passenger vehicles. The fuel pump used in the passenger vehicle of the company is an out-sourced part; manufactured by a different supplier. The dealers of the company’s cars used to replace the defected fuel pump in customers‟ cars with the new one. The defected fuel pumps were then received back at the plant for analysis purpose. </a:t>
            </a:r>
          </a:p>
        </p:txBody>
      </p:sp>
    </p:spTree>
    <p:extLst>
      <p:ext uri="{BB962C8B-B14F-4D97-AF65-F5344CB8AC3E}">
        <p14:creationId xmlns:p14="http://schemas.microsoft.com/office/powerpoint/2010/main" val="302436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134118" y="167391"/>
            <a:ext cx="3930120" cy="3036731"/>
          </a:xfrm>
          <a:prstGeom prst="rect">
            <a:avLst/>
          </a:prstGeom>
        </p:spPr>
      </p:pic>
      <p:sp>
        <p:nvSpPr>
          <p:cNvPr id="5" name="TextBox 4"/>
          <p:cNvSpPr txBox="1"/>
          <p:nvPr/>
        </p:nvSpPr>
        <p:spPr>
          <a:xfrm>
            <a:off x="503306" y="3296993"/>
            <a:ext cx="10805375" cy="3416320"/>
          </a:xfrm>
          <a:prstGeom prst="rect">
            <a:avLst/>
          </a:prstGeom>
          <a:noFill/>
        </p:spPr>
        <p:txBody>
          <a:bodyPr wrap="square" rtlCol="0">
            <a:spAutoFit/>
          </a:bodyPr>
          <a:lstStyle/>
          <a:p>
            <a:pPr algn="just"/>
            <a:r>
              <a:rPr lang="en-US" dirty="0"/>
              <a:t>The fuel pump intakes fuel from the fuel tank. The fuel pressure is increased to specified value by compression (by </a:t>
            </a:r>
            <a:r>
              <a:rPr lang="en-US" dirty="0" smtClean="0"/>
              <a:t>gear motor) </a:t>
            </a:r>
            <a:r>
              <a:rPr lang="en-US" dirty="0"/>
              <a:t>or transfer of momentum (by turbine) which is controlled by a pressure regulator. Then, the fuel pump transfers the fuel at a higher pressure to the engine fuel injectors through supply lines. A pressure regulator sets the fuel pressure. It consists of an air chamber, a diaphragm with relief valve assembly and a regulator spring. As the fuel injector spray tip is exposed to regular changes in the pressure of air inside intake port, the regulator varies fuel pressure and hence, maintains a constant pressure drop across the fuel injector. Relief valve prevents the rise of excessive pressure in case the fuel lines are blocked. Besides, a check valve is incorporated to isolate the system when the pump is turned off. </a:t>
            </a:r>
          </a:p>
          <a:p>
            <a:pPr algn="just"/>
            <a:endParaRPr lang="en-US" dirty="0" smtClean="0"/>
          </a:p>
          <a:p>
            <a:pPr algn="just"/>
            <a:r>
              <a:rPr lang="en-US" dirty="0" smtClean="0"/>
              <a:t>Create </a:t>
            </a:r>
            <a:r>
              <a:rPr lang="en-US" dirty="0"/>
              <a:t>a fishbone diagram to find the causes of the </a:t>
            </a:r>
            <a:r>
              <a:rPr lang="en-US" dirty="0" smtClean="0"/>
              <a:t>defect</a:t>
            </a:r>
            <a:r>
              <a:rPr lang="en-US" dirty="0"/>
              <a:t>. Categories should be related to the problem statement. Only presentation is to be made. </a:t>
            </a:r>
          </a:p>
        </p:txBody>
      </p:sp>
    </p:spTree>
    <p:extLst>
      <p:ext uri="{BB962C8B-B14F-4D97-AF65-F5344CB8AC3E}">
        <p14:creationId xmlns:p14="http://schemas.microsoft.com/office/powerpoint/2010/main" val="291803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19" y="104988"/>
            <a:ext cx="9404723" cy="1400530"/>
          </a:xfrm>
        </p:spPr>
        <p:txBody>
          <a:bodyPr/>
          <a:lstStyle/>
          <a:p>
            <a:r>
              <a:rPr lang="en-US" dirty="0" smtClean="0"/>
              <a:t>Parameters of defects and best possible causes</a:t>
            </a:r>
            <a:endParaRPr lang="en-US" dirty="0"/>
          </a:p>
        </p:txBody>
      </p:sp>
      <p:sp>
        <p:nvSpPr>
          <p:cNvPr id="3" name="Content Placeholder 2"/>
          <p:cNvSpPr>
            <a:spLocks noGrp="1"/>
          </p:cNvSpPr>
          <p:nvPr>
            <p:ph idx="1"/>
          </p:nvPr>
        </p:nvSpPr>
        <p:spPr>
          <a:xfrm>
            <a:off x="182472" y="1730945"/>
            <a:ext cx="2959974" cy="4605459"/>
          </a:xfrm>
        </p:spPr>
        <p:txBody>
          <a:bodyPr>
            <a:normAutofit/>
          </a:bodyPr>
          <a:lstStyle/>
          <a:p>
            <a:r>
              <a:rPr lang="en-US" sz="1400" dirty="0"/>
              <a:t>M</a:t>
            </a:r>
            <a:r>
              <a:rPr lang="en-US" sz="1400" dirty="0" smtClean="0"/>
              <a:t>aterial</a:t>
            </a:r>
          </a:p>
          <a:p>
            <a:pPr lvl="1"/>
            <a:r>
              <a:rPr lang="en-US" sz="1400" dirty="0" smtClean="0"/>
              <a:t>Bad quality of materials</a:t>
            </a:r>
          </a:p>
          <a:p>
            <a:pPr lvl="1"/>
            <a:r>
              <a:rPr lang="en-US" sz="1400" dirty="0" smtClean="0"/>
              <a:t>Improper installation</a:t>
            </a:r>
          </a:p>
          <a:p>
            <a:pPr lvl="1"/>
            <a:r>
              <a:rPr lang="en-US" sz="1400" dirty="0" smtClean="0"/>
              <a:t>Loose parts</a:t>
            </a:r>
          </a:p>
          <a:p>
            <a:pPr lvl="1"/>
            <a:endParaRPr lang="en-US" sz="1400" dirty="0" smtClean="0"/>
          </a:p>
          <a:p>
            <a:pPr lvl="1"/>
            <a:endParaRPr lang="en-US" sz="1400" dirty="0"/>
          </a:p>
        </p:txBody>
      </p:sp>
      <p:sp>
        <p:nvSpPr>
          <p:cNvPr id="4" name="Content Placeholder 2"/>
          <p:cNvSpPr txBox="1">
            <a:spLocks/>
          </p:cNvSpPr>
          <p:nvPr/>
        </p:nvSpPr>
        <p:spPr>
          <a:xfrm>
            <a:off x="3142446" y="1723242"/>
            <a:ext cx="2959975" cy="4605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smtClean="0"/>
              <a:t>People</a:t>
            </a:r>
          </a:p>
          <a:p>
            <a:pPr lvl="1"/>
            <a:r>
              <a:rPr lang="en-US" sz="1400" dirty="0"/>
              <a:t>Bad quality </a:t>
            </a:r>
            <a:r>
              <a:rPr lang="en-US" sz="1400" dirty="0" smtClean="0"/>
              <a:t>checks</a:t>
            </a:r>
          </a:p>
          <a:p>
            <a:pPr lvl="1"/>
            <a:r>
              <a:rPr lang="en-US" sz="1400" dirty="0" smtClean="0"/>
              <a:t>Unsatisfied staff</a:t>
            </a:r>
          </a:p>
          <a:p>
            <a:pPr lvl="1"/>
            <a:r>
              <a:rPr lang="en-US" sz="1400" dirty="0" smtClean="0"/>
              <a:t>Untrained staff</a:t>
            </a:r>
          </a:p>
          <a:p>
            <a:pPr lvl="1"/>
            <a:r>
              <a:rPr lang="en-US" sz="1400" dirty="0" smtClean="0"/>
              <a:t>Long Working Shifts</a:t>
            </a:r>
          </a:p>
          <a:p>
            <a:pPr lvl="1"/>
            <a:r>
              <a:rPr lang="en-US" sz="1400" dirty="0" smtClean="0"/>
              <a:t>Low facilities to staff</a:t>
            </a:r>
          </a:p>
          <a:p>
            <a:pPr lvl="1"/>
            <a:r>
              <a:rPr lang="en-US" sz="1400" dirty="0" smtClean="0"/>
              <a:t>Demotivated staff</a:t>
            </a:r>
          </a:p>
        </p:txBody>
      </p:sp>
      <p:sp>
        <p:nvSpPr>
          <p:cNvPr id="5" name="Content Placeholder 2"/>
          <p:cNvSpPr txBox="1">
            <a:spLocks/>
          </p:cNvSpPr>
          <p:nvPr/>
        </p:nvSpPr>
        <p:spPr>
          <a:xfrm>
            <a:off x="6102421" y="1715539"/>
            <a:ext cx="2771124" cy="4605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smtClean="0"/>
              <a:t>Method</a:t>
            </a:r>
          </a:p>
          <a:p>
            <a:pPr lvl="1"/>
            <a:r>
              <a:rPr lang="en-US" sz="1400" dirty="0" smtClean="0"/>
              <a:t>Wrong Valve Position </a:t>
            </a:r>
          </a:p>
          <a:p>
            <a:pPr lvl="1"/>
            <a:r>
              <a:rPr lang="en-US" sz="1400" dirty="0" smtClean="0"/>
              <a:t>Bad Startup procedure</a:t>
            </a:r>
          </a:p>
          <a:p>
            <a:pPr marL="457200" lvl="1" indent="0">
              <a:buNone/>
            </a:pPr>
            <a:endParaRPr lang="en-US" sz="1400" dirty="0"/>
          </a:p>
        </p:txBody>
      </p:sp>
      <p:sp>
        <p:nvSpPr>
          <p:cNvPr id="6" name="Content Placeholder 2"/>
          <p:cNvSpPr txBox="1">
            <a:spLocks/>
          </p:cNvSpPr>
          <p:nvPr/>
        </p:nvSpPr>
        <p:spPr>
          <a:xfrm>
            <a:off x="8873545" y="1715538"/>
            <a:ext cx="2953594" cy="46054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400" dirty="0" smtClean="0"/>
              <a:t>Environment</a:t>
            </a:r>
          </a:p>
          <a:p>
            <a:pPr lvl="1"/>
            <a:r>
              <a:rPr lang="en-US" sz="1400" dirty="0" smtClean="0"/>
              <a:t>Bad Temperature</a:t>
            </a:r>
          </a:p>
          <a:p>
            <a:pPr lvl="1"/>
            <a:r>
              <a:rPr lang="en-US" sz="1400" dirty="0" smtClean="0"/>
              <a:t>Bad air pressure</a:t>
            </a:r>
            <a:endParaRPr lang="en-US" sz="1400" dirty="0"/>
          </a:p>
        </p:txBody>
      </p:sp>
    </p:spTree>
    <p:extLst>
      <p:ext uri="{BB962C8B-B14F-4D97-AF65-F5344CB8AC3E}">
        <p14:creationId xmlns:p14="http://schemas.microsoft.com/office/powerpoint/2010/main" val="180272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Fishbone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781" y="1731225"/>
            <a:ext cx="8373644" cy="4477375"/>
          </a:xfrm>
          <a:prstGeom prst="rect">
            <a:avLst/>
          </a:prstGeom>
        </p:spPr>
      </p:pic>
    </p:spTree>
    <p:extLst>
      <p:ext uri="{BB962C8B-B14F-4D97-AF65-F5344CB8AC3E}">
        <p14:creationId xmlns:p14="http://schemas.microsoft.com/office/powerpoint/2010/main" val="2877813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64</TotalTime>
  <Words>398</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Fishbone Diagram (Defective fuel pump)</vt:lpstr>
      <vt:lpstr>Case Study </vt:lpstr>
      <vt:lpstr>PowerPoint Presentation</vt:lpstr>
      <vt:lpstr>Parameters of defects and best possible causes</vt:lpstr>
      <vt:lpstr>Fishbone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Fishbone Diagram (Defective fuel pump)</dc:title>
  <dc:creator>Saurabh Saxena</dc:creator>
  <cp:lastModifiedBy>Saurabh Saxena</cp:lastModifiedBy>
  <cp:revision>7</cp:revision>
  <dcterms:created xsi:type="dcterms:W3CDTF">2020-05-17T18:25:13Z</dcterms:created>
  <dcterms:modified xsi:type="dcterms:W3CDTF">2020-05-17T19:30:01Z</dcterms:modified>
</cp:coreProperties>
</file>