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1819-CDAE-4E74-911C-BDE1CBB1379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FC6-8A4B-46EA-A1FE-79919300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8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1819-CDAE-4E74-911C-BDE1CBB1379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FC6-8A4B-46EA-A1FE-79919300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1819-CDAE-4E74-911C-BDE1CBB1379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FC6-8A4B-46EA-A1FE-79919300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54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1819-CDAE-4E74-911C-BDE1CBB1379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FC6-8A4B-46EA-A1FE-799193006B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980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1819-CDAE-4E74-911C-BDE1CBB1379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FC6-8A4B-46EA-A1FE-79919300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05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1819-CDAE-4E74-911C-BDE1CBB1379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FC6-8A4B-46EA-A1FE-79919300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8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1819-CDAE-4E74-911C-BDE1CBB1379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FC6-8A4B-46EA-A1FE-79919300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59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1819-CDAE-4E74-911C-BDE1CBB1379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FC6-8A4B-46EA-A1FE-79919300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72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1819-CDAE-4E74-911C-BDE1CBB1379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FC6-8A4B-46EA-A1FE-79919300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7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1819-CDAE-4E74-911C-BDE1CBB1379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FC6-8A4B-46EA-A1FE-79919300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2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1819-CDAE-4E74-911C-BDE1CBB1379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FC6-8A4B-46EA-A1FE-79919300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1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1819-CDAE-4E74-911C-BDE1CBB1379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FC6-8A4B-46EA-A1FE-79919300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5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1819-CDAE-4E74-911C-BDE1CBB1379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FC6-8A4B-46EA-A1FE-79919300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1819-CDAE-4E74-911C-BDE1CBB1379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FC6-8A4B-46EA-A1FE-79919300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1819-CDAE-4E74-911C-BDE1CBB1379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FC6-8A4B-46EA-A1FE-79919300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1819-CDAE-4E74-911C-BDE1CBB1379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FC6-8A4B-46EA-A1FE-79919300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1819-CDAE-4E74-911C-BDE1CBB1379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0FC6-8A4B-46EA-A1FE-79919300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3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251819-CDAE-4E74-911C-BDE1CBB1379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E0FC6-8A4B-46EA-A1FE-79919300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08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Pareto Diagram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in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668" y="128789"/>
            <a:ext cx="118743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 smtClean="0">
                <a:latin typeface="Calibri" panose="020F0502020204030204" pitchFamily="34" charset="0"/>
              </a:rPr>
              <a:t>Case study - 1 </a:t>
            </a:r>
          </a:p>
          <a:p>
            <a:endParaRPr lang="en-US" sz="2400" b="0" i="0" u="none" strike="noStrike" baseline="0" dirty="0" smtClean="0">
              <a:latin typeface="Calibri" panose="020F0502020204030204" pitchFamily="34" charset="0"/>
            </a:endParaRPr>
          </a:p>
          <a:p>
            <a:pPr algn="just"/>
            <a:r>
              <a:rPr lang="en-US" b="0" i="0" u="none" strike="noStrike" baseline="0" dirty="0" smtClean="0">
                <a:latin typeface="Book Antiqua" panose="02040602050305030304" pitchFamily="18" charset="0"/>
              </a:rPr>
              <a:t>The city </a:t>
            </a:r>
            <a:r>
              <a:rPr lang="en-US" b="0" i="0" u="none" strike="noStrike" baseline="0" dirty="0" err="1" smtClean="0">
                <a:latin typeface="Book Antiqua" panose="02040602050305030304" pitchFamily="18" charset="0"/>
              </a:rPr>
              <a:t>apollo</a:t>
            </a:r>
            <a:r>
              <a:rPr lang="en-US" b="0" i="0" u="none" strike="noStrike" baseline="0" dirty="0" smtClean="0">
                <a:latin typeface="Book Antiqua" panose="02040602050305030304" pitchFamily="18" charset="0"/>
              </a:rPr>
              <a:t> hospital must analyze and solve the various complaints of the patients, which are submitted to the head nurse office. In order to analyze the complaints and claims we use the </a:t>
            </a:r>
            <a:r>
              <a:rPr lang="en-US" b="0" i="0" u="none" strike="noStrike" baseline="0" dirty="0" err="1" smtClean="0">
                <a:latin typeface="Book Antiqua" panose="02040602050305030304" pitchFamily="18" charset="0"/>
              </a:rPr>
              <a:t>pareto</a:t>
            </a:r>
            <a:r>
              <a:rPr lang="en-US" b="0" i="0" u="none" strike="noStrike" baseline="0" dirty="0" smtClean="0">
                <a:latin typeface="Book Antiqua" panose="02040602050305030304" pitchFamily="18" charset="0"/>
              </a:rPr>
              <a:t> diagram. In our case, we consider 845 received complaints, starting from the complaint forms filled in by the medical service beneficiaries, which were grouped in the following categories: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420" y="2067782"/>
            <a:ext cx="4193329" cy="479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4698" y="115910"/>
            <a:ext cx="11281893" cy="2534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i="0" u="none" strike="noStrike" baseline="0" dirty="0" smtClean="0">
                <a:latin typeface="Calibri" panose="020F0502020204030204" pitchFamily="34" charset="0"/>
              </a:rPr>
              <a:t>Note: </a:t>
            </a:r>
          </a:p>
          <a:p>
            <a:endParaRPr lang="en-US" sz="24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0" i="0" u="none" strike="noStrike" baseline="0" dirty="0" smtClean="0">
                <a:latin typeface="Calibri" panose="020F0502020204030204" pitchFamily="34" charset="0"/>
              </a:rPr>
              <a:t>1. A step by step analysis is to be shown. Also remember proper interpretation of the result is to be shown. </a:t>
            </a:r>
          </a:p>
          <a:p>
            <a:r>
              <a:rPr lang="en-US" b="0" i="0" u="none" strike="noStrike" baseline="0" dirty="0" smtClean="0">
                <a:latin typeface="Calibri" panose="020F0502020204030204" pitchFamily="34" charset="0"/>
              </a:rPr>
              <a:t>2. Chart should be properly colored as per the brand mentioned in the problem. </a:t>
            </a:r>
          </a:p>
          <a:p>
            <a:r>
              <a:rPr lang="en-US" b="0" i="0" u="none" strike="noStrike" baseline="0" dirty="0" smtClean="0">
                <a:latin typeface="Calibri" panose="020F0502020204030204" pitchFamily="34" charset="0"/>
              </a:rPr>
              <a:t>3. Each detailed aspect should be properly checked based on the case study. </a:t>
            </a:r>
          </a:p>
          <a:p>
            <a:r>
              <a:rPr lang="en-US" b="0" i="0" u="none" strike="noStrike" baseline="0" dirty="0" smtClean="0">
                <a:latin typeface="Calibri" panose="020F0502020204030204" pitchFamily="34" charset="0"/>
              </a:rPr>
              <a:t>4. After your analysis only presentation is to be submitted, no excel sheet. </a:t>
            </a:r>
          </a:p>
          <a:p>
            <a:r>
              <a:rPr lang="en-US" b="0" i="0" u="none" strike="noStrike" baseline="0" dirty="0" smtClean="0">
                <a:latin typeface="Calibri" panose="020F0502020204030204" pitchFamily="34" charset="0"/>
              </a:rPr>
              <a:t>5. Presentation should be properly designed based on the brand mentioned. </a:t>
            </a:r>
          </a:p>
        </p:txBody>
      </p:sp>
    </p:spTree>
    <p:extLst>
      <p:ext uri="{BB962C8B-B14F-4D97-AF65-F5344CB8AC3E}">
        <p14:creationId xmlns:p14="http://schemas.microsoft.com/office/powerpoint/2010/main" val="7061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1063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i="1" u="sng" dirty="0" smtClean="0"/>
              <a:t>Solution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1063"/>
            <a:ext cx="12191999" cy="283652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As mentioned in the case study, there were all the data related to complaints are provided categorically.</a:t>
            </a:r>
          </a:p>
          <a:p>
            <a:pPr algn="just"/>
            <a:r>
              <a:rPr lang="en-US" dirty="0" smtClean="0"/>
              <a:t>First of all the data should be aligned in decreasing order on the basis of number of complaint.</a:t>
            </a:r>
          </a:p>
          <a:p>
            <a:pPr algn="just"/>
            <a:r>
              <a:rPr lang="en-US" dirty="0" smtClean="0"/>
              <a:t>A cumulative frequency is calculated for number of complaint.</a:t>
            </a:r>
          </a:p>
          <a:p>
            <a:pPr algn="just"/>
            <a:r>
              <a:rPr lang="en-US" dirty="0" smtClean="0"/>
              <a:t>A cumulative percentage is calculated basis on cumulative frequency.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06454"/>
              </p:ext>
            </p:extLst>
          </p:nvPr>
        </p:nvGraphicFramePr>
        <p:xfrm>
          <a:off x="2361125" y="2638425"/>
          <a:ext cx="7469747" cy="4219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4660"/>
                <a:gridCol w="2169875"/>
                <a:gridCol w="2131470"/>
                <a:gridCol w="1113742"/>
              </a:tblGrid>
              <a:tr h="5012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Number of Complaints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Cumulative Frequency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Percentage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54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Solving 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12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Information Provided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12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Received treatment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12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Too Many formalities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82%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4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Time Table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4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Waiting Line 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96%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4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Personel</a:t>
                      </a:r>
                      <a:r>
                        <a:rPr lang="en-US" sz="1800" u="none" strike="noStrike" dirty="0">
                          <a:effectLst/>
                        </a:rPr>
                        <a:t> Skills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4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Form missing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4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Other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4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845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68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65" y="125040"/>
            <a:ext cx="10515600" cy="275925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Based on the data analyzed, </a:t>
            </a: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P</a:t>
            </a:r>
            <a:r>
              <a:rPr lang="en-US" sz="2400" dirty="0" smtClean="0"/>
              <a:t>areto analysis is conducted.</a:t>
            </a:r>
          </a:p>
          <a:p>
            <a:r>
              <a:rPr lang="en-US" sz="2400" dirty="0" smtClean="0"/>
              <a:t>Pareto diagram shows that complaints categories such as Solving Time, Information provided and Received Treatment are significant complaints categories. Hospital should resolve these issues on high priority.</a:t>
            </a:r>
          </a:p>
          <a:p>
            <a:r>
              <a:rPr lang="en-US" sz="2400" dirty="0" smtClean="0"/>
              <a:t>By resolving these issues on high priority, the hospital will be able to eliminate the 80% of high risk issues.   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83" y="2742626"/>
            <a:ext cx="6839905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357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 Antiqua</vt:lpstr>
      <vt:lpstr>Calibri</vt:lpstr>
      <vt:lpstr>Century Gothic</vt:lpstr>
      <vt:lpstr>Wingdings 3</vt:lpstr>
      <vt:lpstr>Ion</vt:lpstr>
      <vt:lpstr>Pareto Diagram Case Study</vt:lpstr>
      <vt:lpstr>PowerPoint Presentation</vt:lpstr>
      <vt:lpstr>PowerPoint Presentation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Saxena</dc:creator>
  <cp:lastModifiedBy>Saurabh Saxena</cp:lastModifiedBy>
  <cp:revision>6</cp:revision>
  <dcterms:created xsi:type="dcterms:W3CDTF">2020-05-15T09:56:22Z</dcterms:created>
  <dcterms:modified xsi:type="dcterms:W3CDTF">2020-05-15T18:10:34Z</dcterms:modified>
</cp:coreProperties>
</file>