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6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90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072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70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86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03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3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4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7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5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1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D29526-4AAA-495D-8857-9E08D31CBC3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93E8C-897F-4BD7-828E-C6007165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9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766330" cy="3329581"/>
          </a:xfrm>
        </p:spPr>
        <p:txBody>
          <a:bodyPr/>
          <a:lstStyle/>
          <a:p>
            <a:r>
              <a:rPr lang="en-US" dirty="0" smtClean="0"/>
              <a:t>Pareto and Cause &amp; Effect Diagram (Fishbone diagram)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19048"/>
            <a:ext cx="8825658" cy="861420"/>
          </a:xfrm>
        </p:spPr>
        <p:txBody>
          <a:bodyPr/>
          <a:lstStyle/>
          <a:p>
            <a:r>
              <a:rPr lang="en-US" dirty="0" smtClean="0"/>
              <a:t>Masters in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4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682" y="529290"/>
            <a:ext cx="7082405" cy="3723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803" y="4343313"/>
            <a:ext cx="6362162" cy="2399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670" y="15995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Study-2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2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82" y="489397"/>
            <a:ext cx="7415841" cy="33423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163" y="4174162"/>
            <a:ext cx="119258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Arial" panose="020B0604020202020204" pitchFamily="34" charset="0"/>
              </a:rPr>
              <a:t>Using Pareto Analysis and Cause-and-Effect Diagrams analyze the data and present your conclusions about the source of dissatisfaction among AFL fans. </a:t>
            </a:r>
          </a:p>
          <a:p>
            <a:r>
              <a:rPr lang="en-US" b="0" i="0" u="none" strike="noStrike" baseline="0" dirty="0" smtClean="0">
                <a:latin typeface="Calibri" panose="020F0502020204030204" pitchFamily="34" charset="0"/>
              </a:rPr>
              <a:t>Note: </a:t>
            </a:r>
          </a:p>
          <a:p>
            <a:r>
              <a:rPr lang="en-US" b="0" i="0" u="none" strike="noStrike" baseline="0" dirty="0" smtClean="0">
                <a:latin typeface="Calibri" panose="020F0502020204030204" pitchFamily="34" charset="0"/>
              </a:rPr>
              <a:t>1. A step by step analysis is to be shown. Also remember proper interpretation of the result is to be shown. </a:t>
            </a:r>
            <a:endParaRPr lang="en-US" b="0" i="0" u="none" strike="noStrike" baseline="0" dirty="0" smtClean="0">
              <a:latin typeface="Arial" panose="020B0604020202020204" pitchFamily="34" charset="0"/>
            </a:endParaRPr>
          </a:p>
          <a:p>
            <a:r>
              <a:rPr lang="en-US" b="0" i="0" u="none" strike="noStrike" baseline="0" dirty="0" smtClean="0">
                <a:latin typeface="Calibri" panose="020F0502020204030204" pitchFamily="34" charset="0"/>
              </a:rPr>
              <a:t>2. Chart should be properly colored as per the brand mentioned in the problem. </a:t>
            </a:r>
          </a:p>
          <a:p>
            <a:r>
              <a:rPr lang="en-US" b="0" i="0" u="none" strike="noStrike" baseline="0" dirty="0" smtClean="0">
                <a:latin typeface="Calibri" panose="020F0502020204030204" pitchFamily="34" charset="0"/>
              </a:rPr>
              <a:t>3. Each detailed aspect should be properly checked based on the case study. </a:t>
            </a:r>
          </a:p>
          <a:p>
            <a:r>
              <a:rPr lang="en-US" b="0" i="0" u="none" strike="noStrike" baseline="0" dirty="0" smtClean="0">
                <a:latin typeface="Calibri" panose="020F0502020204030204" pitchFamily="34" charset="0"/>
              </a:rPr>
              <a:t>4. After your analysis only, presentation is to be submitted, no excel sheet. </a:t>
            </a:r>
            <a:endParaRPr lang="en-US" b="0" i="0" u="none" strike="noStrike" baseline="0" dirty="0" smtClean="0">
              <a:latin typeface="Arial" panose="020B0604020202020204" pitchFamily="34" charset="0"/>
            </a:endParaRPr>
          </a:p>
          <a:p>
            <a:r>
              <a:rPr lang="en-US" b="0" i="0" u="none" strike="noStrike" baseline="0" dirty="0" smtClean="0">
                <a:latin typeface="Calibri" panose="020F0502020204030204" pitchFamily="34" charset="0"/>
              </a:rPr>
              <a:t>5. Presentation should be properly designed based on the brand mentioned.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0788" y="159870"/>
            <a:ext cx="17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Feedback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7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8" y="146185"/>
            <a:ext cx="10515600" cy="742458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79" y="888643"/>
            <a:ext cx="10515600" cy="4351338"/>
          </a:xfrm>
        </p:spPr>
        <p:txBody>
          <a:bodyPr/>
          <a:lstStyle/>
          <a:p>
            <a:r>
              <a:rPr lang="en-US" dirty="0" smtClean="0"/>
              <a:t>Feedback was collected in the form of rating (Ordinal data).</a:t>
            </a:r>
          </a:p>
          <a:p>
            <a:r>
              <a:rPr lang="en-US" dirty="0" smtClean="0"/>
              <a:t>“0” was meant for “very poor” and “4” was meant for “very good”.</a:t>
            </a:r>
          </a:p>
          <a:p>
            <a:r>
              <a:rPr lang="en-US" dirty="0" smtClean="0"/>
              <a:t>The other middle numbers can be considered as below.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“1” was for “Poor”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“2” was for “Satisfactory”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“3” was for “Good”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46137"/>
              </p:ext>
            </p:extLst>
          </p:nvPr>
        </p:nvGraphicFramePr>
        <p:xfrm>
          <a:off x="961443" y="3528816"/>
          <a:ext cx="10405235" cy="3169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2204"/>
                <a:gridCol w="2515552"/>
                <a:gridCol w="2417543"/>
                <a:gridCol w="1290445"/>
                <a:gridCol w="653389"/>
                <a:gridCol w="1176102"/>
              </a:tblGrid>
              <a:tr h="2739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Feedback Category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9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39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Very Poor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Poor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Satisfactory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Good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Very Good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608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Ticket Price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608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Entertainment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608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Selection of food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608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Availability of parking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608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Catalogue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608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Seating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608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Service Efficiency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608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Traffic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60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384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331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261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224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15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296214"/>
            <a:ext cx="11256135" cy="5880749"/>
          </a:xfrm>
        </p:spPr>
        <p:txBody>
          <a:bodyPr/>
          <a:lstStyle/>
          <a:p>
            <a:r>
              <a:rPr lang="en-US" dirty="0" smtClean="0"/>
              <a:t>To identify the high risk complaints categories we added all the complaints which were coming under “Very Poor” and “Poor” and sorted them in decreasing order.</a:t>
            </a:r>
          </a:p>
          <a:p>
            <a:r>
              <a:rPr lang="en-US" dirty="0" smtClean="0"/>
              <a:t>Based on the number of complaints (Very  Poor + Poor) we calculated cumulative frequency and cumulative percentage.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36342"/>
              </p:ext>
            </p:extLst>
          </p:nvPr>
        </p:nvGraphicFramePr>
        <p:xfrm>
          <a:off x="1204174" y="3033713"/>
          <a:ext cx="10058400" cy="314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5376"/>
                <a:gridCol w="2959479"/>
                <a:gridCol w="2831914"/>
                <a:gridCol w="1511631"/>
              </a:tblGrid>
              <a:tr h="2910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Number of complaints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Cumulative Frequency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Percentage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9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Service Efficiency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Seating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39%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Catalogue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399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56%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Traffic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71%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Ticket Price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86%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Availability of parking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91%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Selection of food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687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96%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06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Entertainment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1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715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5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55" y="202887"/>
            <a:ext cx="10515600" cy="4351338"/>
          </a:xfrm>
        </p:spPr>
        <p:txBody>
          <a:bodyPr/>
          <a:lstStyle/>
          <a:p>
            <a:r>
              <a:rPr lang="en-US" dirty="0" smtClean="0"/>
              <a:t>On the basis of “Number of complaints”, “Cumulative frequency” and “Cumulative percentage” Pareto analysis conducted. Diagram Mentioned below.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37" y="1537307"/>
            <a:ext cx="8667481" cy="509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470" y="396070"/>
            <a:ext cx="10515600" cy="4351338"/>
          </a:xfrm>
        </p:spPr>
        <p:txBody>
          <a:bodyPr/>
          <a:lstStyle/>
          <a:p>
            <a:r>
              <a:rPr lang="en-US" dirty="0" smtClean="0"/>
              <a:t>Pareto Diagram shows that “Service efficiency”, “Seating”, “Catalogue” and traffic are the categories which receives maximum numbers of complaints.</a:t>
            </a:r>
          </a:p>
          <a:p>
            <a:r>
              <a:rPr lang="en-US" dirty="0" smtClean="0"/>
              <a:t>On resolving the said categories issues “AFL” committee will be able to eliminate the 80% of high risk complaints.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8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32751" cy="1400530"/>
          </a:xfrm>
        </p:spPr>
        <p:txBody>
          <a:bodyPr/>
          <a:lstStyle/>
          <a:p>
            <a:r>
              <a:rPr lang="en-US" dirty="0" smtClean="0"/>
              <a:t>Cause and Effect Diagram</a:t>
            </a:r>
            <a:br>
              <a:rPr lang="en-US" dirty="0" smtClean="0"/>
            </a:br>
            <a:r>
              <a:rPr lang="en-US" dirty="0" smtClean="0"/>
              <a:t>(Fishbone Diagram)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085" y="2181985"/>
            <a:ext cx="837364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35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520</TotalTime>
  <Words>455</Words>
  <Application>Microsoft Office PowerPoint</Application>
  <PresentationFormat>Widescreen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Pareto and Cause &amp; Effect Diagram (Fishbone diagram)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  <vt:lpstr>Cause and Effect Diagram (Fishbone Diagram)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Pareto and Cause &amp; Effect Diagram</dc:title>
  <dc:creator>Saurabh Saxena</dc:creator>
  <cp:lastModifiedBy>Saurabh Saxena</cp:lastModifiedBy>
  <cp:revision>9</cp:revision>
  <dcterms:created xsi:type="dcterms:W3CDTF">2020-05-15T11:12:10Z</dcterms:created>
  <dcterms:modified xsi:type="dcterms:W3CDTF">2020-05-17T19:07:23Z</dcterms:modified>
</cp:coreProperties>
</file>