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6" r:id="rId5"/>
    <p:sldId id="268" r:id="rId6"/>
    <p:sldId id="269" r:id="rId7"/>
    <p:sldId id="270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7" r:id="rId1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370" y="-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7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9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74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33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9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47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62049" y="1001554"/>
            <a:ext cx="8773610" cy="38328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5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Introduction to the End-to-End Data Analytics Project with ETL Process For </a:t>
            </a:r>
          </a:p>
          <a:p>
            <a:pPr marL="0" indent="0" algn="ctr">
              <a:lnSpc>
                <a:spcPts val="7545"/>
              </a:lnSpc>
              <a:buNone/>
            </a:pPr>
            <a:r>
              <a:rPr lang="en-US" sz="5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</a:rPr>
              <a:t>Retail Order Dataset</a:t>
            </a:r>
            <a:endParaRPr lang="en-US" sz="5200" dirty="0"/>
          </a:p>
        </p:txBody>
      </p:sp>
      <p:sp>
        <p:nvSpPr>
          <p:cNvPr id="6" name="Text 2"/>
          <p:cNvSpPr/>
          <p:nvPr/>
        </p:nvSpPr>
        <p:spPr>
          <a:xfrm>
            <a:off x="833199" y="5167670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Welcome to our comprehensive data analytics project focusing on a retail orders dataset from Kaggle. In this presentation, we'll take you through the entire journey - from data extraction and transformation using Python and SQL, to in-depth data analysis and insights.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6855857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19" y="6863477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299686" y="6839188"/>
            <a:ext cx="202442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by Saurabh Shah</a:t>
            </a:r>
            <a:endParaRPr lang="en-US" sz="218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4" name="Text 1"/>
          <p:cNvSpPr/>
          <p:nvPr/>
        </p:nvSpPr>
        <p:spPr>
          <a:xfrm>
            <a:off x="555585" y="117523"/>
            <a:ext cx="1351923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3940" dirty="0">
                <a:solidFill>
                  <a:schemeClr val="bg1"/>
                </a:solidFill>
                <a:latin typeface="Unbounded"/>
              </a:rPr>
              <a:t>Find month over month growth comparison for 2022 and 2023 sales </a:t>
            </a:r>
            <a:r>
              <a:rPr lang="en-US" sz="3940" dirty="0" err="1">
                <a:solidFill>
                  <a:schemeClr val="bg1"/>
                </a:solidFill>
                <a:latin typeface="Unbounded"/>
              </a:rPr>
              <a:t>eg</a:t>
            </a:r>
            <a:r>
              <a:rPr lang="en-US" sz="3940" dirty="0">
                <a:solidFill>
                  <a:schemeClr val="bg1"/>
                </a:solidFill>
                <a:latin typeface="Unbounded"/>
              </a:rPr>
              <a:t> </a:t>
            </a:r>
            <a:r>
              <a:rPr lang="en-US" sz="3940" dirty="0" err="1">
                <a:solidFill>
                  <a:schemeClr val="bg1"/>
                </a:solidFill>
                <a:latin typeface="Unbounded"/>
              </a:rPr>
              <a:t>jan</a:t>
            </a:r>
            <a:r>
              <a:rPr lang="en-US" sz="3940" dirty="0">
                <a:solidFill>
                  <a:schemeClr val="bg1"/>
                </a:solidFill>
                <a:latin typeface="Unbounded"/>
              </a:rPr>
              <a:t> 2022 vs </a:t>
            </a:r>
            <a:r>
              <a:rPr lang="en-US" sz="3940" dirty="0" err="1">
                <a:solidFill>
                  <a:schemeClr val="bg1"/>
                </a:solidFill>
                <a:latin typeface="Unbounded"/>
              </a:rPr>
              <a:t>jan</a:t>
            </a:r>
            <a:r>
              <a:rPr lang="en-US" sz="3940" dirty="0">
                <a:solidFill>
                  <a:schemeClr val="bg1"/>
                </a:solidFill>
                <a:latin typeface="Unbounded"/>
              </a:rPr>
              <a:t> 2023.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AF9EFDE-2CC7-3C21-6ADD-4D54786FD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85" y="1737078"/>
            <a:ext cx="13519229" cy="60179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5" name="Text 1"/>
          <p:cNvSpPr/>
          <p:nvPr/>
        </p:nvSpPr>
        <p:spPr>
          <a:xfrm>
            <a:off x="2170164" y="5759"/>
            <a:ext cx="10290072" cy="8739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940" dirty="0">
                <a:solidFill>
                  <a:schemeClr val="bg1"/>
                </a:solidFill>
                <a:latin typeface="Unbounded"/>
              </a:rPr>
              <a:t>For each category which month had highest sales.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FA35C7-EC21-A913-DC4F-3B010D45D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164" y="1134319"/>
            <a:ext cx="10290072" cy="62966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4" name="Text 1"/>
          <p:cNvSpPr/>
          <p:nvPr/>
        </p:nvSpPr>
        <p:spPr>
          <a:xfrm>
            <a:off x="1961909" y="0"/>
            <a:ext cx="10706582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3940" dirty="0">
                <a:solidFill>
                  <a:schemeClr val="bg1"/>
                </a:solidFill>
                <a:latin typeface="Unbounded"/>
              </a:rPr>
              <a:t>Which sub category had highest growth by profit in 2023 compare to 2022.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2681B7-F7C5-CE87-0025-1FEE6813A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835" y="1735787"/>
            <a:ext cx="10552732" cy="56720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433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4" name="Text 1"/>
          <p:cNvSpPr/>
          <p:nvPr/>
        </p:nvSpPr>
        <p:spPr>
          <a:xfrm>
            <a:off x="2597348" y="580311"/>
            <a:ext cx="9435584" cy="1319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93"/>
              </a:lnSpc>
              <a:buNone/>
            </a:pPr>
            <a:r>
              <a:rPr lang="en-US" sz="4155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Recommendations and Actionable Insights</a:t>
            </a:r>
            <a:endParaRPr lang="en-US" sz="4155" dirty="0"/>
          </a:p>
        </p:txBody>
      </p:sp>
      <p:sp>
        <p:nvSpPr>
          <p:cNvPr id="5" name="Shape 2"/>
          <p:cNvSpPr/>
          <p:nvPr/>
        </p:nvSpPr>
        <p:spPr>
          <a:xfrm>
            <a:off x="2597348" y="2321600"/>
            <a:ext cx="4612362" cy="2558772"/>
          </a:xfrm>
          <a:prstGeom prst="roundRect">
            <a:avLst>
              <a:gd name="adj" fmla="val 2475"/>
            </a:avLst>
          </a:prstGeom>
          <a:solidFill>
            <a:srgbClr val="223D4D"/>
          </a:solidFill>
          <a:ln/>
        </p:spPr>
      </p:sp>
      <p:sp>
        <p:nvSpPr>
          <p:cNvPr id="6" name="Text 3"/>
          <p:cNvSpPr/>
          <p:nvPr/>
        </p:nvSpPr>
        <p:spPr>
          <a:xfrm>
            <a:off x="2808327" y="2532578"/>
            <a:ext cx="4190405" cy="659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97"/>
              </a:lnSpc>
              <a:buNone/>
            </a:pPr>
            <a:r>
              <a:rPr lang="en-US" sz="207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Optimize Inventory Management</a:t>
            </a:r>
            <a:endParaRPr lang="en-US" sz="2077" dirty="0"/>
          </a:p>
        </p:txBody>
      </p:sp>
      <p:sp>
        <p:nvSpPr>
          <p:cNvPr id="7" name="Text 4"/>
          <p:cNvSpPr/>
          <p:nvPr/>
        </p:nvSpPr>
        <p:spPr>
          <a:xfrm>
            <a:off x="2808327" y="3318748"/>
            <a:ext cx="4190405" cy="1350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9"/>
              </a:lnSpc>
              <a:buNone/>
            </a:pPr>
            <a:r>
              <a:rPr lang="en-US" sz="1662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Analyze historical sales data to identify best-selling products and optimize inventory levels accordingly. This can help reduce stockouts and overstocking.</a:t>
            </a:r>
            <a:endParaRPr lang="en-US" sz="1662" dirty="0"/>
          </a:p>
        </p:txBody>
      </p:sp>
      <p:sp>
        <p:nvSpPr>
          <p:cNvPr id="8" name="Shape 5"/>
          <p:cNvSpPr/>
          <p:nvPr/>
        </p:nvSpPr>
        <p:spPr>
          <a:xfrm>
            <a:off x="7420689" y="2321600"/>
            <a:ext cx="4612362" cy="2558772"/>
          </a:xfrm>
          <a:prstGeom prst="roundRect">
            <a:avLst>
              <a:gd name="adj" fmla="val 2475"/>
            </a:avLst>
          </a:prstGeom>
          <a:solidFill>
            <a:srgbClr val="223D4D"/>
          </a:solidFill>
          <a:ln/>
        </p:spPr>
      </p:sp>
      <p:sp>
        <p:nvSpPr>
          <p:cNvPr id="9" name="Text 6"/>
          <p:cNvSpPr/>
          <p:nvPr/>
        </p:nvSpPr>
        <p:spPr>
          <a:xfrm>
            <a:off x="7631668" y="2532578"/>
            <a:ext cx="4190405" cy="659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97"/>
              </a:lnSpc>
              <a:buNone/>
            </a:pPr>
            <a:r>
              <a:rPr lang="en-US" sz="207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Enhance Customer Engagement</a:t>
            </a:r>
            <a:endParaRPr lang="en-US" sz="2077" dirty="0"/>
          </a:p>
        </p:txBody>
      </p:sp>
      <p:sp>
        <p:nvSpPr>
          <p:cNvPr id="10" name="Text 7"/>
          <p:cNvSpPr/>
          <p:nvPr/>
        </p:nvSpPr>
        <p:spPr>
          <a:xfrm>
            <a:off x="7631668" y="3318748"/>
            <a:ext cx="4190405" cy="1350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9"/>
              </a:lnSpc>
              <a:buNone/>
            </a:pPr>
            <a:r>
              <a:rPr lang="en-US" sz="1662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Utilize customer purchase patterns to personalize product recommendations and offers. This can improve customer satisfaction and encourage repeat business.</a:t>
            </a:r>
            <a:endParaRPr lang="en-US" sz="1662" dirty="0"/>
          </a:p>
        </p:txBody>
      </p:sp>
      <p:sp>
        <p:nvSpPr>
          <p:cNvPr id="11" name="Shape 8"/>
          <p:cNvSpPr/>
          <p:nvPr/>
        </p:nvSpPr>
        <p:spPr>
          <a:xfrm>
            <a:off x="2597348" y="5091351"/>
            <a:ext cx="4612362" cy="2558772"/>
          </a:xfrm>
          <a:prstGeom prst="roundRect">
            <a:avLst>
              <a:gd name="adj" fmla="val 2475"/>
            </a:avLst>
          </a:prstGeom>
          <a:solidFill>
            <a:srgbClr val="223D4D"/>
          </a:solidFill>
          <a:ln/>
        </p:spPr>
      </p:sp>
      <p:sp>
        <p:nvSpPr>
          <p:cNvPr id="12" name="Text 9"/>
          <p:cNvSpPr/>
          <p:nvPr/>
        </p:nvSpPr>
        <p:spPr>
          <a:xfrm>
            <a:off x="2808327" y="5302329"/>
            <a:ext cx="3216473" cy="329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7"/>
              </a:lnSpc>
              <a:buNone/>
            </a:pPr>
            <a:r>
              <a:rPr lang="en-US" sz="207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Streamline Logistics</a:t>
            </a:r>
            <a:endParaRPr lang="en-US" sz="2077" dirty="0"/>
          </a:p>
        </p:txBody>
      </p:sp>
      <p:sp>
        <p:nvSpPr>
          <p:cNvPr id="13" name="Text 10"/>
          <p:cNvSpPr/>
          <p:nvPr/>
        </p:nvSpPr>
        <p:spPr>
          <a:xfrm>
            <a:off x="2808327" y="5758696"/>
            <a:ext cx="4190405" cy="10129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9"/>
              </a:lnSpc>
              <a:buNone/>
            </a:pPr>
            <a:r>
              <a:rPr lang="en-US" sz="1662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Identify bottlenecks in the supply chain and implement process improvements to enhance delivery times and reduce shipping costs.</a:t>
            </a:r>
            <a:endParaRPr lang="en-US" sz="1662" dirty="0"/>
          </a:p>
        </p:txBody>
      </p:sp>
      <p:sp>
        <p:nvSpPr>
          <p:cNvPr id="14" name="Shape 11"/>
          <p:cNvSpPr/>
          <p:nvPr/>
        </p:nvSpPr>
        <p:spPr>
          <a:xfrm>
            <a:off x="7420689" y="5091351"/>
            <a:ext cx="4612362" cy="2558772"/>
          </a:xfrm>
          <a:prstGeom prst="roundRect">
            <a:avLst>
              <a:gd name="adj" fmla="val 2475"/>
            </a:avLst>
          </a:prstGeom>
          <a:solidFill>
            <a:srgbClr val="223D4D"/>
          </a:solidFill>
          <a:ln/>
        </p:spPr>
      </p:sp>
      <p:sp>
        <p:nvSpPr>
          <p:cNvPr id="15" name="Text 12"/>
          <p:cNvSpPr/>
          <p:nvPr/>
        </p:nvSpPr>
        <p:spPr>
          <a:xfrm>
            <a:off x="7631668" y="5302329"/>
            <a:ext cx="4190405" cy="659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97"/>
              </a:lnSpc>
              <a:buNone/>
            </a:pPr>
            <a:r>
              <a:rPr lang="en-US" sz="207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Leverage Data-Driven Decisions</a:t>
            </a:r>
            <a:endParaRPr lang="en-US" sz="2077" dirty="0"/>
          </a:p>
        </p:txBody>
      </p:sp>
      <p:sp>
        <p:nvSpPr>
          <p:cNvPr id="16" name="Text 13"/>
          <p:cNvSpPr/>
          <p:nvPr/>
        </p:nvSpPr>
        <p:spPr>
          <a:xfrm>
            <a:off x="7631668" y="6088499"/>
            <a:ext cx="4190405" cy="1350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9"/>
              </a:lnSpc>
              <a:buNone/>
            </a:pPr>
            <a:r>
              <a:rPr lang="en-US" sz="1662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Continually analyze sales data, customer feedback, and market trends to make informed, data-driven decisions that drive business growth.</a:t>
            </a:r>
            <a:endParaRPr lang="en-US" sz="1662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279094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Conclusion and Next Steps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4528780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In this end-to-end data analytics project, we've demonstrated a comprehensive workflow for extracting, transforming, and analyzing retail order data. By leveraging the power of Python and SQL, we've uncovered valuable insights that can drive strategic decision-making.</a:t>
            </a:r>
            <a:endParaRPr lang="en-US" sz="17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20417-AFD3-0A73-5D79-ED2B2156CB29}"/>
              </a:ext>
            </a:extLst>
          </p:cNvPr>
          <p:cNvSpPr txBox="1"/>
          <p:nvPr/>
        </p:nvSpPr>
        <p:spPr>
          <a:xfrm>
            <a:off x="4089400" y="1595120"/>
            <a:ext cx="64516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solidFill>
                  <a:schemeClr val="bg1"/>
                </a:solidFill>
              </a:rPr>
              <a:t>THANK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EB158-25AF-8F5C-DF10-3D632EBB8FF2}"/>
              </a:ext>
            </a:extLst>
          </p:cNvPr>
          <p:cNvSpPr txBox="1"/>
          <p:nvPr/>
        </p:nvSpPr>
        <p:spPr>
          <a:xfrm>
            <a:off x="5356860" y="4013200"/>
            <a:ext cx="391668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solidFill>
                  <a:schemeClr val="bg1"/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57116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643771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Overview of the Retail Orders Dataset from Kaggle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2565678"/>
            <a:ext cx="4695706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 Retail Orders dataset from Kaggle is a comprehensive dataset containing information about online orders placed by customers of a major retail company. The dataset includes details such as order date, ship date, ship mode, customer name, segment, country, city, state, postal code, region, product ID, category, sub-category, product name, sales, quantity, and discount.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348389" y="5964198"/>
            <a:ext cx="469570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This dataset provides a wealth of data that can be leveraged to uncover valuable insights about customer behavior, sales trends, and supply chain performance for the retail business.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433EA6-DF94-FE1A-EE89-F8D4AA9D0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186" y="2565678"/>
            <a:ext cx="4695706" cy="52240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4" name="Text 1"/>
          <p:cNvSpPr/>
          <p:nvPr/>
        </p:nvSpPr>
        <p:spPr>
          <a:xfrm>
            <a:off x="4787040" y="346472"/>
            <a:ext cx="5056319" cy="6032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51"/>
              </a:lnSpc>
              <a:buNone/>
            </a:pPr>
            <a:r>
              <a:rPr lang="en-US" sz="38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ETL Process using Python</a:t>
            </a:r>
            <a:endParaRPr lang="en-US" sz="38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661" y="1520547"/>
            <a:ext cx="965240" cy="154447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254460" y="1713548"/>
            <a:ext cx="2535555" cy="3015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5"/>
              </a:lnSpc>
              <a:buNone/>
            </a:pPr>
            <a:r>
              <a:rPr lang="en-US" sz="19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Extract the Data</a:t>
            </a:r>
            <a:endParaRPr lang="en-US" sz="1900" dirty="0"/>
          </a:p>
        </p:txBody>
      </p:sp>
      <p:sp>
        <p:nvSpPr>
          <p:cNvPr id="7" name="Text 3"/>
          <p:cNvSpPr/>
          <p:nvPr/>
        </p:nvSpPr>
        <p:spPr>
          <a:xfrm>
            <a:off x="4254460" y="2130862"/>
            <a:ext cx="7376160" cy="6179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32"/>
              </a:lnSpc>
              <a:buNone/>
            </a:pPr>
            <a:r>
              <a:rPr lang="en-US" sz="152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To extract data from Kaggle using the Kaggle API in Python, use the </a:t>
            </a:r>
            <a:r>
              <a:rPr lang="en-US" sz="152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kaggle</a:t>
            </a:r>
            <a:r>
              <a:rPr lang="en-US" sz="152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library to download datasets and competition files, making it ready for further processing.</a:t>
            </a:r>
            <a:endParaRPr lang="en-US" sz="152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9661" y="3400695"/>
            <a:ext cx="965240" cy="1544479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254460" y="3593695"/>
            <a:ext cx="3336131" cy="3015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5"/>
              </a:lnSpc>
              <a:buNone/>
            </a:pPr>
            <a:r>
              <a:rPr lang="en-IN" sz="1900" dirty="0">
                <a:solidFill>
                  <a:schemeClr val="bg1"/>
                </a:solidFill>
                <a:latin typeface="Unbounded"/>
              </a:rPr>
              <a:t>T</a:t>
            </a:r>
            <a:r>
              <a:rPr lang="en-IN" sz="1900" b="0" i="0" dirty="0">
                <a:solidFill>
                  <a:schemeClr val="bg1"/>
                </a:solidFill>
                <a:effectLst/>
                <a:latin typeface="Unbounded"/>
              </a:rPr>
              <a:t>ransform</a:t>
            </a:r>
            <a:r>
              <a:rPr lang="en-US" sz="19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 Data </a:t>
            </a:r>
            <a:endParaRPr lang="en-US" sz="1900" dirty="0"/>
          </a:p>
        </p:txBody>
      </p:sp>
      <p:sp>
        <p:nvSpPr>
          <p:cNvPr id="10" name="Text 5"/>
          <p:cNvSpPr/>
          <p:nvPr/>
        </p:nvSpPr>
        <p:spPr>
          <a:xfrm>
            <a:off x="4254460" y="4011009"/>
            <a:ext cx="7376160" cy="6179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32"/>
              </a:lnSpc>
              <a:buNone/>
            </a:pPr>
            <a:r>
              <a:rPr lang="en-US" sz="152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Examine the column names, data types, transform data using the pandas library in Python, Rename the column name, add some calculated column.</a:t>
            </a:r>
            <a:endParaRPr lang="en-US" sz="152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9661" y="5315562"/>
            <a:ext cx="965240" cy="1544479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4254460" y="5508562"/>
            <a:ext cx="3203258" cy="3015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5"/>
              </a:lnSpc>
              <a:buNone/>
            </a:pPr>
            <a:r>
              <a:rPr lang="en-US" sz="19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</a:rPr>
              <a:t>Load the Data</a:t>
            </a:r>
            <a:endParaRPr lang="en-US" sz="1900" dirty="0"/>
          </a:p>
        </p:txBody>
      </p:sp>
      <p:sp>
        <p:nvSpPr>
          <p:cNvPr id="13" name="Text 7"/>
          <p:cNvSpPr/>
          <p:nvPr/>
        </p:nvSpPr>
        <p:spPr>
          <a:xfrm>
            <a:off x="4254460" y="5925876"/>
            <a:ext cx="7376160" cy="6179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32"/>
              </a:lnSpc>
              <a:buNone/>
            </a:pPr>
            <a:r>
              <a:rPr lang="en-US" sz="152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load data to SQL Server using Python's </a:t>
            </a:r>
            <a:r>
              <a:rPr lang="en-US" sz="152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SQLAlchemy</a:t>
            </a:r>
            <a:r>
              <a:rPr lang="en-US" sz="152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library and the </a:t>
            </a:r>
            <a:r>
              <a:rPr lang="en-US" sz="152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to_sql</a:t>
            </a:r>
            <a:r>
              <a:rPr lang="en-US" sz="152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() function.</a:t>
            </a:r>
            <a:endParaRPr lang="en-US" sz="152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A77D9E-6801-932E-3D03-0810E3F04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69" y="1374956"/>
            <a:ext cx="14273135" cy="6553702"/>
          </a:xfrm>
          <a:prstGeom prst="rect">
            <a:avLst/>
          </a:prstGeom>
        </p:spPr>
      </p:pic>
      <p:sp>
        <p:nvSpPr>
          <p:cNvPr id="19" name="Text 1">
            <a:extLst>
              <a:ext uri="{FF2B5EF4-FFF2-40B4-BE49-F238E27FC236}">
                <a16:creationId xmlns:a16="http://schemas.microsoft.com/office/drawing/2014/main" id="{0865DFDA-CA59-C2D6-38F1-F69617A2E24D}"/>
              </a:ext>
            </a:extLst>
          </p:cNvPr>
          <p:cNvSpPr/>
          <p:nvPr/>
        </p:nvSpPr>
        <p:spPr>
          <a:xfrm>
            <a:off x="4546411" y="300942"/>
            <a:ext cx="5537578" cy="6032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51"/>
              </a:lnSpc>
              <a:buNone/>
            </a:pPr>
            <a:r>
              <a:rPr lang="en-US" sz="38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ETL Process using Python(1)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88304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19" name="Text 1">
            <a:extLst>
              <a:ext uri="{FF2B5EF4-FFF2-40B4-BE49-F238E27FC236}">
                <a16:creationId xmlns:a16="http://schemas.microsoft.com/office/drawing/2014/main" id="{0865DFDA-CA59-C2D6-38F1-F69617A2E24D}"/>
              </a:ext>
            </a:extLst>
          </p:cNvPr>
          <p:cNvSpPr/>
          <p:nvPr/>
        </p:nvSpPr>
        <p:spPr>
          <a:xfrm>
            <a:off x="4546411" y="300942"/>
            <a:ext cx="5537578" cy="6032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51"/>
              </a:lnSpc>
              <a:buNone/>
            </a:pPr>
            <a:r>
              <a:rPr lang="en-US" sz="38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ETL Process using Python(2)</a:t>
            </a:r>
            <a:endParaRPr lang="en-US" sz="3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2F14F-D1EE-AB78-D2A1-B85E16AE5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44" y="1173224"/>
            <a:ext cx="14248436" cy="675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3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19" name="Text 1">
            <a:extLst>
              <a:ext uri="{FF2B5EF4-FFF2-40B4-BE49-F238E27FC236}">
                <a16:creationId xmlns:a16="http://schemas.microsoft.com/office/drawing/2014/main" id="{0865DFDA-CA59-C2D6-38F1-F69617A2E24D}"/>
              </a:ext>
            </a:extLst>
          </p:cNvPr>
          <p:cNvSpPr/>
          <p:nvPr/>
        </p:nvSpPr>
        <p:spPr>
          <a:xfrm>
            <a:off x="4546411" y="300942"/>
            <a:ext cx="5537578" cy="6032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51"/>
              </a:lnSpc>
              <a:buNone/>
            </a:pPr>
            <a:r>
              <a:rPr lang="en-US" sz="38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ETL Process using Python(3)</a:t>
            </a:r>
            <a:endParaRPr lang="en-US" sz="3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C92EA-C1D6-871A-17A1-4ECC389DB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95" y="1058914"/>
            <a:ext cx="14225286" cy="686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5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19" name="Text 1">
            <a:extLst>
              <a:ext uri="{FF2B5EF4-FFF2-40B4-BE49-F238E27FC236}">
                <a16:creationId xmlns:a16="http://schemas.microsoft.com/office/drawing/2014/main" id="{0865DFDA-CA59-C2D6-38F1-F69617A2E24D}"/>
              </a:ext>
            </a:extLst>
          </p:cNvPr>
          <p:cNvSpPr/>
          <p:nvPr/>
        </p:nvSpPr>
        <p:spPr>
          <a:xfrm>
            <a:off x="5930805" y="3813155"/>
            <a:ext cx="2768789" cy="6032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51"/>
              </a:lnSpc>
              <a:buNone/>
            </a:pPr>
            <a:r>
              <a:rPr lang="en-US" sz="38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</a:rPr>
              <a:t>SQL QUERIES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23059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1029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4" name="Text 1"/>
          <p:cNvSpPr/>
          <p:nvPr/>
        </p:nvSpPr>
        <p:spPr>
          <a:xfrm>
            <a:off x="2207306" y="97261"/>
            <a:ext cx="10215786" cy="7118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4921"/>
              </a:lnSpc>
              <a:buNone/>
            </a:pPr>
            <a:r>
              <a:rPr lang="en-US" sz="3940" dirty="0">
                <a:solidFill>
                  <a:schemeClr val="bg1"/>
                </a:solidFill>
                <a:latin typeface="Unbounded"/>
              </a:rPr>
              <a:t>Find top 10 highest revenue generating products.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961F459-DF22-77CB-A8C9-D4AB33B05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022" y="1006997"/>
            <a:ext cx="10014355" cy="66554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4" name="Text 1"/>
          <p:cNvSpPr/>
          <p:nvPr/>
        </p:nvSpPr>
        <p:spPr>
          <a:xfrm>
            <a:off x="2162354" y="137896"/>
            <a:ext cx="10305691" cy="9012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077"/>
              </a:lnSpc>
              <a:buNone/>
            </a:pPr>
            <a:r>
              <a:rPr lang="en-US" sz="3940" dirty="0">
                <a:solidFill>
                  <a:schemeClr val="bg1"/>
                </a:solidFill>
                <a:latin typeface="Unbounded"/>
              </a:rPr>
              <a:t>Find top 5 highest selling products in each region.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6125B40-54D6-AE10-5CF8-BC66939E2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354" y="1177035"/>
            <a:ext cx="10305691" cy="63210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503</Words>
  <Application>Microsoft Office PowerPoint</Application>
  <PresentationFormat>Custom</PresentationFormat>
  <Paragraphs>51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Cabin</vt:lpstr>
      <vt:lpstr>Unbounded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Saurabh Shah</cp:lastModifiedBy>
  <cp:revision>2</cp:revision>
  <dcterms:created xsi:type="dcterms:W3CDTF">2024-05-23T12:21:20Z</dcterms:created>
  <dcterms:modified xsi:type="dcterms:W3CDTF">2024-05-23T13:19:18Z</dcterms:modified>
</cp:coreProperties>
</file>