
<file path=[Content_Types].xml><?xml version="1.0" encoding="utf-8"?>
<Types xmlns="http://schemas.openxmlformats.org/package/2006/content-types">
  <Default Extension="1"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3" r:id="rId7"/>
    <p:sldId id="264" r:id="rId8"/>
    <p:sldId id="265" r:id="rId9"/>
    <p:sldId id="262" r:id="rId10"/>
    <p:sldId id="259"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8" d="100"/>
          <a:sy n="58" d="100"/>
        </p:scale>
        <p:origin x="1176"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975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48927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9409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40300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420783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7717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78085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rawpixel.com/search/study" TargetMode="External"/><Relationship Id="rId4" Type="http://schemas.openxmlformats.org/officeDocument/2006/relationships/image" Target="../media/image2.1"/></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5" name="Text 2"/>
          <p:cNvSpPr/>
          <p:nvPr/>
        </p:nvSpPr>
        <p:spPr>
          <a:xfrm>
            <a:off x="833199" y="243840"/>
            <a:ext cx="7477601" cy="4632959"/>
          </a:xfrm>
          <a:prstGeom prst="rect">
            <a:avLst/>
          </a:prstGeom>
          <a:noFill/>
          <a:ln/>
        </p:spPr>
        <p:txBody>
          <a:bodyPr wrap="square" rtlCol="0" anchor="t"/>
          <a:lstStyle/>
          <a:p>
            <a:pPr marL="0" indent="0">
              <a:lnSpc>
                <a:spcPts val="7545"/>
              </a:lnSpc>
              <a:buNone/>
            </a:pPr>
            <a:r>
              <a:rPr lang="en-US" sz="6040" dirty="0">
                <a:latin typeface="Playfair Display" panose="00000500000000000000" pitchFamily="2" charset="0"/>
              </a:rPr>
              <a:t>End-to-End Data Analytics Project with Python on Student Exam Scores Dataset</a:t>
            </a:r>
          </a:p>
        </p:txBody>
      </p:sp>
      <p:sp>
        <p:nvSpPr>
          <p:cNvPr id="6" name="Text 3"/>
          <p:cNvSpPr/>
          <p:nvPr/>
        </p:nvSpPr>
        <p:spPr>
          <a:xfrm>
            <a:off x="833199" y="5043964"/>
            <a:ext cx="7477601" cy="1397595"/>
          </a:xfrm>
          <a:prstGeom prst="rect">
            <a:avLst/>
          </a:prstGeom>
          <a:noFill/>
          <a:ln/>
        </p:spPr>
        <p:txBody>
          <a:bodyPr wrap="square" rtlCol="0" anchor="t"/>
          <a:lstStyle/>
          <a:p>
            <a:pPr marL="0" indent="0">
              <a:lnSpc>
                <a:spcPts val="2799"/>
              </a:lnSpc>
              <a:buNone/>
            </a:pPr>
            <a:r>
              <a:rPr lang="en-US" sz="1750" dirty="0">
                <a:latin typeface="Open Sans" panose="020B0606030504020204" pitchFamily="34" charset="0"/>
                <a:ea typeface="Open Sans" panose="020B0606030504020204" pitchFamily="34" charset="0"/>
                <a:cs typeface="Open Sans" panose="020B0606030504020204" pitchFamily="34" charset="0"/>
              </a:rPr>
              <a:t>This end-to-end data analytics project leverages Python to analyze a dataset of student exam scores. By uncovering insights from the data, we can better understand student performance and identify areas for improvement in the education system.</a:t>
            </a:r>
          </a:p>
        </p:txBody>
      </p:sp>
      <p:sp>
        <p:nvSpPr>
          <p:cNvPr id="7" name="Shape 4"/>
          <p:cNvSpPr/>
          <p:nvPr/>
        </p:nvSpPr>
        <p:spPr>
          <a:xfrm>
            <a:off x="833199" y="6021348"/>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3"/>
          <a:stretch>
            <a:fillRect/>
          </a:stretch>
        </p:blipFill>
        <p:spPr>
          <a:xfrm>
            <a:off x="840819" y="6699528"/>
            <a:ext cx="340162" cy="340162"/>
          </a:xfrm>
          <a:prstGeom prst="rect">
            <a:avLst/>
          </a:prstGeom>
        </p:spPr>
      </p:pic>
      <p:sp>
        <p:nvSpPr>
          <p:cNvPr id="9" name="Text 5"/>
          <p:cNvSpPr/>
          <p:nvPr/>
        </p:nvSpPr>
        <p:spPr>
          <a:xfrm>
            <a:off x="1299686" y="6675239"/>
            <a:ext cx="2318623" cy="388858"/>
          </a:xfrm>
          <a:prstGeom prst="rect">
            <a:avLst/>
          </a:prstGeom>
          <a:noFill/>
          <a:ln/>
        </p:spPr>
        <p:txBody>
          <a:bodyPr wrap="none" rtlCol="0" anchor="t"/>
          <a:lstStyle/>
          <a:p>
            <a:pPr marL="0" indent="0" algn="l">
              <a:lnSpc>
                <a:spcPts val="3062"/>
              </a:lnSpc>
              <a:buNone/>
            </a:pPr>
            <a:r>
              <a:rPr lang="en-US" sz="2187" b="1" dirty="0">
                <a:solidFill>
                  <a:srgbClr val="39393C"/>
                </a:solidFill>
                <a:latin typeface="Open Sans" pitchFamily="34" charset="0"/>
                <a:ea typeface="Open Sans" pitchFamily="34" charset="-122"/>
                <a:cs typeface="Open Sans" pitchFamily="34" charset="-120"/>
              </a:rPr>
              <a:t>by Saurabh Shah</a:t>
            </a:r>
            <a:endParaRPr lang="en-US" sz="2187" dirty="0"/>
          </a:p>
        </p:txBody>
      </p:sp>
      <p:pic>
        <p:nvPicPr>
          <p:cNvPr id="12" name="Picture 11">
            <a:extLst>
              <a:ext uri="{FF2B5EF4-FFF2-40B4-BE49-F238E27FC236}">
                <a16:creationId xmlns:a16="http://schemas.microsoft.com/office/drawing/2014/main" id="{C980405E-5B4B-B2E7-532E-1DA8DD23F08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10800" y="0"/>
            <a:ext cx="63196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456855"/>
            <a:ext cx="7477601" cy="1916430"/>
          </a:xfrm>
          <a:prstGeom prst="rect">
            <a:avLst/>
          </a:prstGeom>
          <a:noFill/>
          <a:ln/>
        </p:spPr>
        <p:txBody>
          <a:bodyPr wrap="square" rtlCol="0" anchor="t"/>
          <a:lstStyle/>
          <a:p>
            <a:pPr marL="0" indent="0">
              <a:lnSpc>
                <a:spcPts val="7545"/>
              </a:lnSpc>
              <a:buNone/>
            </a:pPr>
            <a:r>
              <a:rPr lang="en-US" sz="6040" dirty="0">
                <a:latin typeface="Playfair Display" panose="00000500000000000000" pitchFamily="2" charset="0"/>
              </a:rPr>
              <a:t>Thank You for Your Interest</a:t>
            </a:r>
          </a:p>
        </p:txBody>
      </p:sp>
      <p:sp>
        <p:nvSpPr>
          <p:cNvPr id="6" name="Text 3"/>
          <p:cNvSpPr/>
          <p:nvPr/>
        </p:nvSpPr>
        <p:spPr>
          <a:xfrm>
            <a:off x="833199" y="4706541"/>
            <a:ext cx="7477601" cy="2123599"/>
          </a:xfrm>
          <a:prstGeom prst="rect">
            <a:avLst/>
          </a:prstGeom>
          <a:noFill/>
          <a:ln/>
        </p:spPr>
        <p:txBody>
          <a:bodyPr wrap="square" rtlCol="0" anchor="t"/>
          <a:lstStyle/>
          <a:p>
            <a:pPr marL="0" indent="0">
              <a:lnSpc>
                <a:spcPts val="2799"/>
              </a:lnSpc>
              <a:buNone/>
            </a:pPr>
            <a:r>
              <a:rPr lang="en-US" sz="1750" dirty="0">
                <a:latin typeface="Open Sans" panose="020B0606030504020204" pitchFamily="34" charset="0"/>
                <a:ea typeface="Open Sans" panose="020B0606030504020204" pitchFamily="34" charset="0"/>
                <a:cs typeface="Open Sans" panose="020B0606030504020204" pitchFamily="34" charset="0"/>
              </a:rPr>
              <a:t>Thank you for your interest in our End-to-End Data Analytics Project with Python on the Student Exam Scores Dataset. We appreciate your time and attention, and hope you found the project informative and valuable. Please don't hesitate to reach out if you have any further questions or would like to discuss potential collaboration opportunities.</a:t>
            </a:r>
          </a:p>
        </p:txBody>
      </p:sp>
      <p:pic>
        <p:nvPicPr>
          <p:cNvPr id="8" name="Image 1" descr="preencoded.png">
            <a:extLst>
              <a:ext uri="{FF2B5EF4-FFF2-40B4-BE49-F238E27FC236}">
                <a16:creationId xmlns:a16="http://schemas.microsoft.com/office/drawing/2014/main" id="{5CDD05DD-35A2-B605-3496-9432F93F1BDF}"/>
              </a:ext>
            </a:extLst>
          </p:cNvPr>
          <p:cNvPicPr>
            <a:picLocks noChangeAspect="1"/>
          </p:cNvPicPr>
          <p:nvPr/>
        </p:nvPicPr>
        <p:blipFill>
          <a:blip r:embed="rId4"/>
          <a:stretch>
            <a:fillRect/>
          </a:stretch>
        </p:blipFill>
        <p:spPr>
          <a:xfrm>
            <a:off x="840819" y="7105928"/>
            <a:ext cx="340162" cy="340162"/>
          </a:xfrm>
          <a:prstGeom prst="rect">
            <a:avLst/>
          </a:prstGeom>
        </p:spPr>
      </p:pic>
      <p:sp>
        <p:nvSpPr>
          <p:cNvPr id="9" name="Text 5">
            <a:extLst>
              <a:ext uri="{FF2B5EF4-FFF2-40B4-BE49-F238E27FC236}">
                <a16:creationId xmlns:a16="http://schemas.microsoft.com/office/drawing/2014/main" id="{F647BA7A-CB7B-85AB-AEB4-B993C8C099D0}"/>
              </a:ext>
            </a:extLst>
          </p:cNvPr>
          <p:cNvSpPr/>
          <p:nvPr/>
        </p:nvSpPr>
        <p:spPr>
          <a:xfrm>
            <a:off x="1299686" y="7081639"/>
            <a:ext cx="2318623" cy="388858"/>
          </a:xfrm>
          <a:prstGeom prst="rect">
            <a:avLst/>
          </a:prstGeom>
          <a:noFill/>
          <a:ln/>
        </p:spPr>
        <p:txBody>
          <a:bodyPr wrap="none" rtlCol="0" anchor="t"/>
          <a:lstStyle/>
          <a:p>
            <a:pPr marL="0" indent="0" algn="l">
              <a:lnSpc>
                <a:spcPts val="3062"/>
              </a:lnSpc>
              <a:buNone/>
            </a:pPr>
            <a:r>
              <a:rPr lang="en-US" sz="2187" b="1" dirty="0">
                <a:solidFill>
                  <a:srgbClr val="39393C"/>
                </a:solidFill>
                <a:latin typeface="Open Sans" pitchFamily="34" charset="0"/>
                <a:ea typeface="Open Sans" pitchFamily="34" charset="-122"/>
                <a:cs typeface="Open Sans" pitchFamily="34" charset="-120"/>
              </a:rPr>
              <a:t>by Saurabh Shah</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Exploring the Student Exam Scores Dataset</a:t>
            </a:r>
            <a:endParaRPr lang="en-US" sz="4374" dirty="0"/>
          </a:p>
        </p:txBody>
      </p:sp>
      <p:sp>
        <p:nvSpPr>
          <p:cNvPr id="6" name="Text 3"/>
          <p:cNvSpPr/>
          <p:nvPr/>
        </p:nvSpPr>
        <p:spPr>
          <a:xfrm>
            <a:off x="833199" y="3429238"/>
            <a:ext cx="7477601"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The student exam scores dataset provides a comprehensive view of student performance across various subjects and exams. This data offers valuable insights into academic achievement and can inform strategic decisions to improve educational outcomes.</a:t>
            </a:r>
            <a:endParaRPr lang="en-US" sz="1750" dirty="0"/>
          </a:p>
        </p:txBody>
      </p:sp>
      <p:sp>
        <p:nvSpPr>
          <p:cNvPr id="7" name="Text 4"/>
          <p:cNvSpPr/>
          <p:nvPr/>
        </p:nvSpPr>
        <p:spPr>
          <a:xfrm>
            <a:off x="833199" y="5100757"/>
            <a:ext cx="7477601"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By analyzing this dataset, we can uncover patterns, trends, and relationships that shed light on factors influencing student success, enabling more targeted interventions and personalized learning strategies.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4" name="Text 2"/>
          <p:cNvSpPr/>
          <p:nvPr/>
        </p:nvSpPr>
        <p:spPr>
          <a:xfrm>
            <a:off x="3526145" y="603171"/>
            <a:ext cx="7578110" cy="685443"/>
          </a:xfrm>
          <a:prstGeom prst="rect">
            <a:avLst/>
          </a:prstGeom>
          <a:noFill/>
          <a:ln/>
        </p:spPr>
        <p:txBody>
          <a:bodyPr wrap="none" rtlCol="0" anchor="t"/>
          <a:lstStyle/>
          <a:p>
            <a:pPr marL="0" indent="0" algn="ctr">
              <a:lnSpc>
                <a:spcPts val="5398"/>
              </a:lnSpc>
              <a:buNone/>
            </a:pPr>
            <a:r>
              <a:rPr lang="en-US" sz="4318" b="1" dirty="0">
                <a:solidFill>
                  <a:schemeClr val="bg1"/>
                </a:solidFill>
                <a:latin typeface="Playfair Display" pitchFamily="34" charset="0"/>
              </a:rPr>
              <a:t>Import Libraries and CSV File</a:t>
            </a:r>
            <a:endParaRPr lang="en-US" sz="4318" dirty="0">
              <a:solidFill>
                <a:schemeClr val="bg1"/>
              </a:solidFill>
            </a:endParaRPr>
          </a:p>
        </p:txBody>
      </p:sp>
      <p:pic>
        <p:nvPicPr>
          <p:cNvPr id="22" name="Picture 21">
            <a:extLst>
              <a:ext uri="{FF2B5EF4-FFF2-40B4-BE49-F238E27FC236}">
                <a16:creationId xmlns:a16="http://schemas.microsoft.com/office/drawing/2014/main" id="{1B9E60BB-EAE5-EED9-2D81-67566556DB1B}"/>
              </a:ext>
            </a:extLst>
          </p:cNvPr>
          <p:cNvPicPr>
            <a:picLocks noChangeAspect="1"/>
          </p:cNvPicPr>
          <p:nvPr/>
        </p:nvPicPr>
        <p:blipFill>
          <a:blip r:embed="rId3"/>
          <a:stretch>
            <a:fillRect/>
          </a:stretch>
        </p:blipFill>
        <p:spPr>
          <a:xfrm>
            <a:off x="756920" y="1729533"/>
            <a:ext cx="13116560" cy="58968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4" name="Text 2"/>
          <p:cNvSpPr/>
          <p:nvPr/>
        </p:nvSpPr>
        <p:spPr>
          <a:xfrm>
            <a:off x="3526145" y="603171"/>
            <a:ext cx="7578110" cy="685443"/>
          </a:xfrm>
          <a:prstGeom prst="rect">
            <a:avLst/>
          </a:prstGeom>
          <a:noFill/>
          <a:ln/>
        </p:spPr>
        <p:txBody>
          <a:bodyPr wrap="none" rtlCol="0" anchor="t"/>
          <a:lstStyle/>
          <a:p>
            <a:pPr marL="0" indent="0" algn="ctr">
              <a:lnSpc>
                <a:spcPts val="5398"/>
              </a:lnSpc>
              <a:buNone/>
            </a:pPr>
            <a:r>
              <a:rPr lang="en-US" sz="4318" b="1" dirty="0">
                <a:solidFill>
                  <a:schemeClr val="bg1"/>
                </a:solidFill>
                <a:latin typeface="Playfair Display" pitchFamily="34" charset="0"/>
              </a:rPr>
              <a:t>Transform Data</a:t>
            </a:r>
            <a:endParaRPr lang="en-US" sz="4318" dirty="0">
              <a:solidFill>
                <a:schemeClr val="bg1"/>
              </a:solidFill>
            </a:endParaRPr>
          </a:p>
        </p:txBody>
      </p:sp>
      <p:pic>
        <p:nvPicPr>
          <p:cNvPr id="5" name="Picture 4">
            <a:extLst>
              <a:ext uri="{FF2B5EF4-FFF2-40B4-BE49-F238E27FC236}">
                <a16:creationId xmlns:a16="http://schemas.microsoft.com/office/drawing/2014/main" id="{415F58C9-5FAE-8A38-8B7E-0DB625434E37}"/>
              </a:ext>
            </a:extLst>
          </p:cNvPr>
          <p:cNvPicPr>
            <a:picLocks noChangeAspect="1"/>
          </p:cNvPicPr>
          <p:nvPr/>
        </p:nvPicPr>
        <p:blipFill>
          <a:blip r:embed="rId3"/>
          <a:stretch>
            <a:fillRect/>
          </a:stretch>
        </p:blipFill>
        <p:spPr>
          <a:xfrm>
            <a:off x="430139" y="1648213"/>
            <a:ext cx="6783461" cy="5978216"/>
          </a:xfrm>
          <a:prstGeom prst="rect">
            <a:avLst/>
          </a:prstGeom>
        </p:spPr>
      </p:pic>
      <p:pic>
        <p:nvPicPr>
          <p:cNvPr id="7" name="Picture 6">
            <a:extLst>
              <a:ext uri="{FF2B5EF4-FFF2-40B4-BE49-F238E27FC236}">
                <a16:creationId xmlns:a16="http://schemas.microsoft.com/office/drawing/2014/main" id="{23C2B9A2-DFF5-567B-8CEF-00ED96572AA1}"/>
              </a:ext>
            </a:extLst>
          </p:cNvPr>
          <p:cNvPicPr>
            <a:picLocks noChangeAspect="1"/>
          </p:cNvPicPr>
          <p:nvPr/>
        </p:nvPicPr>
        <p:blipFill>
          <a:blip r:embed="rId4"/>
          <a:stretch>
            <a:fillRect/>
          </a:stretch>
        </p:blipFill>
        <p:spPr>
          <a:xfrm>
            <a:off x="7416800" y="1648213"/>
            <a:ext cx="6783461" cy="5978216"/>
          </a:xfrm>
          <a:prstGeom prst="rect">
            <a:avLst/>
          </a:prstGeom>
        </p:spPr>
      </p:pic>
    </p:spTree>
    <p:extLst>
      <p:ext uri="{BB962C8B-B14F-4D97-AF65-F5344CB8AC3E}">
        <p14:creationId xmlns:p14="http://schemas.microsoft.com/office/powerpoint/2010/main" val="359992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4" name="Text 2"/>
          <p:cNvSpPr/>
          <p:nvPr/>
        </p:nvSpPr>
        <p:spPr>
          <a:xfrm>
            <a:off x="4678993" y="471091"/>
            <a:ext cx="5272415" cy="685443"/>
          </a:xfrm>
          <a:prstGeom prst="rect">
            <a:avLst/>
          </a:prstGeom>
          <a:noFill/>
          <a:ln/>
        </p:spPr>
        <p:txBody>
          <a:bodyPr wrap="none" rtlCol="0" anchor="t"/>
          <a:lstStyle/>
          <a:p>
            <a:pPr marL="0" indent="0" algn="ctr">
              <a:lnSpc>
                <a:spcPts val="5398"/>
              </a:lnSpc>
              <a:buNone/>
            </a:pPr>
            <a:r>
              <a:rPr lang="en-US" sz="4318" b="1" dirty="0">
                <a:solidFill>
                  <a:schemeClr val="bg1"/>
                </a:solidFill>
                <a:latin typeface="Playfair Display" pitchFamily="34" charset="0"/>
              </a:rPr>
              <a:t>Gender Distribution</a:t>
            </a:r>
            <a:endParaRPr lang="en-US" sz="4318" dirty="0">
              <a:solidFill>
                <a:schemeClr val="bg1"/>
              </a:solidFill>
            </a:endParaRPr>
          </a:p>
        </p:txBody>
      </p:sp>
      <p:pic>
        <p:nvPicPr>
          <p:cNvPr id="5" name="Picture 4">
            <a:extLst>
              <a:ext uri="{FF2B5EF4-FFF2-40B4-BE49-F238E27FC236}">
                <a16:creationId xmlns:a16="http://schemas.microsoft.com/office/drawing/2014/main" id="{93E98B6C-1B37-5286-FAD0-9BF853696DBA}"/>
              </a:ext>
            </a:extLst>
          </p:cNvPr>
          <p:cNvPicPr>
            <a:picLocks noChangeAspect="1"/>
          </p:cNvPicPr>
          <p:nvPr/>
        </p:nvPicPr>
        <p:blipFill>
          <a:blip r:embed="rId3"/>
          <a:stretch>
            <a:fillRect/>
          </a:stretch>
        </p:blipFill>
        <p:spPr>
          <a:xfrm>
            <a:off x="711200" y="1378983"/>
            <a:ext cx="13208000" cy="6466393"/>
          </a:xfrm>
          <a:prstGeom prst="rect">
            <a:avLst/>
          </a:prstGeom>
        </p:spPr>
      </p:pic>
    </p:spTree>
    <p:extLst>
      <p:ext uri="{BB962C8B-B14F-4D97-AF65-F5344CB8AC3E}">
        <p14:creationId xmlns:p14="http://schemas.microsoft.com/office/powerpoint/2010/main" val="425002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4" name="Text 2"/>
          <p:cNvSpPr/>
          <p:nvPr/>
        </p:nvSpPr>
        <p:spPr>
          <a:xfrm>
            <a:off x="4678993" y="471091"/>
            <a:ext cx="5272415" cy="685443"/>
          </a:xfrm>
          <a:prstGeom prst="rect">
            <a:avLst/>
          </a:prstGeom>
          <a:noFill/>
          <a:ln/>
        </p:spPr>
        <p:txBody>
          <a:bodyPr wrap="none" rtlCol="0" anchor="t"/>
          <a:lstStyle/>
          <a:p>
            <a:pPr marL="0" indent="0" algn="ctr">
              <a:lnSpc>
                <a:spcPts val="5398"/>
              </a:lnSpc>
              <a:buNone/>
            </a:pPr>
            <a:r>
              <a:rPr lang="en-US" sz="4318" b="1" dirty="0">
                <a:solidFill>
                  <a:schemeClr val="bg1"/>
                </a:solidFill>
                <a:latin typeface="Playfair Display" pitchFamily="34" charset="0"/>
              </a:rPr>
              <a:t>Analytics(1)</a:t>
            </a:r>
            <a:endParaRPr lang="en-US" sz="4318" dirty="0">
              <a:solidFill>
                <a:schemeClr val="bg1"/>
              </a:solidFill>
            </a:endParaRPr>
          </a:p>
        </p:txBody>
      </p:sp>
      <p:pic>
        <p:nvPicPr>
          <p:cNvPr id="10" name="Picture 9">
            <a:extLst>
              <a:ext uri="{FF2B5EF4-FFF2-40B4-BE49-F238E27FC236}">
                <a16:creationId xmlns:a16="http://schemas.microsoft.com/office/drawing/2014/main" id="{DEC07392-214D-1458-1B63-6B1D17D3E354}"/>
              </a:ext>
            </a:extLst>
          </p:cNvPr>
          <p:cNvPicPr>
            <a:picLocks noChangeAspect="1"/>
          </p:cNvPicPr>
          <p:nvPr/>
        </p:nvPicPr>
        <p:blipFill>
          <a:blip r:embed="rId3"/>
          <a:stretch>
            <a:fillRect/>
          </a:stretch>
        </p:blipFill>
        <p:spPr>
          <a:xfrm>
            <a:off x="298086" y="1330961"/>
            <a:ext cx="6925674" cy="6469400"/>
          </a:xfrm>
          <a:prstGeom prst="rect">
            <a:avLst/>
          </a:prstGeom>
        </p:spPr>
      </p:pic>
      <p:pic>
        <p:nvPicPr>
          <p:cNvPr id="12" name="Picture 11">
            <a:extLst>
              <a:ext uri="{FF2B5EF4-FFF2-40B4-BE49-F238E27FC236}">
                <a16:creationId xmlns:a16="http://schemas.microsoft.com/office/drawing/2014/main" id="{F5B18391-1EC1-A24F-BD06-C9AF04CBF8B1}"/>
              </a:ext>
            </a:extLst>
          </p:cNvPr>
          <p:cNvPicPr>
            <a:picLocks noChangeAspect="1"/>
          </p:cNvPicPr>
          <p:nvPr/>
        </p:nvPicPr>
        <p:blipFill>
          <a:blip r:embed="rId4"/>
          <a:stretch>
            <a:fillRect/>
          </a:stretch>
        </p:blipFill>
        <p:spPr>
          <a:xfrm>
            <a:off x="7406640" y="1330961"/>
            <a:ext cx="6925674" cy="6469400"/>
          </a:xfrm>
          <a:prstGeom prst="rect">
            <a:avLst/>
          </a:prstGeom>
        </p:spPr>
      </p:pic>
    </p:spTree>
    <p:extLst>
      <p:ext uri="{BB962C8B-B14F-4D97-AF65-F5344CB8AC3E}">
        <p14:creationId xmlns:p14="http://schemas.microsoft.com/office/powerpoint/2010/main" val="9190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4" name="Text 2"/>
          <p:cNvSpPr/>
          <p:nvPr/>
        </p:nvSpPr>
        <p:spPr>
          <a:xfrm>
            <a:off x="4678993" y="471091"/>
            <a:ext cx="5272415" cy="685443"/>
          </a:xfrm>
          <a:prstGeom prst="rect">
            <a:avLst/>
          </a:prstGeom>
          <a:noFill/>
          <a:ln/>
        </p:spPr>
        <p:txBody>
          <a:bodyPr wrap="none" rtlCol="0" anchor="t"/>
          <a:lstStyle/>
          <a:p>
            <a:pPr marL="0" indent="0" algn="ctr">
              <a:lnSpc>
                <a:spcPts val="5398"/>
              </a:lnSpc>
              <a:buNone/>
            </a:pPr>
            <a:r>
              <a:rPr lang="en-US" sz="4318" b="1" dirty="0">
                <a:solidFill>
                  <a:schemeClr val="bg1"/>
                </a:solidFill>
                <a:latin typeface="Playfair Display" pitchFamily="34" charset="0"/>
              </a:rPr>
              <a:t>Analytics(2)</a:t>
            </a:r>
            <a:endParaRPr lang="en-US" sz="4318" dirty="0">
              <a:solidFill>
                <a:schemeClr val="bg1"/>
              </a:solidFill>
            </a:endParaRPr>
          </a:p>
        </p:txBody>
      </p:sp>
      <p:pic>
        <p:nvPicPr>
          <p:cNvPr id="5" name="Picture 4">
            <a:extLst>
              <a:ext uri="{FF2B5EF4-FFF2-40B4-BE49-F238E27FC236}">
                <a16:creationId xmlns:a16="http://schemas.microsoft.com/office/drawing/2014/main" id="{FA016AF6-99C7-82C5-CA15-3B937B7F3F79}"/>
              </a:ext>
            </a:extLst>
          </p:cNvPr>
          <p:cNvPicPr>
            <a:picLocks noChangeAspect="1"/>
          </p:cNvPicPr>
          <p:nvPr/>
        </p:nvPicPr>
        <p:blipFill>
          <a:blip r:embed="rId3"/>
          <a:stretch>
            <a:fillRect/>
          </a:stretch>
        </p:blipFill>
        <p:spPr>
          <a:xfrm>
            <a:off x="568960" y="1257034"/>
            <a:ext cx="13472160" cy="6142252"/>
          </a:xfrm>
          <a:prstGeom prst="rect">
            <a:avLst/>
          </a:prstGeom>
        </p:spPr>
      </p:pic>
    </p:spTree>
    <p:extLst>
      <p:ext uri="{BB962C8B-B14F-4D97-AF65-F5344CB8AC3E}">
        <p14:creationId xmlns:p14="http://schemas.microsoft.com/office/powerpoint/2010/main" val="331347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4" name="Text 2"/>
          <p:cNvSpPr/>
          <p:nvPr/>
        </p:nvSpPr>
        <p:spPr>
          <a:xfrm>
            <a:off x="4076857" y="471091"/>
            <a:ext cx="6476687" cy="685443"/>
          </a:xfrm>
          <a:prstGeom prst="rect">
            <a:avLst/>
          </a:prstGeom>
          <a:noFill/>
          <a:ln/>
        </p:spPr>
        <p:txBody>
          <a:bodyPr wrap="none" rtlCol="0" anchor="t"/>
          <a:lstStyle/>
          <a:p>
            <a:pPr marL="0" indent="0" algn="ctr">
              <a:lnSpc>
                <a:spcPts val="5398"/>
              </a:lnSpc>
              <a:buNone/>
            </a:pPr>
            <a:r>
              <a:rPr lang="en-US" sz="4318" b="1" dirty="0">
                <a:solidFill>
                  <a:schemeClr val="bg1"/>
                </a:solidFill>
                <a:latin typeface="Playfair Display" pitchFamily="34" charset="0"/>
              </a:rPr>
              <a:t>Boxplot on basis of scores</a:t>
            </a:r>
            <a:endParaRPr lang="en-US" sz="4318" dirty="0">
              <a:solidFill>
                <a:schemeClr val="bg1"/>
              </a:solidFill>
            </a:endParaRPr>
          </a:p>
        </p:txBody>
      </p:sp>
      <p:pic>
        <p:nvPicPr>
          <p:cNvPr id="6" name="Picture 5">
            <a:extLst>
              <a:ext uri="{FF2B5EF4-FFF2-40B4-BE49-F238E27FC236}">
                <a16:creationId xmlns:a16="http://schemas.microsoft.com/office/drawing/2014/main" id="{9A8B9278-747A-127B-BFF3-26ADABD73D85}"/>
              </a:ext>
            </a:extLst>
          </p:cNvPr>
          <p:cNvPicPr>
            <a:picLocks noChangeAspect="1"/>
          </p:cNvPicPr>
          <p:nvPr/>
        </p:nvPicPr>
        <p:blipFill>
          <a:blip r:embed="rId3"/>
          <a:stretch>
            <a:fillRect/>
          </a:stretch>
        </p:blipFill>
        <p:spPr>
          <a:xfrm>
            <a:off x="354165" y="1255760"/>
            <a:ext cx="6961036" cy="6226080"/>
          </a:xfrm>
          <a:prstGeom prst="rect">
            <a:avLst/>
          </a:prstGeom>
        </p:spPr>
      </p:pic>
      <p:pic>
        <p:nvPicPr>
          <p:cNvPr id="8" name="Picture 7">
            <a:extLst>
              <a:ext uri="{FF2B5EF4-FFF2-40B4-BE49-F238E27FC236}">
                <a16:creationId xmlns:a16="http://schemas.microsoft.com/office/drawing/2014/main" id="{FABD10BA-3214-E0E0-E7B5-550F24B73F6C}"/>
              </a:ext>
            </a:extLst>
          </p:cNvPr>
          <p:cNvPicPr>
            <a:picLocks noChangeAspect="1"/>
          </p:cNvPicPr>
          <p:nvPr/>
        </p:nvPicPr>
        <p:blipFill>
          <a:blip r:embed="rId4"/>
          <a:stretch>
            <a:fillRect/>
          </a:stretch>
        </p:blipFill>
        <p:spPr>
          <a:xfrm>
            <a:off x="7669365" y="2522082"/>
            <a:ext cx="6606869" cy="3185436"/>
          </a:xfrm>
          <a:prstGeom prst="rect">
            <a:avLst/>
          </a:prstGeom>
        </p:spPr>
      </p:pic>
    </p:spTree>
    <p:extLst>
      <p:ext uri="{BB962C8B-B14F-4D97-AF65-F5344CB8AC3E}">
        <p14:creationId xmlns:p14="http://schemas.microsoft.com/office/powerpoint/2010/main" val="412306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4" name="Text 2"/>
          <p:cNvSpPr/>
          <p:nvPr/>
        </p:nvSpPr>
        <p:spPr>
          <a:xfrm>
            <a:off x="3563777" y="603171"/>
            <a:ext cx="7502847" cy="685443"/>
          </a:xfrm>
          <a:prstGeom prst="rect">
            <a:avLst/>
          </a:prstGeom>
          <a:noFill/>
          <a:ln/>
        </p:spPr>
        <p:txBody>
          <a:bodyPr wrap="none" rtlCol="0" anchor="t"/>
          <a:lstStyle/>
          <a:p>
            <a:pPr marL="0" indent="0" algn="ctr">
              <a:lnSpc>
                <a:spcPts val="5398"/>
              </a:lnSpc>
              <a:buNone/>
            </a:pPr>
            <a:r>
              <a:rPr lang="en-US" sz="4318" b="1" dirty="0">
                <a:solidFill>
                  <a:schemeClr val="bg1"/>
                </a:solidFill>
                <a:latin typeface="Playfair Display" pitchFamily="34" charset="0"/>
              </a:rPr>
              <a:t>Distribution od Ethnic Group</a:t>
            </a:r>
            <a:endParaRPr lang="en-US" sz="4318" dirty="0">
              <a:solidFill>
                <a:schemeClr val="bg1"/>
              </a:solidFill>
            </a:endParaRPr>
          </a:p>
        </p:txBody>
      </p:sp>
      <p:pic>
        <p:nvPicPr>
          <p:cNvPr id="6" name="Picture 5">
            <a:extLst>
              <a:ext uri="{FF2B5EF4-FFF2-40B4-BE49-F238E27FC236}">
                <a16:creationId xmlns:a16="http://schemas.microsoft.com/office/drawing/2014/main" id="{3F891E70-81C0-CD6B-8AE7-5ED6814FCCB5}"/>
              </a:ext>
            </a:extLst>
          </p:cNvPr>
          <p:cNvPicPr>
            <a:picLocks noChangeAspect="1"/>
          </p:cNvPicPr>
          <p:nvPr/>
        </p:nvPicPr>
        <p:blipFill>
          <a:blip r:embed="rId3"/>
          <a:stretch>
            <a:fillRect/>
          </a:stretch>
        </p:blipFill>
        <p:spPr>
          <a:xfrm>
            <a:off x="828041" y="1513840"/>
            <a:ext cx="12974319" cy="6112589"/>
          </a:xfrm>
          <a:prstGeom prst="rect">
            <a:avLst/>
          </a:prstGeom>
        </p:spPr>
      </p:pic>
    </p:spTree>
    <p:extLst>
      <p:ext uri="{BB962C8B-B14F-4D97-AF65-F5344CB8AC3E}">
        <p14:creationId xmlns:p14="http://schemas.microsoft.com/office/powerpoint/2010/main" val="1012051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1199</TotalTime>
  <Words>229</Words>
  <Application>Microsoft Office PowerPoint</Application>
  <PresentationFormat>Custom</PresentationFormat>
  <Paragraphs>26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Open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Saurabh Shah</cp:lastModifiedBy>
  <cp:revision>2</cp:revision>
  <dcterms:created xsi:type="dcterms:W3CDTF">2024-05-30T09:16:39Z</dcterms:created>
  <dcterms:modified xsi:type="dcterms:W3CDTF">2024-05-31T05:16:01Z</dcterms:modified>
</cp:coreProperties>
</file>