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63" r:id="rId4"/>
    <p:sldId id="291" r:id="rId5"/>
    <p:sldId id="292" r:id="rId6"/>
    <p:sldId id="293" r:id="rId7"/>
    <p:sldId id="294" r:id="rId8"/>
    <p:sldId id="281" r:id="rId9"/>
    <p:sldId id="282" r:id="rId10"/>
    <p:sldId id="283" r:id="rId11"/>
    <p:sldId id="284" r:id="rId12"/>
    <p:sldId id="285" r:id="rId13"/>
    <p:sldId id="286" r:id="rId14"/>
    <p:sldId id="287" r:id="rId15"/>
    <p:sldId id="288" r:id="rId16"/>
    <p:sldId id="289" r:id="rId17"/>
    <p:sldId id="295"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1219" autoAdjust="0"/>
  </p:normalViewPr>
  <p:slideViewPr>
    <p:cSldViewPr snapToGrid="0" snapToObjects="1">
      <p:cViewPr varScale="1">
        <p:scale>
          <a:sx n="63" d="100"/>
          <a:sy n="63" d="100"/>
        </p:scale>
        <p:origin x="94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747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287279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15769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516460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656872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4151031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497458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300529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3708149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942021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512392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405772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407818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649874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822821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5" name="Text 2"/>
          <p:cNvSpPr/>
          <p:nvPr/>
        </p:nvSpPr>
        <p:spPr>
          <a:xfrm>
            <a:off x="833199" y="1480661"/>
            <a:ext cx="7477601" cy="2874645"/>
          </a:xfrm>
          <a:prstGeom prst="rect">
            <a:avLst/>
          </a:prstGeom>
          <a:noFill/>
          <a:ln/>
        </p:spPr>
        <p:txBody>
          <a:bodyPr wrap="square" rtlCol="0" anchor="t"/>
          <a:lstStyle/>
          <a:p>
            <a:pPr marL="0" indent="0">
              <a:lnSpc>
                <a:spcPts val="7545"/>
              </a:lnSpc>
              <a:buNone/>
            </a:pPr>
            <a:r>
              <a:rPr lang="en-US" sz="6036" b="1" dirty="0">
                <a:solidFill>
                  <a:srgbClr val="EDEDE8"/>
                </a:solidFill>
                <a:latin typeface="Tomorrow" pitchFamily="34" charset="0"/>
                <a:ea typeface="Tomorrow" pitchFamily="34" charset="-122"/>
                <a:cs typeface="Tomorrow" pitchFamily="34" charset="-120"/>
              </a:rPr>
              <a:t>Introduction to the Pizza Sales With</a:t>
            </a:r>
          </a:p>
          <a:p>
            <a:pPr marL="0" indent="0">
              <a:lnSpc>
                <a:spcPts val="7545"/>
              </a:lnSpc>
              <a:buNone/>
            </a:pPr>
            <a:r>
              <a:rPr lang="en-US" sz="6036" b="1" dirty="0">
                <a:solidFill>
                  <a:srgbClr val="EDEDE8"/>
                </a:solidFill>
                <a:latin typeface="Tomorrow" pitchFamily="34" charset="0"/>
                <a:ea typeface="Tomorrow" pitchFamily="34" charset="-122"/>
                <a:cs typeface="Tomorrow" pitchFamily="34" charset="-120"/>
              </a:rPr>
              <a:t>SQL </a:t>
            </a:r>
            <a:endParaRPr lang="en-US" sz="6036" dirty="0"/>
          </a:p>
        </p:txBody>
      </p:sp>
      <p:sp>
        <p:nvSpPr>
          <p:cNvPr id="7" name="Shape 4"/>
          <p:cNvSpPr/>
          <p:nvPr/>
        </p:nvSpPr>
        <p:spPr>
          <a:xfrm>
            <a:off x="833199" y="6376749"/>
            <a:ext cx="355402" cy="355402"/>
          </a:xfrm>
          <a:prstGeom prst="roundRect">
            <a:avLst>
              <a:gd name="adj" fmla="val 25726039"/>
            </a:avLst>
          </a:prstGeom>
          <a:noFill/>
          <a:ln w="7620">
            <a:solidFill>
              <a:srgbClr val="FFFFFF"/>
            </a:solidFill>
            <a:prstDash val="solid"/>
          </a:ln>
        </p:spPr>
      </p:sp>
      <p:pic>
        <p:nvPicPr>
          <p:cNvPr id="8" name="Image 1"/>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883392" y="6384369"/>
            <a:ext cx="255016" cy="34016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Text 5"/>
          <p:cNvSpPr/>
          <p:nvPr/>
        </p:nvSpPr>
        <p:spPr>
          <a:xfrm>
            <a:off x="1299686" y="6360081"/>
            <a:ext cx="2480072" cy="388858"/>
          </a:xfrm>
          <a:prstGeom prst="rect">
            <a:avLst/>
          </a:prstGeom>
          <a:noFill/>
          <a:ln/>
        </p:spPr>
        <p:txBody>
          <a:bodyPr wrap="none" rtlCol="0" anchor="t"/>
          <a:lstStyle/>
          <a:p>
            <a:pPr marL="0" indent="0" algn="l">
              <a:lnSpc>
                <a:spcPts val="3062"/>
              </a:lnSpc>
              <a:buNone/>
            </a:pPr>
            <a:r>
              <a:rPr lang="en-US" sz="2187" b="1" dirty="0">
                <a:solidFill>
                  <a:srgbClr val="C9C9C0"/>
                </a:solidFill>
                <a:latin typeface="Tomorrow" pitchFamily="34" charset="0"/>
                <a:ea typeface="Tomorrow" pitchFamily="34" charset="-122"/>
                <a:cs typeface="Tomorrow" pitchFamily="34" charset="-120"/>
              </a:rPr>
              <a:t>by Saurabh Shah</a:t>
            </a:r>
            <a:endParaRPr lang="en-US" sz="2187" dirty="0"/>
          </a:p>
        </p:txBody>
      </p:sp>
      <p:pic>
        <p:nvPicPr>
          <p:cNvPr id="10" name="Image 0" descr="preencoded.png">
            <a:extLst>
              <a:ext uri="{FF2B5EF4-FFF2-40B4-BE49-F238E27FC236}">
                <a16:creationId xmlns:a16="http://schemas.microsoft.com/office/drawing/2014/main" id="{BE90D8D6-486F-624B-435A-937652BC6EE5}"/>
              </a:ext>
            </a:extLst>
          </p:cNvPr>
          <p:cNvPicPr>
            <a:picLocks noChangeAspect="1"/>
          </p:cNvPicPr>
          <p:nvPr/>
        </p:nvPicPr>
        <p:blipFill>
          <a:blip r:embed="rId4"/>
          <a:stretch>
            <a:fillRect/>
          </a:stretch>
        </p:blipFill>
        <p:spPr>
          <a:xfrm>
            <a:off x="915162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956321" y="706755"/>
            <a:ext cx="12280173" cy="832113"/>
          </a:xfrm>
          <a:prstGeom prst="rect">
            <a:avLst/>
          </a:prstGeom>
          <a:noFill/>
          <a:ln/>
        </p:spPr>
        <p:txBody>
          <a:bodyPr wrap="square" rtlCol="0" anchor="t"/>
          <a:lstStyle/>
          <a:p>
            <a:pPr marL="0" indent="0" algn="ctr">
              <a:lnSpc>
                <a:spcPts val="5468"/>
              </a:lnSpc>
              <a:buNone/>
            </a:pPr>
            <a:r>
              <a:rPr lang="en-US" sz="4374" b="1" dirty="0">
                <a:solidFill>
                  <a:srgbClr val="EDEDE8"/>
                </a:solidFill>
                <a:latin typeface="Tomorrow" pitchFamily="34" charset="0"/>
                <a:ea typeface="Tomorrow" pitchFamily="34" charset="-122"/>
                <a:cs typeface="Tomorrow" pitchFamily="34" charset="-120"/>
              </a:rPr>
              <a:t>Query 7: Determine the distribution of orders by hour of the day.</a:t>
            </a:r>
            <a:endParaRPr lang="en-US" sz="4374" dirty="0"/>
          </a:p>
        </p:txBody>
      </p:sp>
      <p:sp>
        <p:nvSpPr>
          <p:cNvPr id="22" name="Rectangle: Rounded Corners 21">
            <a:extLst>
              <a:ext uri="{FF2B5EF4-FFF2-40B4-BE49-F238E27FC236}">
                <a16:creationId xmlns:a16="http://schemas.microsoft.com/office/drawing/2014/main" id="{BF09CB74-E7A0-649F-B802-B7C6EAB19220}"/>
              </a:ext>
            </a:extLst>
          </p:cNvPr>
          <p:cNvSpPr/>
          <p:nvPr/>
        </p:nvSpPr>
        <p:spPr>
          <a:xfrm>
            <a:off x="7794000" y="2204084"/>
            <a:ext cx="544320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168AF4AA-82F6-34D1-796C-DDB7FF5CF270}"/>
              </a:ext>
            </a:extLst>
          </p:cNvPr>
          <p:cNvSpPr/>
          <p:nvPr/>
        </p:nvSpPr>
        <p:spPr>
          <a:xfrm>
            <a:off x="956321" y="2204084"/>
            <a:ext cx="544448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27EC47E5-8BF2-AB95-EE1E-08297DD9128C}"/>
              </a:ext>
            </a:extLst>
          </p:cNvPr>
          <p:cNvPicPr>
            <a:picLocks noChangeAspect="1"/>
          </p:cNvPicPr>
          <p:nvPr/>
        </p:nvPicPr>
        <p:blipFill>
          <a:blip r:embed="rId3"/>
          <a:stretch>
            <a:fillRect/>
          </a:stretch>
        </p:blipFill>
        <p:spPr>
          <a:xfrm>
            <a:off x="1346639" y="3675062"/>
            <a:ext cx="4663844" cy="2865120"/>
          </a:xfrm>
          <a:prstGeom prst="rect">
            <a:avLst/>
          </a:prstGeom>
        </p:spPr>
      </p:pic>
      <p:pic>
        <p:nvPicPr>
          <p:cNvPr id="10" name="Picture 9">
            <a:extLst>
              <a:ext uri="{FF2B5EF4-FFF2-40B4-BE49-F238E27FC236}">
                <a16:creationId xmlns:a16="http://schemas.microsoft.com/office/drawing/2014/main" id="{E9412B00-3DCE-D601-6224-6FEC98B7B045}"/>
              </a:ext>
            </a:extLst>
          </p:cNvPr>
          <p:cNvPicPr>
            <a:picLocks noChangeAspect="1"/>
          </p:cNvPicPr>
          <p:nvPr/>
        </p:nvPicPr>
        <p:blipFill>
          <a:blip r:embed="rId4"/>
          <a:stretch>
            <a:fillRect/>
          </a:stretch>
        </p:blipFill>
        <p:spPr>
          <a:xfrm>
            <a:off x="8798560" y="2428240"/>
            <a:ext cx="3891280" cy="5242560"/>
          </a:xfrm>
          <a:prstGeom prst="rect">
            <a:avLst/>
          </a:prstGeom>
        </p:spPr>
      </p:pic>
    </p:spTree>
    <p:extLst>
      <p:ext uri="{BB962C8B-B14F-4D97-AF65-F5344CB8AC3E}">
        <p14:creationId xmlns:p14="http://schemas.microsoft.com/office/powerpoint/2010/main" val="384529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956321" y="706755"/>
            <a:ext cx="12280173" cy="832113"/>
          </a:xfrm>
          <a:prstGeom prst="rect">
            <a:avLst/>
          </a:prstGeom>
          <a:noFill/>
          <a:ln/>
        </p:spPr>
        <p:txBody>
          <a:bodyPr wrap="square" rtlCol="0" anchor="t"/>
          <a:lstStyle/>
          <a:p>
            <a:pPr marL="0" indent="0" algn="ctr">
              <a:lnSpc>
                <a:spcPts val="5468"/>
              </a:lnSpc>
              <a:buNone/>
            </a:pPr>
            <a:r>
              <a:rPr lang="en-US" sz="4374" b="1" dirty="0">
                <a:solidFill>
                  <a:srgbClr val="EDEDE8"/>
                </a:solidFill>
                <a:latin typeface="Tomorrow" pitchFamily="34" charset="0"/>
                <a:ea typeface="Tomorrow" pitchFamily="34" charset="-122"/>
                <a:cs typeface="Tomorrow" pitchFamily="34" charset="-120"/>
              </a:rPr>
              <a:t>Query 8: Join relevant tables to find the category-wise distribution of pizzas.</a:t>
            </a:r>
            <a:endParaRPr lang="en-US" sz="4374" dirty="0"/>
          </a:p>
        </p:txBody>
      </p:sp>
      <p:sp>
        <p:nvSpPr>
          <p:cNvPr id="22" name="Rectangle: Rounded Corners 21">
            <a:extLst>
              <a:ext uri="{FF2B5EF4-FFF2-40B4-BE49-F238E27FC236}">
                <a16:creationId xmlns:a16="http://schemas.microsoft.com/office/drawing/2014/main" id="{BF09CB74-E7A0-649F-B802-B7C6EAB19220}"/>
              </a:ext>
            </a:extLst>
          </p:cNvPr>
          <p:cNvSpPr/>
          <p:nvPr/>
        </p:nvSpPr>
        <p:spPr>
          <a:xfrm>
            <a:off x="7794000" y="2204084"/>
            <a:ext cx="544320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168AF4AA-82F6-34D1-796C-DDB7FF5CF270}"/>
              </a:ext>
            </a:extLst>
          </p:cNvPr>
          <p:cNvSpPr/>
          <p:nvPr/>
        </p:nvSpPr>
        <p:spPr>
          <a:xfrm>
            <a:off x="956321" y="2204084"/>
            <a:ext cx="544448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04718C33-7124-D81D-DA74-871616F62374}"/>
              </a:ext>
            </a:extLst>
          </p:cNvPr>
          <p:cNvPicPr>
            <a:picLocks noChangeAspect="1"/>
          </p:cNvPicPr>
          <p:nvPr/>
        </p:nvPicPr>
        <p:blipFill>
          <a:blip r:embed="rId3"/>
          <a:stretch>
            <a:fillRect/>
          </a:stretch>
        </p:blipFill>
        <p:spPr>
          <a:xfrm>
            <a:off x="1459241" y="4125658"/>
            <a:ext cx="4438640" cy="1930399"/>
          </a:xfrm>
          <a:prstGeom prst="rect">
            <a:avLst/>
          </a:prstGeom>
        </p:spPr>
      </p:pic>
      <p:pic>
        <p:nvPicPr>
          <p:cNvPr id="14" name="Picture 13">
            <a:extLst>
              <a:ext uri="{FF2B5EF4-FFF2-40B4-BE49-F238E27FC236}">
                <a16:creationId xmlns:a16="http://schemas.microsoft.com/office/drawing/2014/main" id="{10756A5E-6C5C-275B-CAD6-D669D86EC278}"/>
              </a:ext>
            </a:extLst>
          </p:cNvPr>
          <p:cNvPicPr>
            <a:picLocks noChangeAspect="1"/>
          </p:cNvPicPr>
          <p:nvPr/>
        </p:nvPicPr>
        <p:blipFill>
          <a:blip r:embed="rId4"/>
          <a:stretch>
            <a:fillRect/>
          </a:stretch>
        </p:blipFill>
        <p:spPr>
          <a:xfrm>
            <a:off x="8646160" y="2895600"/>
            <a:ext cx="3840479" cy="4627245"/>
          </a:xfrm>
          <a:prstGeom prst="rect">
            <a:avLst/>
          </a:prstGeom>
        </p:spPr>
      </p:pic>
    </p:spTree>
    <p:extLst>
      <p:ext uri="{BB962C8B-B14F-4D97-AF65-F5344CB8AC3E}">
        <p14:creationId xmlns:p14="http://schemas.microsoft.com/office/powerpoint/2010/main" val="2570861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956321" y="706755"/>
            <a:ext cx="12280173" cy="832113"/>
          </a:xfrm>
          <a:prstGeom prst="rect">
            <a:avLst/>
          </a:prstGeom>
          <a:noFill/>
          <a:ln/>
        </p:spPr>
        <p:txBody>
          <a:bodyPr wrap="square" rtlCol="0" anchor="t"/>
          <a:lstStyle/>
          <a:p>
            <a:pPr marL="0" indent="0" algn="ctr">
              <a:lnSpc>
                <a:spcPts val="5468"/>
              </a:lnSpc>
              <a:buNone/>
            </a:pPr>
            <a:r>
              <a:rPr lang="en-US" sz="4374" b="1" dirty="0">
                <a:solidFill>
                  <a:srgbClr val="EDEDE8"/>
                </a:solidFill>
                <a:latin typeface="Tomorrow" pitchFamily="34" charset="0"/>
                <a:ea typeface="Tomorrow" pitchFamily="34" charset="-122"/>
                <a:cs typeface="Tomorrow" pitchFamily="34" charset="-120"/>
              </a:rPr>
              <a:t>Query 9: Group the orders by date and calculate the average number of pizzas ordered per day.</a:t>
            </a:r>
            <a:endParaRPr lang="en-US" sz="4374" dirty="0"/>
          </a:p>
        </p:txBody>
      </p:sp>
      <p:sp>
        <p:nvSpPr>
          <p:cNvPr id="22" name="Rectangle: Rounded Corners 21">
            <a:extLst>
              <a:ext uri="{FF2B5EF4-FFF2-40B4-BE49-F238E27FC236}">
                <a16:creationId xmlns:a16="http://schemas.microsoft.com/office/drawing/2014/main" id="{BF09CB74-E7A0-649F-B802-B7C6EAB19220}"/>
              </a:ext>
            </a:extLst>
          </p:cNvPr>
          <p:cNvSpPr/>
          <p:nvPr/>
        </p:nvSpPr>
        <p:spPr>
          <a:xfrm>
            <a:off x="7794000" y="2204084"/>
            <a:ext cx="544320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168AF4AA-82F6-34D1-796C-DDB7FF5CF270}"/>
              </a:ext>
            </a:extLst>
          </p:cNvPr>
          <p:cNvSpPr/>
          <p:nvPr/>
        </p:nvSpPr>
        <p:spPr>
          <a:xfrm>
            <a:off x="956321" y="2204084"/>
            <a:ext cx="544448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94F2847D-087F-44AD-D2E1-12F5552634F0}"/>
              </a:ext>
            </a:extLst>
          </p:cNvPr>
          <p:cNvPicPr>
            <a:picLocks noChangeAspect="1"/>
          </p:cNvPicPr>
          <p:nvPr/>
        </p:nvPicPr>
        <p:blipFill>
          <a:blip r:embed="rId3"/>
          <a:stretch>
            <a:fillRect/>
          </a:stretch>
        </p:blipFill>
        <p:spPr>
          <a:xfrm>
            <a:off x="1128401" y="3717131"/>
            <a:ext cx="5100320" cy="2984182"/>
          </a:xfrm>
          <a:prstGeom prst="rect">
            <a:avLst/>
          </a:prstGeom>
        </p:spPr>
      </p:pic>
      <p:pic>
        <p:nvPicPr>
          <p:cNvPr id="8" name="Picture 7">
            <a:extLst>
              <a:ext uri="{FF2B5EF4-FFF2-40B4-BE49-F238E27FC236}">
                <a16:creationId xmlns:a16="http://schemas.microsoft.com/office/drawing/2014/main" id="{66A39C11-4CF8-CDBF-6E5A-CFBF635ADD8B}"/>
              </a:ext>
            </a:extLst>
          </p:cNvPr>
          <p:cNvPicPr>
            <a:picLocks noChangeAspect="1"/>
          </p:cNvPicPr>
          <p:nvPr/>
        </p:nvPicPr>
        <p:blipFill>
          <a:blip r:embed="rId4"/>
          <a:stretch>
            <a:fillRect/>
          </a:stretch>
        </p:blipFill>
        <p:spPr>
          <a:xfrm>
            <a:off x="8331200" y="4114800"/>
            <a:ext cx="4297680" cy="2586513"/>
          </a:xfrm>
          <a:prstGeom prst="rect">
            <a:avLst/>
          </a:prstGeom>
        </p:spPr>
      </p:pic>
    </p:spTree>
    <p:extLst>
      <p:ext uri="{BB962C8B-B14F-4D97-AF65-F5344CB8AC3E}">
        <p14:creationId xmlns:p14="http://schemas.microsoft.com/office/powerpoint/2010/main" val="8355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956321" y="706755"/>
            <a:ext cx="12280173" cy="832113"/>
          </a:xfrm>
          <a:prstGeom prst="rect">
            <a:avLst/>
          </a:prstGeom>
          <a:noFill/>
          <a:ln/>
        </p:spPr>
        <p:txBody>
          <a:bodyPr wrap="square" rtlCol="0" anchor="t"/>
          <a:lstStyle/>
          <a:p>
            <a:pPr marL="0" indent="0" algn="ctr">
              <a:lnSpc>
                <a:spcPts val="5468"/>
              </a:lnSpc>
              <a:buNone/>
            </a:pPr>
            <a:r>
              <a:rPr lang="en-US" sz="4374" b="1" dirty="0">
                <a:solidFill>
                  <a:srgbClr val="EDEDE8"/>
                </a:solidFill>
                <a:latin typeface="Tomorrow" pitchFamily="34" charset="0"/>
                <a:ea typeface="Tomorrow" pitchFamily="34" charset="-122"/>
                <a:cs typeface="Tomorrow" pitchFamily="34" charset="-120"/>
              </a:rPr>
              <a:t>Query 10: Determine the top 3 most ordered pizza types based on revenue.</a:t>
            </a:r>
            <a:endParaRPr lang="en-US" sz="4374" dirty="0"/>
          </a:p>
        </p:txBody>
      </p:sp>
      <p:sp>
        <p:nvSpPr>
          <p:cNvPr id="22" name="Rectangle: Rounded Corners 21">
            <a:extLst>
              <a:ext uri="{FF2B5EF4-FFF2-40B4-BE49-F238E27FC236}">
                <a16:creationId xmlns:a16="http://schemas.microsoft.com/office/drawing/2014/main" id="{BF09CB74-E7A0-649F-B802-B7C6EAB19220}"/>
              </a:ext>
            </a:extLst>
          </p:cNvPr>
          <p:cNvSpPr/>
          <p:nvPr/>
        </p:nvSpPr>
        <p:spPr>
          <a:xfrm>
            <a:off x="7794000" y="2204084"/>
            <a:ext cx="544320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168AF4AA-82F6-34D1-796C-DDB7FF5CF270}"/>
              </a:ext>
            </a:extLst>
          </p:cNvPr>
          <p:cNvSpPr/>
          <p:nvPr/>
        </p:nvSpPr>
        <p:spPr>
          <a:xfrm>
            <a:off x="956321" y="2204084"/>
            <a:ext cx="544448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6DD93181-7F42-3885-7379-558A81BE89E1}"/>
              </a:ext>
            </a:extLst>
          </p:cNvPr>
          <p:cNvPicPr>
            <a:picLocks noChangeAspect="1"/>
          </p:cNvPicPr>
          <p:nvPr/>
        </p:nvPicPr>
        <p:blipFill>
          <a:blip r:embed="rId3"/>
          <a:stretch>
            <a:fillRect/>
          </a:stretch>
        </p:blipFill>
        <p:spPr>
          <a:xfrm>
            <a:off x="1209041" y="2712721"/>
            <a:ext cx="5008880" cy="4810124"/>
          </a:xfrm>
          <a:prstGeom prst="rect">
            <a:avLst/>
          </a:prstGeom>
        </p:spPr>
      </p:pic>
      <p:pic>
        <p:nvPicPr>
          <p:cNvPr id="10" name="Picture 9">
            <a:extLst>
              <a:ext uri="{FF2B5EF4-FFF2-40B4-BE49-F238E27FC236}">
                <a16:creationId xmlns:a16="http://schemas.microsoft.com/office/drawing/2014/main" id="{168F3A47-2256-936E-8146-E25B81EB1BFA}"/>
              </a:ext>
            </a:extLst>
          </p:cNvPr>
          <p:cNvPicPr>
            <a:picLocks noChangeAspect="1"/>
          </p:cNvPicPr>
          <p:nvPr/>
        </p:nvPicPr>
        <p:blipFill>
          <a:blip r:embed="rId4"/>
          <a:stretch>
            <a:fillRect/>
          </a:stretch>
        </p:blipFill>
        <p:spPr>
          <a:xfrm>
            <a:off x="8371840" y="2946401"/>
            <a:ext cx="4348480" cy="4810124"/>
          </a:xfrm>
          <a:prstGeom prst="rect">
            <a:avLst/>
          </a:prstGeom>
        </p:spPr>
      </p:pic>
    </p:spTree>
    <p:extLst>
      <p:ext uri="{BB962C8B-B14F-4D97-AF65-F5344CB8AC3E}">
        <p14:creationId xmlns:p14="http://schemas.microsoft.com/office/powerpoint/2010/main" val="168046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956321" y="706755"/>
            <a:ext cx="12280173" cy="832113"/>
          </a:xfrm>
          <a:prstGeom prst="rect">
            <a:avLst/>
          </a:prstGeom>
          <a:noFill/>
          <a:ln/>
        </p:spPr>
        <p:txBody>
          <a:bodyPr wrap="square" rtlCol="0" anchor="t"/>
          <a:lstStyle/>
          <a:p>
            <a:pPr marL="0" indent="0" algn="ctr">
              <a:lnSpc>
                <a:spcPts val="5468"/>
              </a:lnSpc>
              <a:buNone/>
            </a:pPr>
            <a:r>
              <a:rPr lang="en-US" sz="4374" b="1" dirty="0">
                <a:solidFill>
                  <a:srgbClr val="EDEDE8"/>
                </a:solidFill>
                <a:latin typeface="Tomorrow" pitchFamily="34" charset="0"/>
                <a:ea typeface="Tomorrow" pitchFamily="34" charset="-122"/>
                <a:cs typeface="Tomorrow" pitchFamily="34" charset="-120"/>
              </a:rPr>
              <a:t>Query 11: Calculate the percentage contribution of each pizza type to total revenue.</a:t>
            </a:r>
            <a:endParaRPr lang="en-US" sz="4374" dirty="0"/>
          </a:p>
        </p:txBody>
      </p:sp>
      <p:sp>
        <p:nvSpPr>
          <p:cNvPr id="22" name="Rectangle: Rounded Corners 21">
            <a:extLst>
              <a:ext uri="{FF2B5EF4-FFF2-40B4-BE49-F238E27FC236}">
                <a16:creationId xmlns:a16="http://schemas.microsoft.com/office/drawing/2014/main" id="{BF09CB74-E7A0-649F-B802-B7C6EAB19220}"/>
              </a:ext>
            </a:extLst>
          </p:cNvPr>
          <p:cNvSpPr/>
          <p:nvPr/>
        </p:nvSpPr>
        <p:spPr>
          <a:xfrm>
            <a:off x="7794000" y="2204084"/>
            <a:ext cx="544320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168AF4AA-82F6-34D1-796C-DDB7FF5CF270}"/>
              </a:ext>
            </a:extLst>
          </p:cNvPr>
          <p:cNvSpPr/>
          <p:nvPr/>
        </p:nvSpPr>
        <p:spPr>
          <a:xfrm>
            <a:off x="956321" y="2204084"/>
            <a:ext cx="544448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a:extLst>
              <a:ext uri="{FF2B5EF4-FFF2-40B4-BE49-F238E27FC236}">
                <a16:creationId xmlns:a16="http://schemas.microsoft.com/office/drawing/2014/main" id="{3C261969-AE1A-898A-E44D-B4871D289907}"/>
              </a:ext>
            </a:extLst>
          </p:cNvPr>
          <p:cNvPicPr>
            <a:picLocks noChangeAspect="1"/>
          </p:cNvPicPr>
          <p:nvPr/>
        </p:nvPicPr>
        <p:blipFill>
          <a:blip r:embed="rId3"/>
          <a:stretch>
            <a:fillRect/>
          </a:stretch>
        </p:blipFill>
        <p:spPr>
          <a:xfrm>
            <a:off x="1061345" y="2946401"/>
            <a:ext cx="5187056" cy="4359761"/>
          </a:xfrm>
          <a:prstGeom prst="rect">
            <a:avLst/>
          </a:prstGeom>
        </p:spPr>
      </p:pic>
      <p:pic>
        <p:nvPicPr>
          <p:cNvPr id="12" name="Picture 11">
            <a:extLst>
              <a:ext uri="{FF2B5EF4-FFF2-40B4-BE49-F238E27FC236}">
                <a16:creationId xmlns:a16="http://schemas.microsoft.com/office/drawing/2014/main" id="{D721B4A3-880B-57EF-9FB0-B6E1DE2FC70E}"/>
              </a:ext>
            </a:extLst>
          </p:cNvPr>
          <p:cNvPicPr>
            <a:picLocks noChangeAspect="1"/>
          </p:cNvPicPr>
          <p:nvPr/>
        </p:nvPicPr>
        <p:blipFill>
          <a:blip r:embed="rId4"/>
          <a:stretch>
            <a:fillRect/>
          </a:stretch>
        </p:blipFill>
        <p:spPr>
          <a:xfrm>
            <a:off x="8280400" y="2946400"/>
            <a:ext cx="4683760" cy="4359761"/>
          </a:xfrm>
          <a:prstGeom prst="rect">
            <a:avLst/>
          </a:prstGeom>
        </p:spPr>
      </p:pic>
    </p:spTree>
    <p:extLst>
      <p:ext uri="{BB962C8B-B14F-4D97-AF65-F5344CB8AC3E}">
        <p14:creationId xmlns:p14="http://schemas.microsoft.com/office/powerpoint/2010/main" val="1059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956321" y="706755"/>
            <a:ext cx="12280173" cy="832113"/>
          </a:xfrm>
          <a:prstGeom prst="rect">
            <a:avLst/>
          </a:prstGeom>
          <a:noFill/>
          <a:ln/>
        </p:spPr>
        <p:txBody>
          <a:bodyPr wrap="square" rtlCol="0" anchor="t"/>
          <a:lstStyle/>
          <a:p>
            <a:pPr marL="0" indent="0" algn="ctr">
              <a:lnSpc>
                <a:spcPts val="5468"/>
              </a:lnSpc>
              <a:buNone/>
            </a:pPr>
            <a:r>
              <a:rPr lang="en-US" sz="4374" b="1" dirty="0">
                <a:solidFill>
                  <a:srgbClr val="EDEDE8"/>
                </a:solidFill>
                <a:latin typeface="Tomorrow" pitchFamily="34" charset="0"/>
                <a:ea typeface="Tomorrow" pitchFamily="34" charset="-122"/>
                <a:cs typeface="Tomorrow" pitchFamily="34" charset="-120"/>
              </a:rPr>
              <a:t>Query 12: Analyze the cumulative revenue generated over time.</a:t>
            </a:r>
            <a:endParaRPr lang="en-US" sz="4374" dirty="0"/>
          </a:p>
        </p:txBody>
      </p:sp>
      <p:sp>
        <p:nvSpPr>
          <p:cNvPr id="22" name="Rectangle: Rounded Corners 21">
            <a:extLst>
              <a:ext uri="{FF2B5EF4-FFF2-40B4-BE49-F238E27FC236}">
                <a16:creationId xmlns:a16="http://schemas.microsoft.com/office/drawing/2014/main" id="{BF09CB74-E7A0-649F-B802-B7C6EAB19220}"/>
              </a:ext>
            </a:extLst>
          </p:cNvPr>
          <p:cNvSpPr/>
          <p:nvPr/>
        </p:nvSpPr>
        <p:spPr>
          <a:xfrm>
            <a:off x="7794000" y="2204084"/>
            <a:ext cx="544320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168AF4AA-82F6-34D1-796C-DDB7FF5CF270}"/>
              </a:ext>
            </a:extLst>
          </p:cNvPr>
          <p:cNvSpPr/>
          <p:nvPr/>
        </p:nvSpPr>
        <p:spPr>
          <a:xfrm>
            <a:off x="956321" y="2204084"/>
            <a:ext cx="544448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014C6AD8-2707-9FFC-2C65-7183ED9B9292}"/>
              </a:ext>
            </a:extLst>
          </p:cNvPr>
          <p:cNvPicPr>
            <a:picLocks noChangeAspect="1"/>
          </p:cNvPicPr>
          <p:nvPr/>
        </p:nvPicPr>
        <p:blipFill>
          <a:blip r:embed="rId3"/>
          <a:stretch>
            <a:fillRect/>
          </a:stretch>
        </p:blipFill>
        <p:spPr>
          <a:xfrm>
            <a:off x="1308535" y="2783840"/>
            <a:ext cx="4740051" cy="4582159"/>
          </a:xfrm>
          <a:prstGeom prst="rect">
            <a:avLst/>
          </a:prstGeom>
        </p:spPr>
      </p:pic>
      <p:pic>
        <p:nvPicPr>
          <p:cNvPr id="8" name="Picture 7">
            <a:extLst>
              <a:ext uri="{FF2B5EF4-FFF2-40B4-BE49-F238E27FC236}">
                <a16:creationId xmlns:a16="http://schemas.microsoft.com/office/drawing/2014/main" id="{A4E9B19F-9EB8-8C2F-94A9-9E79F8C1103D}"/>
              </a:ext>
            </a:extLst>
          </p:cNvPr>
          <p:cNvPicPr>
            <a:picLocks noChangeAspect="1"/>
          </p:cNvPicPr>
          <p:nvPr/>
        </p:nvPicPr>
        <p:blipFill>
          <a:blip r:embed="rId4"/>
          <a:stretch>
            <a:fillRect/>
          </a:stretch>
        </p:blipFill>
        <p:spPr>
          <a:xfrm>
            <a:off x="8331200" y="2783840"/>
            <a:ext cx="4490720" cy="2438611"/>
          </a:xfrm>
          <a:prstGeom prst="rect">
            <a:avLst/>
          </a:prstGeom>
        </p:spPr>
      </p:pic>
      <p:pic>
        <p:nvPicPr>
          <p:cNvPr id="11" name="Picture 10">
            <a:extLst>
              <a:ext uri="{FF2B5EF4-FFF2-40B4-BE49-F238E27FC236}">
                <a16:creationId xmlns:a16="http://schemas.microsoft.com/office/drawing/2014/main" id="{9765B391-5B8F-4625-0F12-6547BED3833D}"/>
              </a:ext>
            </a:extLst>
          </p:cNvPr>
          <p:cNvPicPr>
            <a:picLocks noChangeAspect="1"/>
          </p:cNvPicPr>
          <p:nvPr/>
        </p:nvPicPr>
        <p:blipFill>
          <a:blip r:embed="rId5"/>
          <a:stretch>
            <a:fillRect/>
          </a:stretch>
        </p:blipFill>
        <p:spPr>
          <a:xfrm>
            <a:off x="8331200" y="5430270"/>
            <a:ext cx="4490720" cy="2339543"/>
          </a:xfrm>
          <a:prstGeom prst="rect">
            <a:avLst/>
          </a:prstGeom>
        </p:spPr>
      </p:pic>
    </p:spTree>
    <p:extLst>
      <p:ext uri="{BB962C8B-B14F-4D97-AF65-F5344CB8AC3E}">
        <p14:creationId xmlns:p14="http://schemas.microsoft.com/office/powerpoint/2010/main" val="3122170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956321" y="706755"/>
            <a:ext cx="12280173" cy="832113"/>
          </a:xfrm>
          <a:prstGeom prst="rect">
            <a:avLst/>
          </a:prstGeom>
          <a:noFill/>
          <a:ln/>
        </p:spPr>
        <p:txBody>
          <a:bodyPr wrap="square" rtlCol="0" anchor="t"/>
          <a:lstStyle/>
          <a:p>
            <a:pPr marL="0" indent="0" algn="ctr">
              <a:lnSpc>
                <a:spcPts val="5468"/>
              </a:lnSpc>
              <a:buNone/>
            </a:pPr>
            <a:r>
              <a:rPr lang="en-US" sz="4374" b="1" dirty="0">
                <a:solidFill>
                  <a:srgbClr val="EDEDE8"/>
                </a:solidFill>
                <a:latin typeface="Tomorrow" pitchFamily="34" charset="0"/>
                <a:ea typeface="Tomorrow" pitchFamily="34" charset="-122"/>
                <a:cs typeface="Tomorrow" pitchFamily="34" charset="-120"/>
              </a:rPr>
              <a:t>Query 13: Determine the top 3 most ordered pizza types based on revenue for each pizza category.</a:t>
            </a:r>
            <a:endParaRPr lang="en-US" sz="4374" dirty="0"/>
          </a:p>
        </p:txBody>
      </p:sp>
      <p:sp>
        <p:nvSpPr>
          <p:cNvPr id="22" name="Rectangle: Rounded Corners 21">
            <a:extLst>
              <a:ext uri="{FF2B5EF4-FFF2-40B4-BE49-F238E27FC236}">
                <a16:creationId xmlns:a16="http://schemas.microsoft.com/office/drawing/2014/main" id="{BF09CB74-E7A0-649F-B802-B7C6EAB19220}"/>
              </a:ext>
            </a:extLst>
          </p:cNvPr>
          <p:cNvSpPr/>
          <p:nvPr/>
        </p:nvSpPr>
        <p:spPr>
          <a:xfrm>
            <a:off x="7794000" y="2204084"/>
            <a:ext cx="544320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168AF4AA-82F6-34D1-796C-DDB7FF5CF270}"/>
              </a:ext>
            </a:extLst>
          </p:cNvPr>
          <p:cNvSpPr/>
          <p:nvPr/>
        </p:nvSpPr>
        <p:spPr>
          <a:xfrm>
            <a:off x="956321" y="2204084"/>
            <a:ext cx="544448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92D03762-AB0A-55E6-5554-1A0AEC32F7F3}"/>
              </a:ext>
            </a:extLst>
          </p:cNvPr>
          <p:cNvPicPr>
            <a:picLocks noChangeAspect="1"/>
          </p:cNvPicPr>
          <p:nvPr/>
        </p:nvPicPr>
        <p:blipFill>
          <a:blip r:embed="rId3"/>
          <a:stretch>
            <a:fillRect/>
          </a:stretch>
        </p:blipFill>
        <p:spPr>
          <a:xfrm>
            <a:off x="1106588" y="2854960"/>
            <a:ext cx="5143946" cy="4521200"/>
          </a:xfrm>
          <a:prstGeom prst="rect">
            <a:avLst/>
          </a:prstGeom>
        </p:spPr>
      </p:pic>
      <p:pic>
        <p:nvPicPr>
          <p:cNvPr id="10" name="Picture 9">
            <a:extLst>
              <a:ext uri="{FF2B5EF4-FFF2-40B4-BE49-F238E27FC236}">
                <a16:creationId xmlns:a16="http://schemas.microsoft.com/office/drawing/2014/main" id="{4C44E3ED-D28B-071D-35DF-4480E178151C}"/>
              </a:ext>
            </a:extLst>
          </p:cNvPr>
          <p:cNvPicPr>
            <a:picLocks noChangeAspect="1"/>
          </p:cNvPicPr>
          <p:nvPr/>
        </p:nvPicPr>
        <p:blipFill>
          <a:blip r:embed="rId4"/>
          <a:stretch>
            <a:fillRect/>
          </a:stretch>
        </p:blipFill>
        <p:spPr>
          <a:xfrm>
            <a:off x="8209280" y="2854960"/>
            <a:ext cx="4765040" cy="4521200"/>
          </a:xfrm>
          <a:prstGeom prst="rect">
            <a:avLst/>
          </a:prstGeom>
        </p:spPr>
      </p:pic>
    </p:spTree>
    <p:extLst>
      <p:ext uri="{BB962C8B-B14F-4D97-AF65-F5344CB8AC3E}">
        <p14:creationId xmlns:p14="http://schemas.microsoft.com/office/powerpoint/2010/main" val="41719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7" name="TextBox 6">
            <a:extLst>
              <a:ext uri="{FF2B5EF4-FFF2-40B4-BE49-F238E27FC236}">
                <a16:creationId xmlns:a16="http://schemas.microsoft.com/office/drawing/2014/main" id="{4C27B908-B182-F4E8-B3F8-5F37BB55E182}"/>
              </a:ext>
            </a:extLst>
          </p:cNvPr>
          <p:cNvSpPr txBox="1"/>
          <p:nvPr/>
        </p:nvSpPr>
        <p:spPr>
          <a:xfrm>
            <a:off x="4034971" y="3344011"/>
            <a:ext cx="6560457" cy="1643504"/>
          </a:xfrm>
          <a:prstGeom prst="rect">
            <a:avLst/>
          </a:prstGeom>
          <a:noFill/>
        </p:spPr>
        <p:txBody>
          <a:bodyPr wrap="square" rtlCol="0">
            <a:spAutoFit/>
          </a:bodyPr>
          <a:lstStyle/>
          <a:p>
            <a:r>
              <a:rPr lang="en-IN" sz="16600" b="1" dirty="0">
                <a:solidFill>
                  <a:schemeClr val="bg1"/>
                </a:solidFill>
              </a:rPr>
              <a:t>THANK</a:t>
            </a:r>
            <a:endParaRPr lang="en-IN" b="1" dirty="0">
              <a:solidFill>
                <a:schemeClr val="bg1"/>
              </a:solidFill>
            </a:endParaRPr>
          </a:p>
        </p:txBody>
      </p:sp>
      <p:sp>
        <p:nvSpPr>
          <p:cNvPr id="8" name="TextBox 7">
            <a:extLst>
              <a:ext uri="{FF2B5EF4-FFF2-40B4-BE49-F238E27FC236}">
                <a16:creationId xmlns:a16="http://schemas.microsoft.com/office/drawing/2014/main" id="{14470A5F-9BFF-1EF9-8C24-5456A43432C9}"/>
              </a:ext>
            </a:extLst>
          </p:cNvPr>
          <p:cNvSpPr txBox="1"/>
          <p:nvPr/>
        </p:nvSpPr>
        <p:spPr>
          <a:xfrm>
            <a:off x="4034970" y="5633648"/>
            <a:ext cx="6560457" cy="1643504"/>
          </a:xfrm>
          <a:prstGeom prst="rect">
            <a:avLst/>
          </a:prstGeom>
          <a:noFill/>
        </p:spPr>
        <p:txBody>
          <a:bodyPr wrap="square" rtlCol="0">
            <a:spAutoFit/>
          </a:bodyPr>
          <a:lstStyle/>
          <a:p>
            <a:pPr algn="ctr"/>
            <a:r>
              <a:rPr lang="en-IN" sz="16600" b="1" dirty="0">
                <a:solidFill>
                  <a:schemeClr val="bg1"/>
                </a:solidFill>
              </a:rPr>
              <a:t>YOU</a:t>
            </a:r>
            <a:endParaRPr lang="en-IN" b="1" dirty="0">
              <a:solidFill>
                <a:schemeClr val="bg1"/>
              </a:solidFill>
            </a:endParaRPr>
          </a:p>
        </p:txBody>
      </p:sp>
      <p:pic>
        <p:nvPicPr>
          <p:cNvPr id="3" name="Image 0" descr="preencoded.png">
            <a:extLst>
              <a:ext uri="{FF2B5EF4-FFF2-40B4-BE49-F238E27FC236}">
                <a16:creationId xmlns:a16="http://schemas.microsoft.com/office/drawing/2014/main" id="{B866AD59-3705-91A9-E6AA-A6035FA45ABE}"/>
              </a:ext>
            </a:extLst>
          </p:cNvPr>
          <p:cNvPicPr>
            <a:picLocks noChangeAspect="1"/>
          </p:cNvPicPr>
          <p:nvPr/>
        </p:nvPicPr>
        <p:blipFill>
          <a:blip r:embed="rId3"/>
          <a:stretch>
            <a:fillRect/>
          </a:stretch>
        </p:blipFill>
        <p:spPr>
          <a:xfrm rot="5400000">
            <a:off x="5553928" y="-5552984"/>
            <a:ext cx="3522544" cy="14630400"/>
          </a:xfrm>
          <a:prstGeom prst="rect">
            <a:avLst/>
          </a:prstGeom>
        </p:spPr>
      </p:pic>
    </p:spTree>
    <p:extLst>
      <p:ext uri="{BB962C8B-B14F-4D97-AF65-F5344CB8AC3E}">
        <p14:creationId xmlns:p14="http://schemas.microsoft.com/office/powerpoint/2010/main" val="381523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5" name="Text 2"/>
          <p:cNvSpPr/>
          <p:nvPr/>
        </p:nvSpPr>
        <p:spPr>
          <a:xfrm>
            <a:off x="2037993" y="3770871"/>
            <a:ext cx="5554980" cy="694373"/>
          </a:xfrm>
          <a:prstGeom prst="rect">
            <a:avLst/>
          </a:prstGeom>
          <a:noFill/>
          <a:ln/>
        </p:spPr>
        <p:txBody>
          <a:bodyPr wrap="none" rtlCol="0" anchor="t"/>
          <a:lstStyle/>
          <a:p>
            <a:pPr marL="0" indent="0">
              <a:lnSpc>
                <a:spcPts val="5468"/>
              </a:lnSpc>
              <a:buNone/>
            </a:pPr>
            <a:r>
              <a:rPr lang="en-US" sz="4374" b="1" dirty="0">
                <a:solidFill>
                  <a:srgbClr val="EDEDE8"/>
                </a:solidFill>
                <a:latin typeface="Tomorrow" pitchFamily="34" charset="0"/>
                <a:ea typeface="Tomorrow" pitchFamily="34" charset="-122"/>
                <a:cs typeface="Tomorrow" pitchFamily="34" charset="-120"/>
              </a:rPr>
              <a:t>Project Overview</a:t>
            </a:r>
            <a:endParaRPr lang="en-US" sz="4374" dirty="0"/>
          </a:p>
        </p:txBody>
      </p:sp>
      <p:sp>
        <p:nvSpPr>
          <p:cNvPr id="6" name="Text 3"/>
          <p:cNvSpPr/>
          <p:nvPr/>
        </p:nvSpPr>
        <p:spPr>
          <a:xfrm>
            <a:off x="2037993" y="4711414"/>
            <a:ext cx="10554414" cy="2574760"/>
          </a:xfrm>
          <a:prstGeom prst="rect">
            <a:avLst/>
          </a:prstGeom>
          <a:noFill/>
          <a:ln/>
        </p:spPr>
        <p:txBody>
          <a:bodyPr wrap="square" rtlCol="0" anchor="t"/>
          <a:lstStyle/>
          <a:p>
            <a:pPr marL="0" indent="0">
              <a:lnSpc>
                <a:spcPts val="2799"/>
              </a:lnSpc>
              <a:buNone/>
            </a:pPr>
            <a:r>
              <a:rPr lang="en-US" sz="1600" b="0" i="0" dirty="0">
                <a:solidFill>
                  <a:srgbClr val="E8E8E6"/>
                </a:solidFill>
                <a:effectLst/>
                <a:highlight>
                  <a:srgbClr val="191A1A"/>
                </a:highlight>
                <a:latin typeface="__fkGroteskNeue_a82850"/>
              </a:rPr>
              <a:t>The SQL project on pizza sales analysis involves a comprehensive examination of a dataset containing details about pizza orders, including information on order quantities, pizza types, sizes, and revenue. The project aims to extract valuable insights and key performance indicators (KPIs) to support data-driven decision-making for the pizza business. I solved and performed queries on a range of questions, from easy to advanced levels, including identifying the busiest days and times, best-selling pizzas, and average order value. The analysis covered various aspects of the pizza store's operations, such as sales trends, customer preferences, and operational efficiency. By leveraging SQL and Power BI, the project provides actionable insights and recommendations to optimize operations, improve customer satisfaction, and enhance profitability.</a:t>
            </a:r>
            <a:endParaRPr lang="en-US" sz="1750" dirty="0"/>
          </a:p>
        </p:txBody>
      </p:sp>
      <p:pic>
        <p:nvPicPr>
          <p:cNvPr id="7" name="Image 1" descr="preencoded.png">
            <a:extLst>
              <a:ext uri="{FF2B5EF4-FFF2-40B4-BE49-F238E27FC236}">
                <a16:creationId xmlns:a16="http://schemas.microsoft.com/office/drawing/2014/main" id="{84E2AAC7-D70E-2549-59C1-3A7214738A2B}"/>
              </a:ext>
            </a:extLst>
          </p:cNvPr>
          <p:cNvPicPr>
            <a:picLocks noChangeAspect="1"/>
          </p:cNvPicPr>
          <p:nvPr/>
        </p:nvPicPr>
        <p:blipFill>
          <a:blip r:embed="rId3"/>
          <a:stretch>
            <a:fillRect/>
          </a:stretch>
        </p:blipFill>
        <p:spPr>
          <a:xfrm>
            <a:off x="0" y="0"/>
            <a:ext cx="14630399" cy="29260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14514" y="0"/>
            <a:ext cx="14630400" cy="8229600"/>
          </a:xfrm>
          <a:prstGeom prst="rect">
            <a:avLst/>
          </a:prstGeom>
          <a:solidFill>
            <a:srgbClr val="1D1D1B"/>
          </a:solidFill>
          <a:ln/>
        </p:spPr>
      </p:sp>
      <p:pic>
        <p:nvPicPr>
          <p:cNvPr id="4" name="Image 0" descr="preencoded.png"/>
          <p:cNvPicPr>
            <a:picLocks noChangeAspect="1"/>
          </p:cNvPicPr>
          <p:nvPr/>
        </p:nvPicPr>
        <p:blipFill>
          <a:blip r:embed="rId3"/>
          <a:stretch>
            <a:fillRect/>
          </a:stretch>
        </p:blipFill>
        <p:spPr>
          <a:xfrm>
            <a:off x="7315200" y="0"/>
            <a:ext cx="7322820" cy="8229600"/>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pic>
      <p:sp>
        <p:nvSpPr>
          <p:cNvPr id="5" name="Text 2"/>
          <p:cNvSpPr/>
          <p:nvPr/>
        </p:nvSpPr>
        <p:spPr>
          <a:xfrm>
            <a:off x="833200" y="1565672"/>
            <a:ext cx="4812858" cy="698557"/>
          </a:xfrm>
          <a:prstGeom prst="rect">
            <a:avLst/>
          </a:prstGeom>
          <a:noFill/>
          <a:ln/>
        </p:spPr>
        <p:txBody>
          <a:bodyPr wrap="square" rtlCol="0" anchor="t"/>
          <a:lstStyle/>
          <a:p>
            <a:pPr marL="0" indent="0">
              <a:lnSpc>
                <a:spcPts val="5468"/>
              </a:lnSpc>
              <a:buNone/>
            </a:pPr>
            <a:r>
              <a:rPr lang="en-US" sz="4374" b="1" dirty="0">
                <a:solidFill>
                  <a:srgbClr val="EDEDE8"/>
                </a:solidFill>
                <a:latin typeface="Tomorrow" pitchFamily="34" charset="0"/>
                <a:ea typeface="Tomorrow" pitchFamily="34" charset="-122"/>
              </a:rPr>
              <a:t>Data Overview</a:t>
            </a:r>
            <a:endParaRPr lang="en-US" sz="4374" dirty="0"/>
          </a:p>
        </p:txBody>
      </p:sp>
      <p:sp>
        <p:nvSpPr>
          <p:cNvPr id="6" name="Text 3"/>
          <p:cNvSpPr/>
          <p:nvPr/>
        </p:nvSpPr>
        <p:spPr>
          <a:xfrm>
            <a:off x="1188601" y="2445849"/>
            <a:ext cx="5560542" cy="818726"/>
          </a:xfrm>
          <a:prstGeom prst="rect">
            <a:avLst/>
          </a:prstGeom>
          <a:noFill/>
          <a:ln/>
        </p:spPr>
        <p:txBody>
          <a:bodyPr wrap="square" rtlCol="0" anchor="t"/>
          <a:lstStyle/>
          <a:p>
            <a:pPr marL="342900" indent="-342900" algn="l">
              <a:lnSpc>
                <a:spcPts val="2799"/>
              </a:lnSpc>
              <a:buSzPct val="100000"/>
              <a:buChar char="•"/>
            </a:pPr>
            <a:r>
              <a:rPr lang="en-US" sz="2400" b="1" dirty="0">
                <a:solidFill>
                  <a:srgbClr val="C9C9C0"/>
                </a:solidFill>
                <a:latin typeface="Tomorrow" pitchFamily="34" charset="0"/>
                <a:ea typeface="Tomorrow" pitchFamily="34" charset="-122"/>
                <a:cs typeface="Tomorrow" pitchFamily="34" charset="-120"/>
              </a:rPr>
              <a:t>Order Table : </a:t>
            </a:r>
            <a:r>
              <a:rPr lang="en-US" sz="2000" dirty="0">
                <a:solidFill>
                  <a:srgbClr val="C9C9C0"/>
                </a:solidFill>
                <a:latin typeface="Tomorrow" pitchFamily="34" charset="0"/>
                <a:ea typeface="Tomorrow" pitchFamily="34" charset="-122"/>
                <a:cs typeface="Tomorrow" pitchFamily="34" charset="-120"/>
              </a:rPr>
              <a:t>It Contains the data related to order like date, time &amp; </a:t>
            </a:r>
            <a:r>
              <a:rPr lang="en-US" sz="2000" dirty="0" err="1">
                <a:solidFill>
                  <a:srgbClr val="C9C9C0"/>
                </a:solidFill>
                <a:latin typeface="Tomorrow" pitchFamily="34" charset="0"/>
                <a:ea typeface="Tomorrow" pitchFamily="34" charset="-122"/>
                <a:cs typeface="Tomorrow" pitchFamily="34" charset="-120"/>
              </a:rPr>
              <a:t>order_id</a:t>
            </a:r>
            <a:r>
              <a:rPr lang="en-US" sz="2000" dirty="0">
                <a:solidFill>
                  <a:srgbClr val="C9C9C0"/>
                </a:solidFill>
                <a:latin typeface="Tomorrow" pitchFamily="34" charset="0"/>
                <a:ea typeface="Tomorrow" pitchFamily="34" charset="-122"/>
                <a:cs typeface="Tomorrow" pitchFamily="34" charset="-120"/>
              </a:rPr>
              <a:t> .</a:t>
            </a:r>
            <a:endParaRPr lang="en-US" sz="1750" dirty="0"/>
          </a:p>
        </p:txBody>
      </p:sp>
      <p:sp>
        <p:nvSpPr>
          <p:cNvPr id="7" name="Text 4"/>
          <p:cNvSpPr/>
          <p:nvPr/>
        </p:nvSpPr>
        <p:spPr>
          <a:xfrm>
            <a:off x="1188601" y="3264575"/>
            <a:ext cx="5560542" cy="818726"/>
          </a:xfrm>
          <a:prstGeom prst="rect">
            <a:avLst/>
          </a:prstGeom>
          <a:noFill/>
          <a:ln/>
        </p:spPr>
        <p:txBody>
          <a:bodyPr wrap="square" rtlCol="0" anchor="t"/>
          <a:lstStyle/>
          <a:p>
            <a:pPr marL="342900" indent="-342900" algn="l">
              <a:lnSpc>
                <a:spcPts val="2799"/>
              </a:lnSpc>
              <a:buSzPct val="100000"/>
              <a:buChar char="•"/>
            </a:pPr>
            <a:r>
              <a:rPr lang="en-US" sz="2400" b="1" dirty="0">
                <a:solidFill>
                  <a:srgbClr val="C9C9C0"/>
                </a:solidFill>
                <a:latin typeface="Tomorrow" pitchFamily="34" charset="0"/>
                <a:ea typeface="Tomorrow" pitchFamily="34" charset="-122"/>
              </a:rPr>
              <a:t>Pizzas Table :</a:t>
            </a:r>
            <a:r>
              <a:rPr lang="en-US" sz="1750" b="1" dirty="0">
                <a:solidFill>
                  <a:srgbClr val="C9C9C0"/>
                </a:solidFill>
                <a:latin typeface="Tomorrow" pitchFamily="34" charset="0"/>
                <a:ea typeface="Tomorrow" pitchFamily="34" charset="-122"/>
              </a:rPr>
              <a:t> </a:t>
            </a:r>
            <a:r>
              <a:rPr lang="en-US" sz="2000" dirty="0">
                <a:solidFill>
                  <a:srgbClr val="C9C9C0"/>
                </a:solidFill>
                <a:latin typeface="Tomorrow" pitchFamily="34" charset="0"/>
                <a:ea typeface="Tomorrow" pitchFamily="34" charset="-122"/>
              </a:rPr>
              <a:t>It Contains Essential data like </a:t>
            </a:r>
            <a:r>
              <a:rPr lang="en-US" sz="2000" dirty="0" err="1">
                <a:solidFill>
                  <a:srgbClr val="C9C9C0"/>
                </a:solidFill>
                <a:latin typeface="Tomorrow" pitchFamily="34" charset="0"/>
                <a:ea typeface="Tomorrow" pitchFamily="34" charset="-122"/>
              </a:rPr>
              <a:t>pizza_id</a:t>
            </a:r>
            <a:r>
              <a:rPr lang="en-US" sz="2000" dirty="0">
                <a:solidFill>
                  <a:srgbClr val="C9C9C0"/>
                </a:solidFill>
                <a:latin typeface="Tomorrow" pitchFamily="34" charset="0"/>
                <a:ea typeface="Tomorrow" pitchFamily="34" charset="-122"/>
              </a:rPr>
              <a:t>, </a:t>
            </a:r>
            <a:r>
              <a:rPr lang="en-US" sz="2000" dirty="0" err="1">
                <a:solidFill>
                  <a:srgbClr val="C9C9C0"/>
                </a:solidFill>
                <a:latin typeface="Tomorrow" pitchFamily="34" charset="0"/>
                <a:ea typeface="Tomorrow" pitchFamily="34" charset="-122"/>
              </a:rPr>
              <a:t>pizza_type_id</a:t>
            </a:r>
            <a:r>
              <a:rPr lang="en-US" sz="2000" dirty="0">
                <a:solidFill>
                  <a:srgbClr val="C9C9C0"/>
                </a:solidFill>
                <a:latin typeface="Tomorrow" pitchFamily="34" charset="0"/>
                <a:ea typeface="Tomorrow" pitchFamily="34" charset="-122"/>
              </a:rPr>
              <a:t>, price &amp; size.</a:t>
            </a:r>
            <a:endParaRPr lang="en-US" sz="2000" dirty="0"/>
          </a:p>
        </p:txBody>
      </p:sp>
      <p:sp>
        <p:nvSpPr>
          <p:cNvPr id="8" name="Text 5"/>
          <p:cNvSpPr/>
          <p:nvPr/>
        </p:nvSpPr>
        <p:spPr>
          <a:xfrm>
            <a:off x="1188601" y="4144751"/>
            <a:ext cx="5560542" cy="1189299"/>
          </a:xfrm>
          <a:prstGeom prst="rect">
            <a:avLst/>
          </a:prstGeom>
          <a:noFill/>
          <a:ln/>
        </p:spPr>
        <p:txBody>
          <a:bodyPr wrap="square" rtlCol="0" anchor="t"/>
          <a:lstStyle/>
          <a:p>
            <a:pPr marL="342900" indent="-342900" algn="l">
              <a:lnSpc>
                <a:spcPts val="2799"/>
              </a:lnSpc>
              <a:buSzPct val="100000"/>
              <a:buChar char="•"/>
            </a:pPr>
            <a:r>
              <a:rPr lang="en-US" sz="2400" b="1" dirty="0" err="1">
                <a:solidFill>
                  <a:srgbClr val="C9C9C0"/>
                </a:solidFill>
                <a:latin typeface="Tomorrow" pitchFamily="34" charset="0"/>
                <a:ea typeface="Tomorrow" pitchFamily="34" charset="-122"/>
                <a:cs typeface="Tomorrow" pitchFamily="34" charset="-120"/>
              </a:rPr>
              <a:t>Pizza_types</a:t>
            </a:r>
            <a:r>
              <a:rPr lang="en-US" sz="2400" b="1" dirty="0">
                <a:solidFill>
                  <a:srgbClr val="C9C9C0"/>
                </a:solidFill>
                <a:latin typeface="Tomorrow" pitchFamily="34" charset="0"/>
                <a:ea typeface="Tomorrow" pitchFamily="34" charset="-122"/>
                <a:cs typeface="Tomorrow" pitchFamily="34" charset="-120"/>
              </a:rPr>
              <a:t> Table :</a:t>
            </a:r>
            <a:r>
              <a:rPr lang="en-US" sz="1750" dirty="0">
                <a:solidFill>
                  <a:srgbClr val="C9C9C0"/>
                </a:solidFill>
                <a:latin typeface="Tomorrow" pitchFamily="34" charset="0"/>
                <a:ea typeface="Tomorrow" pitchFamily="34" charset="-122"/>
                <a:cs typeface="Tomorrow" pitchFamily="34" charset="-120"/>
              </a:rPr>
              <a:t> </a:t>
            </a:r>
            <a:r>
              <a:rPr lang="en-US" sz="2000" dirty="0">
                <a:solidFill>
                  <a:srgbClr val="C9C9C0"/>
                </a:solidFill>
                <a:latin typeface="Tomorrow" pitchFamily="34" charset="0"/>
                <a:ea typeface="Tomorrow" pitchFamily="34" charset="-122"/>
                <a:cs typeface="Tomorrow" pitchFamily="34" charset="-120"/>
              </a:rPr>
              <a:t>It Contains data related to pizza like category, ingredients, name &amp; </a:t>
            </a:r>
            <a:r>
              <a:rPr lang="en-US" sz="2000" dirty="0" err="1">
                <a:solidFill>
                  <a:srgbClr val="C9C9C0"/>
                </a:solidFill>
                <a:latin typeface="Tomorrow" pitchFamily="34" charset="0"/>
                <a:ea typeface="Tomorrow" pitchFamily="34" charset="-122"/>
              </a:rPr>
              <a:t>pizza_type_id</a:t>
            </a:r>
            <a:r>
              <a:rPr lang="en-US" sz="2000" dirty="0">
                <a:solidFill>
                  <a:srgbClr val="C9C9C0"/>
                </a:solidFill>
                <a:latin typeface="Tomorrow" pitchFamily="34" charset="0"/>
                <a:ea typeface="Tomorrow" pitchFamily="34" charset="-122"/>
              </a:rPr>
              <a:t> .</a:t>
            </a:r>
            <a:endParaRPr lang="en-US" sz="1750" dirty="0"/>
          </a:p>
        </p:txBody>
      </p:sp>
      <p:pic>
        <p:nvPicPr>
          <p:cNvPr id="9" name="Image 1"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pic>
        <p:nvPicPr>
          <p:cNvPr id="11" name="Picture 10">
            <a:extLst>
              <a:ext uri="{FF2B5EF4-FFF2-40B4-BE49-F238E27FC236}">
                <a16:creationId xmlns:a16="http://schemas.microsoft.com/office/drawing/2014/main" id="{67298B17-80A7-EE1F-22D6-28D9F565B110}"/>
              </a:ext>
            </a:extLst>
          </p:cNvPr>
          <p:cNvPicPr>
            <a:picLocks noChangeAspect="1"/>
          </p:cNvPicPr>
          <p:nvPr/>
        </p:nvPicPr>
        <p:blipFill>
          <a:blip r:embed="rId4"/>
          <a:stretch>
            <a:fillRect/>
          </a:stretch>
        </p:blipFill>
        <p:spPr>
          <a:xfrm>
            <a:off x="7315200" y="0"/>
            <a:ext cx="7315200" cy="8229600"/>
          </a:xfrm>
          <a:prstGeom prst="rect">
            <a:avLst/>
          </a:prstGeom>
        </p:spPr>
      </p:pic>
      <p:sp>
        <p:nvSpPr>
          <p:cNvPr id="12" name="Text 5">
            <a:extLst>
              <a:ext uri="{FF2B5EF4-FFF2-40B4-BE49-F238E27FC236}">
                <a16:creationId xmlns:a16="http://schemas.microsoft.com/office/drawing/2014/main" id="{EE65F540-B50F-938E-C45C-256122FA4255}"/>
              </a:ext>
            </a:extLst>
          </p:cNvPr>
          <p:cNvSpPr/>
          <p:nvPr/>
        </p:nvSpPr>
        <p:spPr>
          <a:xfrm>
            <a:off x="1188601" y="5401810"/>
            <a:ext cx="5560542" cy="818727"/>
          </a:xfrm>
          <a:prstGeom prst="rect">
            <a:avLst/>
          </a:prstGeom>
          <a:noFill/>
          <a:ln/>
        </p:spPr>
        <p:txBody>
          <a:bodyPr wrap="square" rtlCol="0" anchor="t"/>
          <a:lstStyle/>
          <a:p>
            <a:pPr marL="342900" indent="-342900" algn="l">
              <a:lnSpc>
                <a:spcPts val="2799"/>
              </a:lnSpc>
              <a:buSzPct val="100000"/>
              <a:buChar char="•"/>
            </a:pPr>
            <a:r>
              <a:rPr lang="en-US" sz="2400" b="1" dirty="0" err="1">
                <a:solidFill>
                  <a:srgbClr val="C9C9C0"/>
                </a:solidFill>
                <a:latin typeface="Tomorrow" pitchFamily="34" charset="0"/>
                <a:ea typeface="Tomorrow" pitchFamily="34" charset="-122"/>
                <a:cs typeface="Tomorrow" pitchFamily="34" charset="-120"/>
              </a:rPr>
              <a:t>Order_details</a:t>
            </a:r>
            <a:r>
              <a:rPr lang="en-US" sz="2400" b="1" dirty="0">
                <a:solidFill>
                  <a:srgbClr val="C9C9C0"/>
                </a:solidFill>
                <a:latin typeface="Tomorrow" pitchFamily="34" charset="0"/>
                <a:ea typeface="Tomorrow" pitchFamily="34" charset="-122"/>
                <a:cs typeface="Tomorrow" pitchFamily="34" charset="-120"/>
              </a:rPr>
              <a:t> Table :</a:t>
            </a:r>
            <a:r>
              <a:rPr lang="en-US" sz="1750" dirty="0">
                <a:solidFill>
                  <a:srgbClr val="C9C9C0"/>
                </a:solidFill>
                <a:latin typeface="Tomorrow" pitchFamily="34" charset="0"/>
                <a:ea typeface="Tomorrow" pitchFamily="34" charset="-122"/>
                <a:cs typeface="Tomorrow" pitchFamily="34" charset="-120"/>
              </a:rPr>
              <a:t> </a:t>
            </a:r>
            <a:r>
              <a:rPr lang="en-US" sz="2000" dirty="0">
                <a:solidFill>
                  <a:srgbClr val="C9C9C0"/>
                </a:solidFill>
                <a:latin typeface="Tomorrow" pitchFamily="34" charset="0"/>
                <a:ea typeface="Tomorrow" pitchFamily="34" charset="-122"/>
                <a:cs typeface="Tomorrow" pitchFamily="34" charset="-120"/>
              </a:rPr>
              <a:t>It Contains essential data like </a:t>
            </a:r>
            <a:r>
              <a:rPr lang="en-US" sz="2000" dirty="0" err="1">
                <a:solidFill>
                  <a:srgbClr val="C9C9C0"/>
                </a:solidFill>
                <a:latin typeface="Tomorrow" pitchFamily="34" charset="0"/>
                <a:ea typeface="Tomorrow" pitchFamily="34" charset="-122"/>
                <a:cs typeface="Tomorrow" pitchFamily="34" charset="-120"/>
              </a:rPr>
              <a:t>order_details_id</a:t>
            </a:r>
            <a:r>
              <a:rPr lang="en-US" sz="2000" dirty="0">
                <a:solidFill>
                  <a:srgbClr val="C9C9C0"/>
                </a:solidFill>
                <a:latin typeface="Tomorrow" pitchFamily="34" charset="0"/>
                <a:ea typeface="Tomorrow" pitchFamily="34" charset="-122"/>
                <a:cs typeface="Tomorrow" pitchFamily="34" charset="-120"/>
              </a:rPr>
              <a:t>, </a:t>
            </a:r>
            <a:r>
              <a:rPr lang="en-US" sz="2000" dirty="0" err="1">
                <a:solidFill>
                  <a:srgbClr val="C9C9C0"/>
                </a:solidFill>
                <a:latin typeface="Tomorrow" pitchFamily="34" charset="0"/>
                <a:ea typeface="Tomorrow" pitchFamily="34" charset="-122"/>
                <a:cs typeface="Tomorrow" pitchFamily="34" charset="-120"/>
              </a:rPr>
              <a:t>order_id</a:t>
            </a:r>
            <a:r>
              <a:rPr lang="en-US" sz="2000" dirty="0">
                <a:solidFill>
                  <a:srgbClr val="C9C9C0"/>
                </a:solidFill>
                <a:latin typeface="Tomorrow" pitchFamily="34" charset="0"/>
                <a:ea typeface="Tomorrow" pitchFamily="34" charset="-122"/>
                <a:cs typeface="Tomorrow" pitchFamily="34" charset="-120"/>
              </a:rPr>
              <a:t>, </a:t>
            </a:r>
            <a:r>
              <a:rPr lang="en-US" sz="2000" dirty="0" err="1">
                <a:solidFill>
                  <a:srgbClr val="C9C9C0"/>
                </a:solidFill>
                <a:latin typeface="Tomorrow" pitchFamily="34" charset="0"/>
                <a:ea typeface="Tomorrow" pitchFamily="34" charset="-122"/>
                <a:cs typeface="Tomorrow" pitchFamily="34" charset="-120"/>
              </a:rPr>
              <a:t>pizza_id</a:t>
            </a:r>
            <a:r>
              <a:rPr lang="en-US" sz="2000" dirty="0">
                <a:solidFill>
                  <a:srgbClr val="C9C9C0"/>
                </a:solidFill>
                <a:latin typeface="Tomorrow" pitchFamily="34" charset="0"/>
                <a:ea typeface="Tomorrow" pitchFamily="34" charset="-122"/>
                <a:cs typeface="Tomorrow" pitchFamily="34" charset="-120"/>
              </a:rPr>
              <a:t> &amp; quantity</a:t>
            </a:r>
            <a:r>
              <a:rPr lang="en-US" sz="2000" dirty="0">
                <a:solidFill>
                  <a:srgbClr val="C9C9C0"/>
                </a:solidFill>
                <a:latin typeface="Tomorrow" pitchFamily="34" charset="0"/>
                <a:ea typeface="Tomorrow" pitchFamily="34" charset="-122"/>
              </a:rPr>
              <a: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956321" y="706755"/>
            <a:ext cx="12280173" cy="832113"/>
          </a:xfrm>
          <a:prstGeom prst="rect">
            <a:avLst/>
          </a:prstGeom>
          <a:noFill/>
          <a:ln/>
        </p:spPr>
        <p:txBody>
          <a:bodyPr wrap="square" rtlCol="0" anchor="t"/>
          <a:lstStyle/>
          <a:p>
            <a:pPr marL="0" indent="0" algn="ctr">
              <a:lnSpc>
                <a:spcPts val="5468"/>
              </a:lnSpc>
              <a:buNone/>
            </a:pPr>
            <a:r>
              <a:rPr lang="en-US" sz="4374" b="1" dirty="0">
                <a:solidFill>
                  <a:srgbClr val="EDEDE8"/>
                </a:solidFill>
                <a:latin typeface="Tomorrow" pitchFamily="34" charset="0"/>
                <a:ea typeface="Tomorrow" pitchFamily="34" charset="-122"/>
                <a:cs typeface="Tomorrow" pitchFamily="34" charset="-120"/>
              </a:rPr>
              <a:t>Query 1: Retrieve the total number of orders placed.</a:t>
            </a:r>
            <a:endParaRPr lang="en-US" sz="4374" dirty="0"/>
          </a:p>
        </p:txBody>
      </p:sp>
      <p:sp>
        <p:nvSpPr>
          <p:cNvPr id="22" name="Rectangle: Rounded Corners 21">
            <a:extLst>
              <a:ext uri="{FF2B5EF4-FFF2-40B4-BE49-F238E27FC236}">
                <a16:creationId xmlns:a16="http://schemas.microsoft.com/office/drawing/2014/main" id="{BF09CB74-E7A0-649F-B802-B7C6EAB19220}"/>
              </a:ext>
            </a:extLst>
          </p:cNvPr>
          <p:cNvSpPr/>
          <p:nvPr/>
        </p:nvSpPr>
        <p:spPr>
          <a:xfrm>
            <a:off x="7794000" y="2204084"/>
            <a:ext cx="544320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168AF4AA-82F6-34D1-796C-DDB7FF5CF270}"/>
              </a:ext>
            </a:extLst>
          </p:cNvPr>
          <p:cNvSpPr/>
          <p:nvPr/>
        </p:nvSpPr>
        <p:spPr>
          <a:xfrm>
            <a:off x="956321" y="2204084"/>
            <a:ext cx="544448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0" name="Picture 19">
            <a:extLst>
              <a:ext uri="{FF2B5EF4-FFF2-40B4-BE49-F238E27FC236}">
                <a16:creationId xmlns:a16="http://schemas.microsoft.com/office/drawing/2014/main" id="{A945B856-EA99-246C-95B5-6171EC88D449}"/>
              </a:ext>
            </a:extLst>
          </p:cNvPr>
          <p:cNvPicPr>
            <a:picLocks noChangeAspect="1"/>
          </p:cNvPicPr>
          <p:nvPr/>
        </p:nvPicPr>
        <p:blipFill>
          <a:blip r:embed="rId3"/>
          <a:stretch>
            <a:fillRect/>
          </a:stretch>
        </p:blipFill>
        <p:spPr>
          <a:xfrm>
            <a:off x="2216992" y="3891281"/>
            <a:ext cx="2923137" cy="2015184"/>
          </a:xfrm>
          <a:prstGeom prst="rect">
            <a:avLst/>
          </a:prstGeom>
        </p:spPr>
      </p:pic>
      <p:pic>
        <p:nvPicPr>
          <p:cNvPr id="26" name="Picture 25">
            <a:extLst>
              <a:ext uri="{FF2B5EF4-FFF2-40B4-BE49-F238E27FC236}">
                <a16:creationId xmlns:a16="http://schemas.microsoft.com/office/drawing/2014/main" id="{93F89776-1B74-7C88-E3AC-0E95D6975CE9}"/>
              </a:ext>
            </a:extLst>
          </p:cNvPr>
          <p:cNvPicPr>
            <a:picLocks noChangeAspect="1"/>
          </p:cNvPicPr>
          <p:nvPr/>
        </p:nvPicPr>
        <p:blipFill>
          <a:blip r:embed="rId4"/>
          <a:stretch>
            <a:fillRect/>
          </a:stretch>
        </p:blipFill>
        <p:spPr>
          <a:xfrm>
            <a:off x="8197092" y="4187673"/>
            <a:ext cx="4637016" cy="1631213"/>
          </a:xfrm>
          <a:prstGeom prst="rect">
            <a:avLst/>
          </a:prstGeom>
        </p:spPr>
      </p:pic>
    </p:spTree>
    <p:extLst>
      <p:ext uri="{BB962C8B-B14F-4D97-AF65-F5344CB8AC3E}">
        <p14:creationId xmlns:p14="http://schemas.microsoft.com/office/powerpoint/2010/main" val="27163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956321" y="706755"/>
            <a:ext cx="12280173" cy="832113"/>
          </a:xfrm>
          <a:prstGeom prst="rect">
            <a:avLst/>
          </a:prstGeom>
          <a:noFill/>
          <a:ln/>
        </p:spPr>
        <p:txBody>
          <a:bodyPr wrap="square" rtlCol="0" anchor="t"/>
          <a:lstStyle/>
          <a:p>
            <a:pPr marL="0" indent="0" algn="ctr">
              <a:lnSpc>
                <a:spcPts val="5468"/>
              </a:lnSpc>
              <a:buNone/>
            </a:pPr>
            <a:r>
              <a:rPr lang="en-US" sz="4374" b="1" dirty="0">
                <a:solidFill>
                  <a:srgbClr val="EDEDE8"/>
                </a:solidFill>
                <a:latin typeface="Tomorrow" pitchFamily="34" charset="0"/>
                <a:ea typeface="Tomorrow" pitchFamily="34" charset="-122"/>
                <a:cs typeface="Tomorrow" pitchFamily="34" charset="-120"/>
              </a:rPr>
              <a:t>Query 2: Calculate the total revenue generated from pizza sales.</a:t>
            </a:r>
            <a:endParaRPr lang="en-US" sz="4374" dirty="0"/>
          </a:p>
        </p:txBody>
      </p:sp>
      <p:sp>
        <p:nvSpPr>
          <p:cNvPr id="22" name="Rectangle: Rounded Corners 21">
            <a:extLst>
              <a:ext uri="{FF2B5EF4-FFF2-40B4-BE49-F238E27FC236}">
                <a16:creationId xmlns:a16="http://schemas.microsoft.com/office/drawing/2014/main" id="{BF09CB74-E7A0-649F-B802-B7C6EAB19220}"/>
              </a:ext>
            </a:extLst>
          </p:cNvPr>
          <p:cNvSpPr/>
          <p:nvPr/>
        </p:nvSpPr>
        <p:spPr>
          <a:xfrm>
            <a:off x="7794000" y="2204084"/>
            <a:ext cx="544320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168AF4AA-82F6-34D1-796C-DDB7FF5CF270}"/>
              </a:ext>
            </a:extLst>
          </p:cNvPr>
          <p:cNvSpPr/>
          <p:nvPr/>
        </p:nvSpPr>
        <p:spPr>
          <a:xfrm>
            <a:off x="956321" y="2204084"/>
            <a:ext cx="544448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872EFF24-253C-712E-20AF-506177193CD7}"/>
              </a:ext>
            </a:extLst>
          </p:cNvPr>
          <p:cNvPicPr>
            <a:picLocks noChangeAspect="1"/>
          </p:cNvPicPr>
          <p:nvPr/>
        </p:nvPicPr>
        <p:blipFill>
          <a:blip r:embed="rId3"/>
          <a:stretch>
            <a:fillRect/>
          </a:stretch>
        </p:blipFill>
        <p:spPr>
          <a:xfrm>
            <a:off x="1107440" y="3952240"/>
            <a:ext cx="5212080" cy="2544165"/>
          </a:xfrm>
          <a:prstGeom prst="rect">
            <a:avLst/>
          </a:prstGeom>
        </p:spPr>
      </p:pic>
      <p:pic>
        <p:nvPicPr>
          <p:cNvPr id="23" name="Picture 22">
            <a:extLst>
              <a:ext uri="{FF2B5EF4-FFF2-40B4-BE49-F238E27FC236}">
                <a16:creationId xmlns:a16="http://schemas.microsoft.com/office/drawing/2014/main" id="{C9119127-72EE-3DCE-A0DB-2ABF1676D054}"/>
              </a:ext>
            </a:extLst>
          </p:cNvPr>
          <p:cNvPicPr>
            <a:picLocks noChangeAspect="1"/>
          </p:cNvPicPr>
          <p:nvPr/>
        </p:nvPicPr>
        <p:blipFill>
          <a:blip r:embed="rId4"/>
          <a:stretch>
            <a:fillRect/>
          </a:stretch>
        </p:blipFill>
        <p:spPr>
          <a:xfrm>
            <a:off x="8239760" y="4343450"/>
            <a:ext cx="4855148" cy="1883664"/>
          </a:xfrm>
          <a:prstGeom prst="rect">
            <a:avLst/>
          </a:prstGeom>
          <a:solidFill>
            <a:srgbClr val="1D1D1B"/>
          </a:solidFill>
          <a:ln/>
        </p:spPr>
      </p:pic>
    </p:spTree>
    <p:extLst>
      <p:ext uri="{BB962C8B-B14F-4D97-AF65-F5344CB8AC3E}">
        <p14:creationId xmlns:p14="http://schemas.microsoft.com/office/powerpoint/2010/main" val="157717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956321" y="706755"/>
            <a:ext cx="12280173" cy="832113"/>
          </a:xfrm>
          <a:prstGeom prst="rect">
            <a:avLst/>
          </a:prstGeom>
          <a:noFill/>
          <a:ln/>
        </p:spPr>
        <p:txBody>
          <a:bodyPr wrap="square" rtlCol="0" anchor="t"/>
          <a:lstStyle/>
          <a:p>
            <a:pPr marL="0" indent="0" algn="ctr">
              <a:lnSpc>
                <a:spcPts val="5468"/>
              </a:lnSpc>
              <a:buNone/>
            </a:pPr>
            <a:r>
              <a:rPr lang="en-US" sz="4374" b="1" dirty="0">
                <a:solidFill>
                  <a:srgbClr val="EDEDE8"/>
                </a:solidFill>
                <a:latin typeface="Tomorrow" pitchFamily="34" charset="0"/>
                <a:ea typeface="Tomorrow" pitchFamily="34" charset="-122"/>
                <a:cs typeface="Tomorrow" pitchFamily="34" charset="-120"/>
              </a:rPr>
              <a:t>Query 3: Identify the highest-priced pizza.</a:t>
            </a:r>
            <a:endParaRPr lang="en-US" sz="4374" dirty="0"/>
          </a:p>
        </p:txBody>
      </p:sp>
      <p:sp>
        <p:nvSpPr>
          <p:cNvPr id="22" name="Rectangle: Rounded Corners 21">
            <a:extLst>
              <a:ext uri="{FF2B5EF4-FFF2-40B4-BE49-F238E27FC236}">
                <a16:creationId xmlns:a16="http://schemas.microsoft.com/office/drawing/2014/main" id="{BF09CB74-E7A0-649F-B802-B7C6EAB19220}"/>
              </a:ext>
            </a:extLst>
          </p:cNvPr>
          <p:cNvSpPr/>
          <p:nvPr/>
        </p:nvSpPr>
        <p:spPr>
          <a:xfrm>
            <a:off x="7794000" y="2204084"/>
            <a:ext cx="544320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168AF4AA-82F6-34D1-796C-DDB7FF5CF270}"/>
              </a:ext>
            </a:extLst>
          </p:cNvPr>
          <p:cNvSpPr/>
          <p:nvPr/>
        </p:nvSpPr>
        <p:spPr>
          <a:xfrm>
            <a:off x="956321" y="2204084"/>
            <a:ext cx="544448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6215D051-7BCD-917B-83C4-251DA4799C05}"/>
              </a:ext>
            </a:extLst>
          </p:cNvPr>
          <p:cNvPicPr>
            <a:picLocks noChangeAspect="1"/>
          </p:cNvPicPr>
          <p:nvPr/>
        </p:nvPicPr>
        <p:blipFill>
          <a:blip r:embed="rId3"/>
          <a:stretch>
            <a:fillRect/>
          </a:stretch>
        </p:blipFill>
        <p:spPr>
          <a:xfrm>
            <a:off x="1234063" y="3576320"/>
            <a:ext cx="4983857" cy="3291840"/>
          </a:xfrm>
          <a:prstGeom prst="rect">
            <a:avLst/>
          </a:prstGeom>
        </p:spPr>
      </p:pic>
      <p:pic>
        <p:nvPicPr>
          <p:cNvPr id="9" name="Picture 8">
            <a:extLst>
              <a:ext uri="{FF2B5EF4-FFF2-40B4-BE49-F238E27FC236}">
                <a16:creationId xmlns:a16="http://schemas.microsoft.com/office/drawing/2014/main" id="{97C0D26C-0F5A-0A65-A279-EF2F77A1E14B}"/>
              </a:ext>
            </a:extLst>
          </p:cNvPr>
          <p:cNvPicPr>
            <a:picLocks noChangeAspect="1"/>
          </p:cNvPicPr>
          <p:nvPr/>
        </p:nvPicPr>
        <p:blipFill>
          <a:blip r:embed="rId4"/>
          <a:stretch>
            <a:fillRect/>
          </a:stretch>
        </p:blipFill>
        <p:spPr>
          <a:xfrm>
            <a:off x="7913612" y="4277169"/>
            <a:ext cx="5264936" cy="1890141"/>
          </a:xfrm>
          <a:prstGeom prst="rect">
            <a:avLst/>
          </a:prstGeom>
        </p:spPr>
      </p:pic>
    </p:spTree>
    <p:extLst>
      <p:ext uri="{BB962C8B-B14F-4D97-AF65-F5344CB8AC3E}">
        <p14:creationId xmlns:p14="http://schemas.microsoft.com/office/powerpoint/2010/main" val="91348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956321" y="706755"/>
            <a:ext cx="12280173" cy="832113"/>
          </a:xfrm>
          <a:prstGeom prst="rect">
            <a:avLst/>
          </a:prstGeom>
          <a:noFill/>
          <a:ln/>
        </p:spPr>
        <p:txBody>
          <a:bodyPr wrap="square" rtlCol="0" anchor="t"/>
          <a:lstStyle/>
          <a:p>
            <a:pPr marL="0" indent="0" algn="ctr">
              <a:lnSpc>
                <a:spcPts val="5468"/>
              </a:lnSpc>
              <a:buNone/>
            </a:pPr>
            <a:r>
              <a:rPr lang="en-US" sz="4374" b="1" dirty="0">
                <a:solidFill>
                  <a:srgbClr val="EDEDE8"/>
                </a:solidFill>
                <a:latin typeface="Tomorrow" pitchFamily="34" charset="0"/>
                <a:ea typeface="Tomorrow" pitchFamily="34" charset="-122"/>
                <a:cs typeface="Tomorrow" pitchFamily="34" charset="-120"/>
              </a:rPr>
              <a:t>Query 4: Identify the most common pizza size ordered.</a:t>
            </a:r>
            <a:endParaRPr lang="en-US" sz="4374" dirty="0"/>
          </a:p>
        </p:txBody>
      </p:sp>
      <p:sp>
        <p:nvSpPr>
          <p:cNvPr id="22" name="Rectangle: Rounded Corners 21">
            <a:extLst>
              <a:ext uri="{FF2B5EF4-FFF2-40B4-BE49-F238E27FC236}">
                <a16:creationId xmlns:a16="http://schemas.microsoft.com/office/drawing/2014/main" id="{BF09CB74-E7A0-649F-B802-B7C6EAB19220}"/>
              </a:ext>
            </a:extLst>
          </p:cNvPr>
          <p:cNvSpPr/>
          <p:nvPr/>
        </p:nvSpPr>
        <p:spPr>
          <a:xfrm>
            <a:off x="7794000" y="2204084"/>
            <a:ext cx="544320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168AF4AA-82F6-34D1-796C-DDB7FF5CF270}"/>
              </a:ext>
            </a:extLst>
          </p:cNvPr>
          <p:cNvSpPr/>
          <p:nvPr/>
        </p:nvSpPr>
        <p:spPr>
          <a:xfrm>
            <a:off x="956321" y="2204084"/>
            <a:ext cx="544448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D87C9D77-1D3C-BAE9-49D4-8A155121B7A0}"/>
              </a:ext>
            </a:extLst>
          </p:cNvPr>
          <p:cNvPicPr>
            <a:picLocks noChangeAspect="1"/>
          </p:cNvPicPr>
          <p:nvPr/>
        </p:nvPicPr>
        <p:blipFill>
          <a:blip r:embed="rId3"/>
          <a:stretch>
            <a:fillRect/>
          </a:stretch>
        </p:blipFill>
        <p:spPr>
          <a:xfrm>
            <a:off x="1107440" y="3110593"/>
            <a:ext cx="5154567" cy="3584121"/>
          </a:xfrm>
          <a:prstGeom prst="rect">
            <a:avLst/>
          </a:prstGeom>
        </p:spPr>
      </p:pic>
      <p:pic>
        <p:nvPicPr>
          <p:cNvPr id="10" name="Picture 9">
            <a:extLst>
              <a:ext uri="{FF2B5EF4-FFF2-40B4-BE49-F238E27FC236}">
                <a16:creationId xmlns:a16="http://schemas.microsoft.com/office/drawing/2014/main" id="{507A4DCA-9078-0602-8B17-9D5F33482B86}"/>
              </a:ext>
            </a:extLst>
          </p:cNvPr>
          <p:cNvPicPr>
            <a:picLocks noChangeAspect="1"/>
          </p:cNvPicPr>
          <p:nvPr/>
        </p:nvPicPr>
        <p:blipFill>
          <a:blip r:embed="rId4"/>
          <a:stretch>
            <a:fillRect/>
          </a:stretch>
        </p:blipFill>
        <p:spPr>
          <a:xfrm>
            <a:off x="7920990" y="3237547"/>
            <a:ext cx="5189219" cy="1754505"/>
          </a:xfrm>
          <a:prstGeom prst="rect">
            <a:avLst/>
          </a:prstGeom>
        </p:spPr>
      </p:pic>
    </p:spTree>
    <p:extLst>
      <p:ext uri="{BB962C8B-B14F-4D97-AF65-F5344CB8AC3E}">
        <p14:creationId xmlns:p14="http://schemas.microsoft.com/office/powerpoint/2010/main" val="2725282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956321" y="706755"/>
            <a:ext cx="12280173" cy="832113"/>
          </a:xfrm>
          <a:prstGeom prst="rect">
            <a:avLst/>
          </a:prstGeom>
          <a:noFill/>
          <a:ln/>
        </p:spPr>
        <p:txBody>
          <a:bodyPr wrap="square" rtlCol="0" anchor="t"/>
          <a:lstStyle/>
          <a:p>
            <a:pPr marL="0" indent="0" algn="ctr">
              <a:lnSpc>
                <a:spcPts val="5468"/>
              </a:lnSpc>
              <a:buNone/>
            </a:pPr>
            <a:r>
              <a:rPr lang="en-US" sz="4374" b="1" dirty="0">
                <a:solidFill>
                  <a:srgbClr val="EDEDE8"/>
                </a:solidFill>
                <a:latin typeface="Tomorrow" pitchFamily="34" charset="0"/>
                <a:ea typeface="Tomorrow" pitchFamily="34" charset="-122"/>
                <a:cs typeface="Tomorrow" pitchFamily="34" charset="-120"/>
              </a:rPr>
              <a:t>Query 5: List the top 5 most ordered pizza types along with their quantities.</a:t>
            </a:r>
            <a:endParaRPr lang="en-US" sz="4374" dirty="0"/>
          </a:p>
        </p:txBody>
      </p:sp>
      <p:sp>
        <p:nvSpPr>
          <p:cNvPr id="22" name="Rectangle: Rounded Corners 21">
            <a:extLst>
              <a:ext uri="{FF2B5EF4-FFF2-40B4-BE49-F238E27FC236}">
                <a16:creationId xmlns:a16="http://schemas.microsoft.com/office/drawing/2014/main" id="{BF09CB74-E7A0-649F-B802-B7C6EAB19220}"/>
              </a:ext>
            </a:extLst>
          </p:cNvPr>
          <p:cNvSpPr/>
          <p:nvPr/>
        </p:nvSpPr>
        <p:spPr>
          <a:xfrm>
            <a:off x="7794000" y="2204084"/>
            <a:ext cx="544320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168AF4AA-82F6-34D1-796C-DDB7FF5CF270}"/>
              </a:ext>
            </a:extLst>
          </p:cNvPr>
          <p:cNvSpPr/>
          <p:nvPr/>
        </p:nvSpPr>
        <p:spPr>
          <a:xfrm>
            <a:off x="956321" y="2204084"/>
            <a:ext cx="544448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1B762324-6820-82A4-7D38-9BCBDBF46AF3}"/>
              </a:ext>
            </a:extLst>
          </p:cNvPr>
          <p:cNvPicPr>
            <a:picLocks noChangeAspect="1"/>
          </p:cNvPicPr>
          <p:nvPr/>
        </p:nvPicPr>
        <p:blipFill>
          <a:blip r:embed="rId3"/>
          <a:stretch>
            <a:fillRect/>
          </a:stretch>
        </p:blipFill>
        <p:spPr>
          <a:xfrm>
            <a:off x="1304545" y="2540603"/>
            <a:ext cx="4730495" cy="4982241"/>
          </a:xfrm>
          <a:prstGeom prst="rect">
            <a:avLst/>
          </a:prstGeom>
        </p:spPr>
      </p:pic>
      <p:pic>
        <p:nvPicPr>
          <p:cNvPr id="9" name="Picture 8">
            <a:extLst>
              <a:ext uri="{FF2B5EF4-FFF2-40B4-BE49-F238E27FC236}">
                <a16:creationId xmlns:a16="http://schemas.microsoft.com/office/drawing/2014/main" id="{475DD57C-718C-1D6A-C082-B59AF3C5BD06}"/>
              </a:ext>
            </a:extLst>
          </p:cNvPr>
          <p:cNvPicPr>
            <a:picLocks noChangeAspect="1"/>
          </p:cNvPicPr>
          <p:nvPr/>
        </p:nvPicPr>
        <p:blipFill>
          <a:blip r:embed="rId4"/>
          <a:stretch>
            <a:fillRect/>
          </a:stretch>
        </p:blipFill>
        <p:spPr>
          <a:xfrm>
            <a:off x="8241040" y="2540603"/>
            <a:ext cx="4754880" cy="4982241"/>
          </a:xfrm>
          <a:prstGeom prst="rect">
            <a:avLst/>
          </a:prstGeom>
        </p:spPr>
      </p:pic>
    </p:spTree>
    <p:extLst>
      <p:ext uri="{BB962C8B-B14F-4D97-AF65-F5344CB8AC3E}">
        <p14:creationId xmlns:p14="http://schemas.microsoft.com/office/powerpoint/2010/main" val="1224810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
        <p:nvSpPr>
          <p:cNvPr id="4" name="Text 2"/>
          <p:cNvSpPr/>
          <p:nvPr/>
        </p:nvSpPr>
        <p:spPr>
          <a:xfrm>
            <a:off x="956321" y="706755"/>
            <a:ext cx="12280173" cy="832113"/>
          </a:xfrm>
          <a:prstGeom prst="rect">
            <a:avLst/>
          </a:prstGeom>
          <a:noFill/>
          <a:ln/>
        </p:spPr>
        <p:txBody>
          <a:bodyPr wrap="square" rtlCol="0" anchor="t"/>
          <a:lstStyle/>
          <a:p>
            <a:pPr marL="0" indent="0" algn="ctr">
              <a:lnSpc>
                <a:spcPts val="5468"/>
              </a:lnSpc>
              <a:buNone/>
            </a:pPr>
            <a:r>
              <a:rPr lang="en-US" sz="4374" b="1" dirty="0">
                <a:solidFill>
                  <a:srgbClr val="EDEDE8"/>
                </a:solidFill>
                <a:latin typeface="Tomorrow" pitchFamily="34" charset="0"/>
                <a:ea typeface="Tomorrow" pitchFamily="34" charset="-122"/>
                <a:cs typeface="Tomorrow" pitchFamily="34" charset="-120"/>
              </a:rPr>
              <a:t>Query 6: Join the necessary tables to find the total quantity of each pizza category ordered.</a:t>
            </a:r>
            <a:endParaRPr lang="en-US" sz="4374" dirty="0"/>
          </a:p>
        </p:txBody>
      </p:sp>
      <p:sp>
        <p:nvSpPr>
          <p:cNvPr id="22" name="Rectangle: Rounded Corners 21">
            <a:extLst>
              <a:ext uri="{FF2B5EF4-FFF2-40B4-BE49-F238E27FC236}">
                <a16:creationId xmlns:a16="http://schemas.microsoft.com/office/drawing/2014/main" id="{BF09CB74-E7A0-649F-B802-B7C6EAB19220}"/>
              </a:ext>
            </a:extLst>
          </p:cNvPr>
          <p:cNvSpPr/>
          <p:nvPr/>
        </p:nvSpPr>
        <p:spPr>
          <a:xfrm>
            <a:off x="7794000" y="2204084"/>
            <a:ext cx="544320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168AF4AA-82F6-34D1-796C-DDB7FF5CF270}"/>
              </a:ext>
            </a:extLst>
          </p:cNvPr>
          <p:cNvSpPr/>
          <p:nvPr/>
        </p:nvSpPr>
        <p:spPr>
          <a:xfrm>
            <a:off x="956321" y="2204084"/>
            <a:ext cx="5444480" cy="57735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FD1685AB-CF04-3764-77CA-20DB1275892E}"/>
              </a:ext>
            </a:extLst>
          </p:cNvPr>
          <p:cNvPicPr>
            <a:picLocks noChangeAspect="1"/>
          </p:cNvPicPr>
          <p:nvPr/>
        </p:nvPicPr>
        <p:blipFill>
          <a:blip r:embed="rId3"/>
          <a:stretch>
            <a:fillRect/>
          </a:stretch>
        </p:blipFill>
        <p:spPr>
          <a:xfrm>
            <a:off x="1121829" y="2692400"/>
            <a:ext cx="5113463" cy="4830444"/>
          </a:xfrm>
          <a:prstGeom prst="rect">
            <a:avLst/>
          </a:prstGeom>
        </p:spPr>
      </p:pic>
      <p:pic>
        <p:nvPicPr>
          <p:cNvPr id="8" name="Picture 7">
            <a:extLst>
              <a:ext uri="{FF2B5EF4-FFF2-40B4-BE49-F238E27FC236}">
                <a16:creationId xmlns:a16="http://schemas.microsoft.com/office/drawing/2014/main" id="{2C4AA3A5-FB58-75CD-6BE5-32FF747000A8}"/>
              </a:ext>
            </a:extLst>
          </p:cNvPr>
          <p:cNvPicPr>
            <a:picLocks noChangeAspect="1"/>
          </p:cNvPicPr>
          <p:nvPr/>
        </p:nvPicPr>
        <p:blipFill>
          <a:blip r:embed="rId4"/>
          <a:stretch>
            <a:fillRect/>
          </a:stretch>
        </p:blipFill>
        <p:spPr>
          <a:xfrm>
            <a:off x="8524240" y="2692400"/>
            <a:ext cx="4378960" cy="4830444"/>
          </a:xfrm>
          <a:prstGeom prst="rect">
            <a:avLst/>
          </a:prstGeom>
        </p:spPr>
      </p:pic>
    </p:spTree>
    <p:extLst>
      <p:ext uri="{BB962C8B-B14F-4D97-AF65-F5344CB8AC3E}">
        <p14:creationId xmlns:p14="http://schemas.microsoft.com/office/powerpoint/2010/main" val="3605603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1257</TotalTime>
  <Words>446</Words>
  <Application>Microsoft Office PowerPoint</Application>
  <PresentationFormat>Custom</PresentationFormat>
  <Paragraphs>42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__fkGroteskNeue_a82850</vt:lpstr>
      <vt:lpstr>Arial</vt:lpstr>
      <vt:lpstr>Tomorrow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Saurabh Shah</cp:lastModifiedBy>
  <cp:revision>3</cp:revision>
  <dcterms:created xsi:type="dcterms:W3CDTF">2024-05-07T08:38:27Z</dcterms:created>
  <dcterms:modified xsi:type="dcterms:W3CDTF">2024-05-08T09:23:59Z</dcterms:modified>
</cp:coreProperties>
</file>