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1481" r:id="rId2"/>
    <p:sldId id="1479" r:id="rId3"/>
    <p:sldId id="1482" r:id="rId4"/>
    <p:sldId id="1483" r:id="rId5"/>
    <p:sldId id="1484" r:id="rId6"/>
    <p:sldId id="1485" r:id="rId7"/>
    <p:sldId id="1486" r:id="rId8"/>
    <p:sldId id="1499" r:id="rId9"/>
    <p:sldId id="1500" r:id="rId10"/>
    <p:sldId id="1487" r:id="rId11"/>
    <p:sldId id="1489" r:id="rId12"/>
    <p:sldId id="1488" r:id="rId13"/>
    <p:sldId id="1490" r:id="rId14"/>
    <p:sldId id="1491" r:id="rId15"/>
    <p:sldId id="1498" r:id="rId16"/>
    <p:sldId id="1492" r:id="rId17"/>
    <p:sldId id="1494" r:id="rId18"/>
    <p:sldId id="1495" r:id="rId19"/>
    <p:sldId id="1496" r:id="rId20"/>
    <p:sldId id="1493" r:id="rId21"/>
    <p:sldId id="1497" r:id="rId22"/>
    <p:sldId id="1312" r:id="rId23"/>
    <p:sldId id="1332" r:id="rId24"/>
    <p:sldId id="1474" r:id="rId25"/>
    <p:sldId id="1336" r:id="rId26"/>
    <p:sldId id="1341" r:id="rId27"/>
    <p:sldId id="1465" r:id="rId2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BB62B"/>
    <a:srgbClr val="333333"/>
    <a:srgbClr val="FBF9E9"/>
    <a:srgbClr val="445469"/>
    <a:srgbClr val="364D65"/>
    <a:srgbClr val="19232E"/>
    <a:srgbClr val="2F2F2F"/>
    <a:srgbClr val="FBC81F"/>
    <a:srgbClr val="2C4054"/>
    <a:srgbClr val="FADF3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9409" autoAdjust="0"/>
  </p:normalViewPr>
  <p:slideViewPr>
    <p:cSldViewPr snapToGrid="0" snapToObjects="1">
      <p:cViewPr varScale="1">
        <p:scale>
          <a:sx n="58" d="100"/>
          <a:sy n="58" d="100"/>
        </p:scale>
        <p:origin x="-312" y="-90"/>
      </p:cViewPr>
      <p:guideLst>
        <p:guide orient="horz" pos="4320"/>
        <p:guide pos="7678"/>
      </p:guideLst>
    </p:cSldViewPr>
  </p:slideViewPr>
  <p:notesTextViewPr>
    <p:cViewPr>
      <p:scale>
        <a:sx n="100" d="100"/>
        <a:sy n="100" d="100"/>
      </p:scale>
      <p:origin x="0" y="0"/>
    </p:cViewPr>
  </p:notesTextViewPr>
  <p:sorterViewPr>
    <p:cViewPr>
      <p:scale>
        <a:sx n="65" d="100"/>
        <a:sy n="65" d="100"/>
      </p:scale>
      <p:origin x="0" y="28992"/>
    </p:cViewPr>
  </p:sorterViewPr>
  <p:notesViewPr>
    <p:cSldViewPr snapToGrid="0" snapToObjects="1" showGuide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firstSliceAng val="0"/>
      </c:pieChart>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1"/>
          <c:order val="1"/>
          <c:tx>
            <c:strRef>
              <c:f>Sheet1!$C$1</c:f>
              <c:strCache>
                <c:ptCount val="1"/>
                <c:pt idx="0">
                  <c:v>Series 2</c:v>
                </c:pt>
              </c:strCache>
            </c:strRef>
          </c:tx>
          <c:cat>
            <c:strRef>
              <c:f>Sheet1!$A$2:$A$5</c:f>
              <c:strCache>
                <c:ptCount val="4"/>
                <c:pt idx="0">
                  <c:v>ETF</c:v>
                </c:pt>
                <c:pt idx="1">
                  <c:v>Mutual Fund</c:v>
                </c:pt>
                <c:pt idx="2">
                  <c:v>Share</c:v>
                </c:pt>
                <c:pt idx="3">
                  <c:v>Gold</c:v>
                </c:pt>
              </c:strCache>
            </c:strRef>
          </c:cat>
          <c:val>
            <c:numRef>
              <c:f>Sheet1!$C$2:$C$5</c:f>
              <c:numCache>
                <c:formatCode>General</c:formatCode>
                <c:ptCount val="4"/>
                <c:pt idx="0">
                  <c:v>8</c:v>
                </c:pt>
                <c:pt idx="1">
                  <c:v>20</c:v>
                </c:pt>
                <c:pt idx="2">
                  <c:v>1.8</c:v>
                </c:pt>
                <c:pt idx="3">
                  <c:v>2.8</c:v>
                </c:pt>
              </c:numCache>
            </c:numRef>
          </c:val>
        </c:ser>
        <c:ser>
          <c:idx val="2"/>
          <c:order val="2"/>
          <c:tx>
            <c:strRef>
              <c:f>Sheet1!$D$1</c:f>
              <c:strCache>
                <c:ptCount val="1"/>
                <c:pt idx="0">
                  <c:v>Series 3</c:v>
                </c:pt>
              </c:strCache>
            </c:strRef>
          </c:tx>
          <c:cat>
            <c:strRef>
              <c:f>Sheet1!$A$2:$A$5</c:f>
              <c:strCache>
                <c:ptCount val="4"/>
                <c:pt idx="0">
                  <c:v>ETF</c:v>
                </c:pt>
                <c:pt idx="1">
                  <c:v>Mutual Fund</c:v>
                </c:pt>
                <c:pt idx="2">
                  <c:v>Share</c:v>
                </c:pt>
                <c:pt idx="3">
                  <c:v>Gold</c:v>
                </c:pt>
              </c:strCache>
            </c:strRef>
          </c:cat>
          <c:val>
            <c:numRef>
              <c:f>Sheet1!$D$2:$D$5</c:f>
              <c:numCache>
                <c:formatCode>General</c:formatCode>
                <c:ptCount val="4"/>
                <c:pt idx="0">
                  <c:v>9</c:v>
                </c:pt>
                <c:pt idx="1">
                  <c:v>20</c:v>
                </c:pt>
                <c:pt idx="2">
                  <c:v>3</c:v>
                </c:pt>
                <c:pt idx="3">
                  <c:v>5</c:v>
                </c:pt>
              </c:numCache>
            </c:numRef>
          </c:val>
        </c:ser>
        <c:ser>
          <c:idx val="0"/>
          <c:order val="0"/>
          <c:tx>
            <c:strRef>
              <c:f>Sheet1!$B$1</c:f>
              <c:strCache>
                <c:ptCount val="1"/>
                <c:pt idx="0">
                  <c:v>Series 1</c:v>
                </c:pt>
              </c:strCache>
            </c:strRef>
          </c:tx>
          <c:cat>
            <c:strRef>
              <c:f>Sheet1!$A$2:$A$5</c:f>
              <c:strCache>
                <c:ptCount val="4"/>
                <c:pt idx="0">
                  <c:v>ETF</c:v>
                </c:pt>
                <c:pt idx="1">
                  <c:v>Mutual Fund</c:v>
                </c:pt>
                <c:pt idx="2">
                  <c:v>Share</c:v>
                </c:pt>
                <c:pt idx="3">
                  <c:v>Gold</c:v>
                </c:pt>
              </c:strCache>
            </c:strRef>
          </c:cat>
          <c:val>
            <c:numRef>
              <c:f>Sheet1!$B$2:$B$5</c:f>
              <c:numCache>
                <c:formatCode>General</c:formatCode>
                <c:ptCount val="4"/>
                <c:pt idx="0">
                  <c:v>40</c:v>
                </c:pt>
                <c:pt idx="1">
                  <c:v>20</c:v>
                </c:pt>
                <c:pt idx="2">
                  <c:v>60</c:v>
                </c:pt>
                <c:pt idx="3">
                  <c:v>10</c:v>
                </c:pt>
              </c:numCache>
            </c:numRef>
          </c:val>
        </c:ser>
        <c:firstSliceAng val="0"/>
      </c:pieChart>
    </c:plotArea>
    <c:legend>
      <c:legendPos val="r"/>
      <c:layout/>
    </c:legend>
    <c:plotVisOnly val="1"/>
    <c:dispBlanksAs val="zero"/>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2/12/2021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xmlns=""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xmlns="" val="48626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xmlns="" val="41306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xmlns="" val="199331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xmlns="" val="139126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379772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aster Slide 1">
    <p:spTree>
      <p:nvGrpSpPr>
        <p:cNvPr id="1" name=""/>
        <p:cNvGrpSpPr/>
        <p:nvPr/>
      </p:nvGrpSpPr>
      <p:grpSpPr>
        <a:xfrm>
          <a:off x="0" y="0"/>
          <a:ext cx="0" cy="0"/>
          <a:chOff x="0" y="0"/>
          <a:chExt cx="0" cy="0"/>
        </a:xfrm>
      </p:grpSpPr>
      <p:sp>
        <p:nvSpPr>
          <p:cNvPr id="2" name="Rectangle 1"/>
          <p:cNvSpPr/>
          <p:nvPr userDrawn="1"/>
        </p:nvSpPr>
        <p:spPr>
          <a:xfrm>
            <a:off x="22034809" y="334537"/>
            <a:ext cx="2342841" cy="12935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2191012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0425353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0" y="0"/>
            <a:ext cx="24377650"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xmlns="" val="550646049"/>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b="1" i="0">
                <a:solidFill>
                  <a:schemeClr val="tx1">
                    <a:tint val="75000"/>
                  </a:schemeClr>
                </a:solidFill>
                <a:latin typeface="Lato Bold" charset="0"/>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b="1" i="0">
                <a:solidFill>
                  <a:schemeClr val="tx1">
                    <a:tint val="75000"/>
                  </a:schemeClr>
                </a:solidFill>
                <a:latin typeface="Lato Bold" charset="0"/>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b="1" i="0">
                <a:solidFill>
                  <a:schemeClr val="tx1">
                    <a:tint val="75000"/>
                  </a:schemeClr>
                </a:solidFill>
                <a:latin typeface="Lato Bold" charset="0"/>
              </a:defRPr>
            </a:lvl1pPr>
          </a:lstStyle>
          <a:p>
            <a:fld id="{FCEE2C88-6C8F-484D-AF69-578F576B1F44}" type="slidenum">
              <a:rPr lang="en-US" smtClean="0"/>
              <a:pPr/>
              <a:t>‹#›</a:t>
            </a:fld>
            <a:endParaRPr lang="en-US" dirty="0"/>
          </a:p>
        </p:txBody>
      </p:sp>
      <p:sp>
        <p:nvSpPr>
          <p:cNvPr id="8" name="Oval 7"/>
          <p:cNvSpPr/>
          <p:nvPr userDrawn="1"/>
        </p:nvSpPr>
        <p:spPr>
          <a:xfrm>
            <a:off x="23069390" y="523001"/>
            <a:ext cx="859750" cy="85975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p>
        </p:txBody>
      </p:sp>
      <p:sp>
        <p:nvSpPr>
          <p:cNvPr id="9" name="TextBox 8"/>
          <p:cNvSpPr txBox="1"/>
          <p:nvPr userDrawn="1"/>
        </p:nvSpPr>
        <p:spPr>
          <a:xfrm>
            <a:off x="23109785" y="607069"/>
            <a:ext cx="807966" cy="615480"/>
          </a:xfrm>
          <a:prstGeom prst="rect">
            <a:avLst/>
          </a:prstGeom>
          <a:noFill/>
        </p:spPr>
        <p:txBody>
          <a:bodyPr wrap="none" lIns="182807" tIns="91404" rIns="182807" bIns="91404" rtlCol="0">
            <a:spAutoFit/>
          </a:bodyPr>
          <a:lstStyle/>
          <a:p>
            <a:pPr algn="ctr"/>
            <a:fld id="{260E2A6B-A809-4840-BF14-8648BC0BDF87}" type="slidenum">
              <a:rPr lang="id-ID" sz="2800" b="1" i="0" smtClean="0">
                <a:solidFill>
                  <a:schemeClr val="bg1"/>
                </a:solidFill>
                <a:latin typeface="Lato Bold" charset="0"/>
                <a:cs typeface="Lato Bold" charset="0"/>
              </a:rPr>
              <a:pPr algn="ctr"/>
              <a:t>‹#›</a:t>
            </a:fld>
            <a:endParaRPr lang="id-ID" sz="2800" b="1" i="0" dirty="0">
              <a:solidFill>
                <a:schemeClr val="bg1"/>
              </a:solidFill>
              <a:latin typeface="Lato Bold" charset="0"/>
              <a:cs typeface="Lato Bold" charset="0"/>
            </a:endParaRPr>
          </a:p>
        </p:txBody>
      </p:sp>
    </p:spTree>
    <p:extLst>
      <p:ext uri="{BB962C8B-B14F-4D97-AF65-F5344CB8AC3E}">
        <p14:creationId xmlns:p14="http://schemas.microsoft.com/office/powerpoint/2010/main" xmlns="" val="1422848046"/>
      </p:ext>
    </p:extLst>
  </p:cSld>
  <p:clrMap bg1="lt1" tx1="dk1" bg2="lt2" tx2="dk2" accent1="accent1" accent2="accent2" accent3="accent3" accent4="accent4" accent5="accent5" accent6="accent6" hlink="hlink" folHlink="folHlink"/>
  <p:sldLayoutIdLst>
    <p:sldLayoutId id="2147483747" r:id="rId1"/>
    <p:sldLayoutId id="2147483889" r:id="rId2"/>
    <p:sldLayoutId id="2147483804" r:id="rId3"/>
    <p:sldLayoutId id="2147483883" r:id="rId4"/>
  </p:sldLayoutIdLst>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www.investopedia.com/terms/s/sp500.asp" TargetMode="External"/><Relationship Id="rId7" Type="http://schemas.openxmlformats.org/officeDocument/2006/relationships/hyperlink" Target="https://www.investopedia.com/terms/s/smart-beta.asp" TargetMode="External"/><Relationship Id="rId2" Type="http://schemas.openxmlformats.org/officeDocument/2006/relationships/hyperlink" Target="https://www.investopedia.com/terms/m/mutualfund.asp" TargetMode="External"/><Relationship Id="rId1" Type="http://schemas.openxmlformats.org/officeDocument/2006/relationships/slideLayout" Target="../slideLayouts/slideLayout2.xml"/><Relationship Id="rId6" Type="http://schemas.openxmlformats.org/officeDocument/2006/relationships/hyperlink" Target="https://www.investopedia.com/markets/quote?tvwidgetsymbol=spy" TargetMode="External"/><Relationship Id="rId5" Type="http://schemas.openxmlformats.org/officeDocument/2006/relationships/hyperlink" Target="https://www.investopedia.com/articles/mutualfund/05/060605.asp" TargetMode="External"/><Relationship Id="rId4" Type="http://schemas.openxmlformats.org/officeDocument/2006/relationships/hyperlink" Target="https://www.investopedia.com/ask/answers/021315/what-difference-between-stochastic-oscillator-stochastic-momentum-index.asp"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p:cNvSpPr>
          <p:nvPr/>
        </p:nvSpPr>
        <p:spPr bwMode="auto">
          <a:xfrm>
            <a:off x="717214" y="4777967"/>
            <a:ext cx="22921338" cy="637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000"/>
            <a:r>
              <a:rPr lang="en-US" sz="13800" b="1" spc="1200" dirty="0" smtClean="0">
                <a:solidFill>
                  <a:schemeClr val="tx2"/>
                </a:solidFill>
                <a:latin typeface="Lato Black" charset="0"/>
                <a:ea typeface="Lato Black" charset="0"/>
                <a:cs typeface="Lato Black" charset="0"/>
                <a:sym typeface="Bebas Neue" charset="0"/>
              </a:rPr>
              <a:t>INVESTMENT BANKING</a:t>
            </a:r>
          </a:p>
          <a:p>
            <a:pPr algn="ctr" defTabSz="4572000"/>
            <a:r>
              <a:rPr lang="en-US" sz="13800" b="1" spc="1200" dirty="0" smtClean="0">
                <a:solidFill>
                  <a:schemeClr val="tx2"/>
                </a:solidFill>
                <a:latin typeface="Lato Black" charset="0"/>
                <a:ea typeface="Lato Black" charset="0"/>
                <a:cs typeface="Lato Black" charset="0"/>
                <a:sym typeface="Bebas Neue" charset="0"/>
              </a:rPr>
              <a:t>HOUSE</a:t>
            </a:r>
          </a:p>
          <a:p>
            <a:pPr algn="ctr" defTabSz="4572000"/>
            <a:endParaRPr lang="en-US" sz="13800" b="1" spc="1200" dirty="0">
              <a:solidFill>
                <a:schemeClr val="tx2"/>
              </a:solidFill>
              <a:latin typeface="Lato Black" charset="0"/>
              <a:ea typeface="Lato Black" charset="0"/>
              <a:cs typeface="Lato Black" charset="0"/>
              <a:sym typeface="Bebas Neue" charset="0"/>
            </a:endParaRPr>
          </a:p>
        </p:txBody>
      </p:sp>
      <p:pic>
        <p:nvPicPr>
          <p:cNvPr id="1026" name="Picture 2" descr="C:\Users\LEGION\Downloads\give-money.png"/>
          <p:cNvPicPr>
            <a:picLocks noChangeAspect="1" noChangeArrowheads="1"/>
          </p:cNvPicPr>
          <p:nvPr/>
        </p:nvPicPr>
        <p:blipFill>
          <a:blip r:embed="rId2" cstate="print"/>
          <a:srcRect/>
          <a:stretch>
            <a:fillRect/>
          </a:stretch>
        </p:blipFill>
        <p:spPr bwMode="auto">
          <a:xfrm>
            <a:off x="10997639" y="2076231"/>
            <a:ext cx="2379391" cy="2379391"/>
          </a:xfrm>
          <a:prstGeom prst="rect">
            <a:avLst/>
          </a:prstGeom>
          <a:noFill/>
        </p:spPr>
      </p:pic>
      <p:sp>
        <p:nvSpPr>
          <p:cNvPr id="7" name="Rectangle 6"/>
          <p:cNvSpPr/>
          <p:nvPr/>
        </p:nvSpPr>
        <p:spPr>
          <a:xfrm>
            <a:off x="16793536" y="9908771"/>
            <a:ext cx="6600846" cy="553998"/>
          </a:xfrm>
          <a:prstGeom prst="rect">
            <a:avLst/>
          </a:prstGeom>
        </p:spPr>
        <p:txBody>
          <a:bodyPr wrap="none">
            <a:spAutoFit/>
          </a:bodyPr>
          <a:lstStyle/>
          <a:p>
            <a:pPr lvl="0"/>
            <a:r>
              <a:rPr lang="en-US" sz="3000" i="1" spc="-10" dirty="0" smtClean="0">
                <a:solidFill>
                  <a:srgbClr val="333333"/>
                </a:solidFill>
                <a:latin typeface="Arimo"/>
                <a:cs typeface="Arimo"/>
              </a:rPr>
              <a:t>Investment that </a:t>
            </a:r>
            <a:r>
              <a:rPr lang="en-US" sz="3000" i="1" spc="-5" dirty="0" smtClean="0">
                <a:solidFill>
                  <a:srgbClr val="333333"/>
                </a:solidFill>
                <a:latin typeface="Arimo"/>
                <a:cs typeface="Arimo"/>
              </a:rPr>
              <a:t>will </a:t>
            </a:r>
            <a:r>
              <a:rPr lang="en-US" sz="3000" i="1" spc="-10" dirty="0" smtClean="0">
                <a:solidFill>
                  <a:srgbClr val="333333"/>
                </a:solidFill>
                <a:latin typeface="Arimo"/>
                <a:cs typeface="Arimo"/>
              </a:rPr>
              <a:t>Make you</a:t>
            </a:r>
            <a:r>
              <a:rPr lang="en-US" sz="3000" i="1" spc="10" dirty="0" smtClean="0">
                <a:solidFill>
                  <a:srgbClr val="333333"/>
                </a:solidFill>
                <a:latin typeface="Arimo"/>
                <a:cs typeface="Arimo"/>
              </a:rPr>
              <a:t> </a:t>
            </a:r>
            <a:r>
              <a:rPr lang="en-US" sz="3000" i="1" spc="-5" dirty="0" smtClean="0">
                <a:solidFill>
                  <a:srgbClr val="333333"/>
                </a:solidFill>
                <a:latin typeface="Arimo"/>
                <a:cs typeface="Arimo"/>
              </a:rPr>
              <a:t>Grow…</a:t>
            </a:r>
            <a:endParaRPr lang="en-US" sz="3000" b="1" dirty="0">
              <a:solidFill>
                <a:srgbClr val="333333"/>
              </a:solidFill>
              <a:latin typeface="Lato Light" charset="0"/>
              <a:ea typeface="Lato Light" charset="0"/>
              <a:cs typeface="Lato Light" charset="0"/>
            </a:endParaRPr>
          </a:p>
        </p:txBody>
      </p:sp>
    </p:spTree>
    <p:extLst>
      <p:ext uri="{BB962C8B-B14F-4D97-AF65-F5344CB8AC3E}">
        <p14:creationId xmlns:p14="http://schemas.microsoft.com/office/powerpoint/2010/main" xmlns="" val="4081619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3682" y="1662545"/>
            <a:ext cx="16651546" cy="1446550"/>
          </a:xfrm>
          <a:prstGeom prst="rect">
            <a:avLst/>
          </a:prstGeom>
        </p:spPr>
        <p:txBody>
          <a:bodyPr wrap="none">
            <a:spAutoFit/>
          </a:bodyPr>
          <a:lstStyle/>
          <a:p>
            <a:r>
              <a:rPr lang="en-US" sz="8800" b="1" dirty="0" smtClean="0">
                <a:solidFill>
                  <a:schemeClr val="tx1">
                    <a:lumMod val="75000"/>
                  </a:schemeClr>
                </a:solidFill>
                <a:effectLst>
                  <a:outerShdw blurRad="38100" dist="38100" dir="2700000" algn="tl">
                    <a:srgbClr val="000000">
                      <a:alpha val="43137"/>
                    </a:srgbClr>
                  </a:outerShdw>
                </a:effectLst>
                <a:latin typeface="Arial Black" pitchFamily="34" charset="0"/>
              </a:rPr>
              <a:t>WHAT IS COMPOUNDING ?</a:t>
            </a:r>
            <a:endParaRPr lang="en-US" sz="88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cxnSp>
        <p:nvCxnSpPr>
          <p:cNvPr id="3" name="Straight Connector 2"/>
          <p:cNvCxnSpPr/>
          <p:nvPr/>
        </p:nvCxnSpPr>
        <p:spPr>
          <a:xfrm>
            <a:off x="1280159"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96042" y="3325091"/>
            <a:ext cx="20931448" cy="9510296"/>
          </a:xfrm>
          <a:prstGeom prst="rect">
            <a:avLst/>
          </a:prstGeom>
        </p:spPr>
        <p:txBody>
          <a:bodyPr wrap="square">
            <a:spAutoFit/>
          </a:bodyPr>
          <a:lstStyle/>
          <a:p>
            <a:pPr fontAlgn="base">
              <a:buFont typeface="Wingdings" pitchFamily="2" charset="2"/>
              <a:buChar char="v"/>
            </a:pPr>
            <a:r>
              <a:rPr lang="en-US" dirty="0" smtClean="0">
                <a:latin typeface="Calibri" pitchFamily="34" charset="0"/>
                <a:cs typeface="Calibri" pitchFamily="34" charset="0"/>
              </a:rPr>
              <a:t>Compound interest or compounding means you not only receive the interest on the basic principal amount that you have invested, but also on the interest that keeps getting added to it. It essentially means reinvesting the earnings you get from your initial invested amount instead of spending it elsewhere. For example, if you invest Rs 100 with 8% interest every year, then your principal amount is Rs 100 and the earnings, at the end of the year, are Rs 8 (8% of Rs 100). However, instead of spending it, if you choose to reinvest it, then your principal amount for the next year becomes Rs 108 (Rs 100 + Rs 8) and the earnings you get are Rs 8.64 (8% of Rs 108), which are Rs 0.64 more compared to the first year.</a:t>
            </a:r>
          </a:p>
          <a:p>
            <a:pPr fontAlgn="base">
              <a:buFont typeface="Wingdings" pitchFamily="2" charset="2"/>
              <a:buChar char="v"/>
            </a:pPr>
            <a:endParaRPr lang="en-US" dirty="0" smtClean="0">
              <a:latin typeface="Calibri" pitchFamily="34" charset="0"/>
              <a:cs typeface="Calibri" pitchFamily="34" charset="0"/>
            </a:endParaRPr>
          </a:p>
          <a:p>
            <a:pPr fontAlgn="base">
              <a:buFont typeface="Wingdings" pitchFamily="2" charset="2"/>
              <a:buChar char="v"/>
            </a:pPr>
            <a:r>
              <a:rPr lang="en-US" dirty="0" smtClean="0">
                <a:latin typeface="Calibri" pitchFamily="34" charset="0"/>
                <a:cs typeface="Calibri" pitchFamily="34" charset="0"/>
              </a:rPr>
              <a:t>Even though this looks like a small amount, it can make a huge difference to your investments, if you let the magic of compounding work over a long term.</a:t>
            </a:r>
          </a:p>
          <a:p>
            <a:pPr fontAlgn="base">
              <a:buFont typeface="Wingdings" pitchFamily="2" charset="2"/>
              <a:buChar char="v"/>
            </a:pPr>
            <a:endParaRPr lang="en-US" dirty="0" smtClean="0">
              <a:latin typeface="Calibri" pitchFamily="34" charset="0"/>
              <a:cs typeface="Calibri" pitchFamily="34" charset="0"/>
            </a:endParaRPr>
          </a:p>
          <a:p>
            <a:pPr fontAlgn="base"/>
            <a:r>
              <a:rPr lang="en-US" b="1" dirty="0" smtClean="0">
                <a:latin typeface="Calibri" pitchFamily="34" charset="0"/>
                <a:cs typeface="Calibri" pitchFamily="34" charset="0"/>
              </a:rPr>
              <a:t>How Compound Interest works in Investments</a:t>
            </a:r>
          </a:p>
          <a:p>
            <a:pPr fontAlgn="base">
              <a:buFont typeface="Wingdings" pitchFamily="2" charset="2"/>
              <a:buChar char="v"/>
            </a:pPr>
            <a:endParaRPr lang="en-US" dirty="0" smtClean="0">
              <a:latin typeface="Calibri" pitchFamily="34" charset="0"/>
              <a:cs typeface="Calibri" pitchFamily="34" charset="0"/>
            </a:endParaRPr>
          </a:p>
          <a:p>
            <a:pPr fontAlgn="base">
              <a:buFont typeface="Wingdings" pitchFamily="2" charset="2"/>
              <a:buChar char="v"/>
            </a:pPr>
            <a:r>
              <a:rPr lang="en-US" dirty="0" smtClean="0">
                <a:latin typeface="Calibri" pitchFamily="34" charset="0"/>
                <a:cs typeface="Calibri" pitchFamily="34" charset="0"/>
              </a:rPr>
              <a:t>Consider an example to understand how the power of compounding works: Ravi invested Rs 1,00,000 as a lump sum this year. He is going to earn an interest of 12% on this investment every year. Now let's see how much interest Ravi earns over 10 years, if he takes his interest out each year, as compared to letting the principle of compounding work for him.</a:t>
            </a:r>
          </a:p>
        </p:txBody>
      </p:sp>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2175" y="1662545"/>
            <a:ext cx="19568160" cy="3416320"/>
          </a:xfrm>
          <a:prstGeom prst="rect">
            <a:avLst/>
          </a:prstGeom>
        </p:spPr>
        <p:txBody>
          <a:bodyPr wrap="square">
            <a:spAutoFit/>
          </a:bodyPr>
          <a:lstStyle/>
          <a:p>
            <a:pPr algn="ctr"/>
            <a:r>
              <a:rPr lang="en-US" sz="7200" b="1" dirty="0" smtClean="0">
                <a:solidFill>
                  <a:schemeClr val="tx1">
                    <a:lumMod val="75000"/>
                  </a:schemeClr>
                </a:solidFill>
                <a:effectLst>
                  <a:outerShdw blurRad="38100" dist="38100" dir="2700000" algn="tl">
                    <a:srgbClr val="000000">
                      <a:alpha val="43137"/>
                    </a:srgbClr>
                  </a:outerShdw>
                </a:effectLst>
                <a:latin typeface="Arial Black" pitchFamily="34" charset="0"/>
              </a:rPr>
              <a:t>INVESTMENT BANKING </a:t>
            </a:r>
          </a:p>
          <a:p>
            <a:pPr algn="ctr"/>
            <a:r>
              <a:rPr lang="en-US" sz="7200" b="1" dirty="0" smtClean="0">
                <a:solidFill>
                  <a:schemeClr val="tx1">
                    <a:lumMod val="75000"/>
                  </a:schemeClr>
                </a:solidFill>
                <a:effectLst>
                  <a:outerShdw blurRad="38100" dist="38100" dir="2700000" algn="tl">
                    <a:srgbClr val="000000">
                      <a:alpha val="43137"/>
                    </a:srgbClr>
                  </a:outerShdw>
                </a:effectLst>
                <a:latin typeface="Arial Black" pitchFamily="34" charset="0"/>
              </a:rPr>
              <a:t>VS</a:t>
            </a:r>
          </a:p>
          <a:p>
            <a:pPr algn="ctr"/>
            <a:r>
              <a:rPr lang="en-US" sz="7200" b="1" dirty="0" smtClean="0">
                <a:solidFill>
                  <a:schemeClr val="tx1">
                    <a:lumMod val="75000"/>
                  </a:schemeClr>
                </a:solidFill>
                <a:effectLst>
                  <a:outerShdw blurRad="38100" dist="38100" dir="2700000" algn="tl">
                    <a:srgbClr val="000000">
                      <a:alpha val="43137"/>
                    </a:srgbClr>
                  </a:outerShdw>
                </a:effectLst>
                <a:latin typeface="Arial Black" pitchFamily="34" charset="0"/>
              </a:rPr>
              <a:t> PRIVATE EQUITY</a:t>
            </a:r>
            <a:endParaRPr lang="en-US" sz="72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cxnSp>
        <p:nvCxnSpPr>
          <p:cNvPr id="3" name="Straight Connector 2"/>
          <p:cNvCxnSpPr/>
          <p:nvPr/>
        </p:nvCxnSpPr>
        <p:spPr>
          <a:xfrm>
            <a:off x="1280159"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8181" y="5353397"/>
            <a:ext cx="11670476" cy="9233297"/>
          </a:xfrm>
          <a:prstGeom prst="rect">
            <a:avLst/>
          </a:prstGeom>
        </p:spPr>
        <p:txBody>
          <a:bodyPr wrap="square">
            <a:spAutoFit/>
          </a:bodyPr>
          <a:lstStyle/>
          <a:p>
            <a:pPr>
              <a:lnSpc>
                <a:spcPct val="150000"/>
              </a:lnSpc>
              <a:buFont typeface="Wingdings" pitchFamily="2" charset="2"/>
              <a:buChar char="v"/>
            </a:pPr>
            <a:r>
              <a:rPr lang="en-US" dirty="0" smtClean="0">
                <a:latin typeface="Calibri" pitchFamily="34" charset="0"/>
                <a:cs typeface="Calibri" pitchFamily="34" charset="0"/>
              </a:rPr>
              <a:t>It is an advisory service for capital raising and merger &amp; acquisitions while private equity is the investment of funds collected from wealthy individuals, pension funds, insurance companies, etc. </a:t>
            </a:r>
          </a:p>
          <a:p>
            <a:pPr>
              <a:lnSpc>
                <a:spcPct val="150000"/>
              </a:lnSpc>
              <a:buFont typeface="Wingdings" pitchFamily="2" charset="2"/>
              <a:buChar char="v"/>
            </a:pPr>
            <a:r>
              <a:rPr lang="en-US" dirty="0" smtClean="0">
                <a:latin typeface="Calibri" pitchFamily="34" charset="0"/>
                <a:cs typeface="Calibri" pitchFamily="34" charset="0"/>
              </a:rPr>
              <a:t>In other words, private equity is investing activity while investment banking majorly includes advisory services. They both do help in capital raising for investment, but private equity takes funds from high net worth individuals or companies, while investment banking tries to raise the capital from the market. </a:t>
            </a:r>
          </a:p>
          <a:p>
            <a:pPr fontAlgn="base">
              <a:lnSpc>
                <a:spcPct val="150000"/>
              </a:lnSpc>
              <a:buFont typeface="Wingdings" pitchFamily="2" charset="2"/>
              <a:buChar char="v"/>
            </a:pPr>
            <a:endParaRPr lang="en-US" dirty="0" smtClean="0">
              <a:latin typeface="Calibri" pitchFamily="34" charset="0"/>
              <a:cs typeface="Calibri" pitchFamily="34" charset="0"/>
            </a:endParaRPr>
          </a:p>
        </p:txBody>
      </p:sp>
      <p:pic>
        <p:nvPicPr>
          <p:cNvPr id="6" name="Picture 5" descr="16x9_Private_Equity_Venture_Capital-_5_.jpg"/>
          <p:cNvPicPr>
            <a:picLocks noChangeAspect="1"/>
          </p:cNvPicPr>
          <p:nvPr/>
        </p:nvPicPr>
        <p:blipFill>
          <a:blip r:embed="rId2" cstate="print"/>
          <a:stretch>
            <a:fillRect/>
          </a:stretch>
        </p:blipFill>
        <p:spPr>
          <a:xfrm>
            <a:off x="14091557" y="5353397"/>
            <a:ext cx="9380311" cy="764414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745672"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49382" y="1394890"/>
            <a:ext cx="23475142" cy="1200329"/>
          </a:xfrm>
          <a:prstGeom prst="rect">
            <a:avLst/>
          </a:prstGeom>
        </p:spPr>
        <p:txBody>
          <a:bodyPr wrap="square">
            <a:spAutoFit/>
          </a:bodyPr>
          <a:lstStyle/>
          <a:p>
            <a:pPr algn="ctr"/>
            <a:r>
              <a:rPr lang="en-US" sz="7200" b="1" dirty="0" smtClean="0">
                <a:solidFill>
                  <a:schemeClr val="tx1">
                    <a:lumMod val="75000"/>
                  </a:schemeClr>
                </a:solidFill>
                <a:effectLst>
                  <a:outerShdw blurRad="38100" dist="38100" dir="2700000" algn="tl">
                    <a:srgbClr val="000000">
                      <a:alpha val="43137"/>
                    </a:srgbClr>
                  </a:outerShdw>
                </a:effectLst>
                <a:latin typeface="Arial Black" pitchFamily="34" charset="0"/>
              </a:rPr>
              <a:t>COMPOUNDING INTEREST CALCULATION</a:t>
            </a:r>
            <a:endParaRPr lang="en-US" sz="72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graphicFrame>
        <p:nvGraphicFramePr>
          <p:cNvPr id="7" name="Table 6"/>
          <p:cNvGraphicFramePr>
            <a:graphicFrameLocks noGrp="1"/>
          </p:cNvGraphicFramePr>
          <p:nvPr/>
        </p:nvGraphicFramePr>
        <p:xfrm>
          <a:off x="1534886" y="3692251"/>
          <a:ext cx="21292458" cy="5364480"/>
        </p:xfrm>
        <a:graphic>
          <a:graphicData uri="http://schemas.openxmlformats.org/drawingml/2006/table">
            <a:tbl>
              <a:tblPr firstRow="1" bandRow="1">
                <a:tableStyleId>{2D5ABB26-0587-4C30-8999-92F81FD0307C}</a:tableStyleId>
              </a:tblPr>
              <a:tblGrid>
                <a:gridCol w="3548743"/>
                <a:gridCol w="3548743"/>
                <a:gridCol w="3548743"/>
                <a:gridCol w="3548743"/>
                <a:gridCol w="3548743"/>
                <a:gridCol w="3548743"/>
              </a:tblGrid>
              <a:tr h="500639">
                <a:tc>
                  <a:txBody>
                    <a:bodyPr/>
                    <a:lstStyle/>
                    <a:p>
                      <a:r>
                        <a:rPr lang="en-US" sz="2200" b="1" dirty="0" smtClean="0">
                          <a:latin typeface="Calibri" pitchFamily="34" charset="0"/>
                          <a:cs typeface="Calibri" pitchFamily="34" charset="0"/>
                        </a:rPr>
                        <a:t>Year</a:t>
                      </a:r>
                      <a:endParaRPr lang="en-US" sz="22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b="1" dirty="0" smtClean="0">
                          <a:latin typeface="Calibri" pitchFamily="34" charset="0"/>
                          <a:cs typeface="Calibri" pitchFamily="34" charset="0"/>
                        </a:rPr>
                        <a:t>Principal Amount</a:t>
                      </a:r>
                      <a:endParaRPr lang="en-US" sz="22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b="1" dirty="0" smtClean="0">
                          <a:latin typeface="Calibri" pitchFamily="34" charset="0"/>
                          <a:cs typeface="Calibri" pitchFamily="34" charset="0"/>
                        </a:rPr>
                        <a:t>Interest</a:t>
                      </a:r>
                      <a:r>
                        <a:rPr lang="en-US" sz="2200" b="1" baseline="0" dirty="0" smtClean="0">
                          <a:latin typeface="Calibri" pitchFamily="34" charset="0"/>
                          <a:cs typeface="Calibri" pitchFamily="34" charset="0"/>
                        </a:rPr>
                        <a:t> </a:t>
                      </a:r>
                    </a:p>
                    <a:p>
                      <a:r>
                        <a:rPr lang="en-US" sz="2200" b="1" baseline="0" dirty="0" smtClean="0">
                          <a:latin typeface="Calibri" pitchFamily="34" charset="0"/>
                          <a:cs typeface="Calibri" pitchFamily="34" charset="0"/>
                        </a:rPr>
                        <a:t>Earned</a:t>
                      </a:r>
                    </a:p>
                    <a:p>
                      <a:r>
                        <a:rPr lang="en-US" sz="2200" b="1" baseline="0" dirty="0" smtClean="0">
                          <a:latin typeface="Calibri" pitchFamily="34" charset="0"/>
                          <a:cs typeface="Calibri" pitchFamily="34" charset="0"/>
                        </a:rPr>
                        <a:t>(@12%p.a)</a:t>
                      </a:r>
                      <a:endParaRPr lang="en-US" sz="22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b="1" dirty="0" smtClean="0">
                          <a:latin typeface="Calibri" pitchFamily="34" charset="0"/>
                          <a:cs typeface="Calibri" pitchFamily="34" charset="0"/>
                        </a:rPr>
                        <a:t>Year</a:t>
                      </a:r>
                      <a:endParaRPr lang="en-US" sz="22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200" b="1" dirty="0" smtClean="0">
                          <a:latin typeface="Calibri" pitchFamily="34" charset="0"/>
                          <a:cs typeface="Calibri" pitchFamily="34" charset="0"/>
                        </a:rPr>
                        <a:t>Principal Amount</a:t>
                      </a:r>
                    </a:p>
                    <a:p>
                      <a:endParaRPr lang="en-US" sz="22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b="1" dirty="0" smtClean="0">
                          <a:latin typeface="Calibri" pitchFamily="34" charset="0"/>
                          <a:cs typeface="Calibri" pitchFamily="34" charset="0"/>
                        </a:rPr>
                        <a:t>Interest</a:t>
                      </a:r>
                      <a:r>
                        <a:rPr lang="en-US" sz="2200" b="1" baseline="0" dirty="0" smtClean="0">
                          <a:latin typeface="Calibri" pitchFamily="34" charset="0"/>
                          <a:cs typeface="Calibri" pitchFamily="34" charset="0"/>
                        </a:rPr>
                        <a:t> </a:t>
                      </a:r>
                    </a:p>
                    <a:p>
                      <a:r>
                        <a:rPr lang="en-US" sz="2200" b="1" baseline="0" dirty="0" smtClean="0">
                          <a:latin typeface="Calibri" pitchFamily="34" charset="0"/>
                          <a:cs typeface="Calibri" pitchFamily="34" charset="0"/>
                        </a:rPr>
                        <a:t>Earned</a:t>
                      </a:r>
                    </a:p>
                    <a:p>
                      <a:r>
                        <a:rPr lang="en-US" sz="2200" b="1" baseline="0" dirty="0" smtClean="0">
                          <a:latin typeface="Calibri" pitchFamily="34" charset="0"/>
                          <a:cs typeface="Calibri" pitchFamily="34" charset="0"/>
                        </a:rPr>
                        <a:t>(@12%p.a)</a:t>
                      </a:r>
                      <a:endParaRPr lang="en-US" sz="2200" b="1" dirty="0" smtClean="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1,00,000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1,00,000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200" dirty="0" smtClean="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200" dirty="0" smtClean="0"/>
                        <a:t>12,000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13,440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200" dirty="0" smtClean="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200" dirty="0" smtClean="0"/>
                        <a:t>12,000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1,25,440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15,052.8</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1,00,000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1,40,492.8</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16,859.1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1,00,000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1,57,351.9</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18,882.2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6</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1,00,000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6</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1,76,234.1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21,148.1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1,00,000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1,97,382.1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23,685.9</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1,00,000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8</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2,21,462.7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26,528.2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1,00,000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9</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2,48,038.2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29,711.6</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189130">
                <a:tc>
                  <a:txBody>
                    <a:bodyPr/>
                    <a:lstStyle/>
                    <a:p>
                      <a:r>
                        <a:rPr lang="en-US" sz="2200" dirty="0" smtClean="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1,00,000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12,000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10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2,77,802.7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200" dirty="0" smtClean="0"/>
                        <a:t>33,276.9</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8" name="Table 7"/>
          <p:cNvGraphicFramePr>
            <a:graphicFrameLocks noGrp="1"/>
          </p:cNvGraphicFramePr>
          <p:nvPr/>
        </p:nvGraphicFramePr>
        <p:xfrm>
          <a:off x="1534884" y="2585358"/>
          <a:ext cx="21292458" cy="1092436"/>
        </p:xfrm>
        <a:graphic>
          <a:graphicData uri="http://schemas.openxmlformats.org/drawingml/2006/table">
            <a:tbl>
              <a:tblPr firstRow="1" bandRow="1">
                <a:tableStyleId>{073A0DAA-6AF3-43AB-8588-CEC1D06C72B9}</a:tableStyleId>
              </a:tblPr>
              <a:tblGrid>
                <a:gridCol w="10646230"/>
                <a:gridCol w="10646228"/>
              </a:tblGrid>
              <a:tr h="1092436">
                <a:tc>
                  <a:txBody>
                    <a:bodyPr/>
                    <a:lstStyle/>
                    <a:p>
                      <a:r>
                        <a:rPr lang="en-US" sz="2800" b="0" dirty="0" smtClean="0">
                          <a:solidFill>
                            <a:schemeClr val="tx1">
                              <a:lumMod val="75000"/>
                            </a:schemeClr>
                          </a:solidFill>
                        </a:rPr>
                        <a:t>Scenario</a:t>
                      </a:r>
                      <a:r>
                        <a:rPr lang="en-US" sz="2800" b="0" baseline="0" dirty="0" smtClean="0">
                          <a:solidFill>
                            <a:schemeClr val="tx1">
                              <a:lumMod val="75000"/>
                            </a:schemeClr>
                          </a:solidFill>
                        </a:rPr>
                        <a:t> 1:</a:t>
                      </a:r>
                      <a:r>
                        <a:rPr lang="en-US" sz="2800" b="0" baseline="0" dirty="0" smtClean="0"/>
                        <a:t> </a:t>
                      </a:r>
                      <a:r>
                        <a:rPr lang="en-US" sz="2800" b="0" baseline="0" dirty="0" smtClean="0">
                          <a:solidFill>
                            <a:schemeClr val="tx1">
                              <a:lumMod val="50000"/>
                            </a:schemeClr>
                          </a:solidFill>
                        </a:rPr>
                        <a:t>Ravi keeps his earned interest aside</a:t>
                      </a:r>
                      <a:endParaRPr lang="en-US" sz="2800" b="0" baseline="0" dirty="0" smtClean="0">
                        <a:solidFill>
                          <a:schemeClr val="tx1">
                            <a:lumMod val="50000"/>
                          </a:schemeClr>
                        </a:solidFill>
                        <a:latin typeface="Lato Light (Body)"/>
                      </a:endParaRPr>
                    </a:p>
                  </a:txBody>
                  <a:tcPr>
                    <a:solidFill>
                      <a:schemeClr val="bg2">
                        <a:lumMod val="65000"/>
                      </a:schemeClr>
                    </a:solidFill>
                  </a:tcPr>
                </a:tc>
                <a:tc>
                  <a:txBody>
                    <a:bodyPr/>
                    <a:lstStyle/>
                    <a:p>
                      <a:r>
                        <a:rPr lang="en-US" sz="2800" b="0" dirty="0" smtClean="0">
                          <a:solidFill>
                            <a:schemeClr val="tx1">
                              <a:lumMod val="75000"/>
                            </a:schemeClr>
                          </a:solidFill>
                        </a:rPr>
                        <a:t>Scenario 2</a:t>
                      </a:r>
                      <a:r>
                        <a:rPr lang="en-US" sz="2800" b="0" dirty="0" smtClean="0">
                          <a:solidFill>
                            <a:schemeClr val="tx1">
                              <a:lumMod val="50000"/>
                            </a:schemeClr>
                          </a:solidFill>
                        </a:rPr>
                        <a:t>: Ravi</a:t>
                      </a:r>
                      <a:r>
                        <a:rPr lang="en-US" sz="2800" b="0" baseline="0" dirty="0" smtClean="0">
                          <a:solidFill>
                            <a:schemeClr val="tx1">
                              <a:lumMod val="50000"/>
                            </a:schemeClr>
                          </a:solidFill>
                        </a:rPr>
                        <a:t> reinvests his interest and lets compounding work</a:t>
                      </a:r>
                      <a:endParaRPr lang="en-US" sz="2800" b="0" dirty="0">
                        <a:solidFill>
                          <a:schemeClr val="tx1">
                            <a:lumMod val="50000"/>
                          </a:schemeClr>
                        </a:solidFill>
                        <a:latin typeface="Lato Light (Body)"/>
                      </a:endParaRPr>
                    </a:p>
                  </a:txBody>
                  <a:tcPr>
                    <a:solidFill>
                      <a:schemeClr val="bg2">
                        <a:lumMod val="65000"/>
                      </a:schemeClr>
                    </a:solidFill>
                  </a:tcPr>
                </a:tc>
              </a:tr>
            </a:tbl>
          </a:graphicData>
        </a:graphic>
      </p:graphicFrame>
      <p:graphicFrame>
        <p:nvGraphicFramePr>
          <p:cNvPr id="9" name="Table 8"/>
          <p:cNvGraphicFramePr>
            <a:graphicFrameLocks noGrp="1"/>
          </p:cNvGraphicFramePr>
          <p:nvPr/>
        </p:nvGraphicFramePr>
        <p:xfrm>
          <a:off x="1534884" y="9089390"/>
          <a:ext cx="21292458" cy="1577290"/>
        </p:xfrm>
        <a:graphic>
          <a:graphicData uri="http://schemas.openxmlformats.org/drawingml/2006/table">
            <a:tbl>
              <a:tblPr firstRow="1" bandRow="1">
                <a:tableStyleId>{073A0DAA-6AF3-43AB-8588-CEC1D06C72B9}</a:tableStyleId>
              </a:tblPr>
              <a:tblGrid>
                <a:gridCol w="10646229"/>
                <a:gridCol w="10646229"/>
              </a:tblGrid>
              <a:tr h="810130">
                <a:tc>
                  <a:txBody>
                    <a:bodyPr/>
                    <a:lstStyle/>
                    <a:p>
                      <a:r>
                        <a:rPr lang="en-US" sz="2800" b="0" dirty="0" smtClean="0">
                          <a:solidFill>
                            <a:srgbClr val="333333"/>
                          </a:solidFill>
                          <a:latin typeface="Lato Light (Body)"/>
                        </a:rPr>
                        <a:t>Total</a:t>
                      </a:r>
                      <a:r>
                        <a:rPr lang="en-US" sz="2800" b="0" baseline="0" dirty="0" smtClean="0">
                          <a:solidFill>
                            <a:srgbClr val="333333"/>
                          </a:solidFill>
                          <a:latin typeface="Lato Light (Body)"/>
                        </a:rPr>
                        <a:t> interest earned Rs 1,20,000</a:t>
                      </a:r>
                      <a:endParaRPr lang="en-US" sz="2800" b="0" dirty="0">
                        <a:solidFill>
                          <a:srgbClr val="333333"/>
                        </a:solidFill>
                        <a:latin typeface="Lato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5000"/>
                      </a:schemeClr>
                    </a:solidFill>
                  </a:tcPr>
                </a:tc>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800" b="0" dirty="0" smtClean="0">
                          <a:solidFill>
                            <a:srgbClr val="333333"/>
                          </a:solidFill>
                          <a:latin typeface="Lato Light (Body)"/>
                        </a:rPr>
                        <a:t>Total</a:t>
                      </a:r>
                      <a:r>
                        <a:rPr lang="en-US" sz="2800" b="0" baseline="0" dirty="0" smtClean="0">
                          <a:solidFill>
                            <a:srgbClr val="333333"/>
                          </a:solidFill>
                          <a:latin typeface="Lato Light (Body)"/>
                        </a:rPr>
                        <a:t> interest earned Rs 2,10,584.4</a:t>
                      </a:r>
                      <a:endParaRPr lang="en-US" sz="2800" b="0" dirty="0" smtClean="0">
                        <a:solidFill>
                          <a:srgbClr val="333333"/>
                        </a:solidFill>
                        <a:latin typeface="Lato Light (Body)"/>
                      </a:endParaRPr>
                    </a:p>
                    <a:p>
                      <a:endParaRPr lang="en-US" sz="2800" b="0" dirty="0">
                        <a:solidFill>
                          <a:srgbClr val="333333"/>
                        </a:solidFill>
                        <a:latin typeface="Lato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5000"/>
                      </a:schemeClr>
                    </a:solidFill>
                  </a:tcPr>
                </a:tc>
              </a:tr>
              <a:tr h="632410">
                <a:tc>
                  <a:txBody>
                    <a:bodyPr/>
                    <a:lstStyle/>
                    <a:p>
                      <a:r>
                        <a:rPr lang="en-US" sz="2800" b="0" dirty="0" smtClean="0">
                          <a:solidFill>
                            <a:srgbClr val="333333"/>
                          </a:solidFill>
                          <a:latin typeface="Lato Light (Body)"/>
                        </a:rPr>
                        <a:t>Total value of investment Rs</a:t>
                      </a:r>
                      <a:r>
                        <a:rPr lang="en-US" sz="2800" b="0" baseline="0" dirty="0" smtClean="0">
                          <a:solidFill>
                            <a:srgbClr val="333333"/>
                          </a:solidFill>
                          <a:latin typeface="Lato Light (Body)"/>
                        </a:rPr>
                        <a:t> 2,20,000 after 10 years</a:t>
                      </a:r>
                      <a:endParaRPr lang="en-US" sz="2800" b="0" dirty="0" smtClean="0">
                        <a:solidFill>
                          <a:srgbClr val="333333"/>
                        </a:solidFill>
                        <a:latin typeface="Lato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5000"/>
                      </a:schemeClr>
                    </a:solidFill>
                  </a:tcPr>
                </a:tc>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en-US" sz="2800" b="0" dirty="0" smtClean="0">
                          <a:solidFill>
                            <a:srgbClr val="333333"/>
                          </a:solidFill>
                          <a:latin typeface="Lato Light (Body)"/>
                        </a:rPr>
                        <a:t>Total value of investment Rs</a:t>
                      </a:r>
                      <a:r>
                        <a:rPr lang="en-US" sz="2800" b="0" baseline="0" dirty="0" smtClean="0">
                          <a:solidFill>
                            <a:srgbClr val="333333"/>
                          </a:solidFill>
                          <a:latin typeface="Lato Light (Body)"/>
                        </a:rPr>
                        <a:t> 3,10,584.4 after 10 years</a:t>
                      </a:r>
                      <a:endParaRPr lang="en-US" sz="2800" b="0" dirty="0" smtClean="0">
                        <a:solidFill>
                          <a:srgbClr val="333333"/>
                        </a:solidFill>
                        <a:latin typeface="Lato Light (Bod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5000"/>
                      </a:schemeClr>
                    </a:solidFill>
                  </a:tcPr>
                </a:tc>
              </a:tr>
            </a:tbl>
          </a:graphicData>
        </a:graphic>
      </p:graphicFrame>
      <p:sp>
        <p:nvSpPr>
          <p:cNvPr id="10" name="Rectangle 9"/>
          <p:cNvSpPr/>
          <p:nvPr/>
        </p:nvSpPr>
        <p:spPr>
          <a:xfrm>
            <a:off x="1534886" y="10989129"/>
            <a:ext cx="21978851" cy="1754326"/>
          </a:xfrm>
          <a:prstGeom prst="rect">
            <a:avLst/>
          </a:prstGeom>
        </p:spPr>
        <p:txBody>
          <a:bodyPr wrap="square">
            <a:spAutoFit/>
          </a:bodyPr>
          <a:lstStyle/>
          <a:p>
            <a:pPr lvl="0" algn="just" defTabSz="914400" fontAlgn="base">
              <a:spcBef>
                <a:spcPct val="0"/>
              </a:spcBef>
              <a:spcAft>
                <a:spcPct val="0"/>
              </a:spcAft>
            </a:pPr>
            <a:r>
              <a:rPr lang="en-US" dirty="0" smtClean="0">
                <a:solidFill>
                  <a:schemeClr val="tx1">
                    <a:lumMod val="50000"/>
                  </a:schemeClr>
                </a:solidFill>
                <a:latin typeface="Calibri" pitchFamily="34" charset="0"/>
                <a:ea typeface="Times New Roman" pitchFamily="18" charset="0"/>
                <a:cs typeface="Calibri" pitchFamily="34" charset="0"/>
              </a:rPr>
              <a:t>You can see that by merely reinvesting the interest earned on his principal amount, Ravi manages to earn almost double the interest on his one-time investment as compared to him taking his interest out each year. This shows the power of compounding.</a:t>
            </a:r>
            <a:endParaRPr lang="en-US" dirty="0" smtClean="0">
              <a:solidFill>
                <a:schemeClr val="tx1">
                  <a:lumMod val="50000"/>
                </a:schemeClr>
              </a:solidFill>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2252" y="1975757"/>
            <a:ext cx="21139248" cy="1200329"/>
          </a:xfrm>
          <a:prstGeom prst="rect">
            <a:avLst/>
          </a:prstGeom>
        </p:spPr>
        <p:txBody>
          <a:bodyPr wrap="none">
            <a:spAutoFit/>
          </a:bodyPr>
          <a:lstStyle/>
          <a:p>
            <a:pPr algn="ctr"/>
            <a:r>
              <a:rPr lang="en-US" sz="7200" b="1" dirty="0" smtClean="0">
                <a:solidFill>
                  <a:schemeClr val="tx1">
                    <a:lumMod val="75000"/>
                  </a:schemeClr>
                </a:solidFill>
                <a:effectLst>
                  <a:outerShdw blurRad="38100" dist="38100" dir="2700000" algn="tl">
                    <a:srgbClr val="000000">
                      <a:alpha val="43137"/>
                    </a:srgbClr>
                  </a:outerShdw>
                </a:effectLst>
                <a:latin typeface="Arial Black" pitchFamily="34" charset="0"/>
              </a:rPr>
              <a:t>ADVANTAGES OF INVESTMENT BANKING</a:t>
            </a:r>
            <a:endParaRPr lang="en-US" sz="72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cxnSp>
        <p:nvCxnSpPr>
          <p:cNvPr id="3" name="Straight Connector 2"/>
          <p:cNvCxnSpPr/>
          <p:nvPr/>
        </p:nvCxnSpPr>
        <p:spPr>
          <a:xfrm>
            <a:off x="1745672"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472252" y="3764846"/>
            <a:ext cx="20839107" cy="7097007"/>
          </a:xfrm>
          <a:prstGeom prst="rect">
            <a:avLst/>
          </a:prstGeom>
        </p:spPr>
        <p:txBody>
          <a:bodyPr wrap="square">
            <a:spAutoFit/>
          </a:bodyPr>
          <a:lstStyle/>
          <a:p>
            <a:pPr lvl="0">
              <a:lnSpc>
                <a:spcPct val="150000"/>
              </a:lnSpc>
              <a:buFont typeface="Wingdings" pitchFamily="2" charset="2"/>
              <a:buChar char="v"/>
            </a:pPr>
            <a:r>
              <a:rPr lang="en-US" sz="4400" dirty="0" smtClean="0">
                <a:latin typeface="Calibri" pitchFamily="34" charset="0"/>
                <a:cs typeface="Calibri" pitchFamily="34" charset="0"/>
              </a:rPr>
              <a:t>Investment banking division with its expertise handles their client’s project most efficiently, help them in raising capital by maximizing their revenue, creating their brand value in the long run. </a:t>
            </a:r>
          </a:p>
          <a:p>
            <a:pPr lvl="0">
              <a:lnSpc>
                <a:spcPct val="150000"/>
              </a:lnSpc>
              <a:buFont typeface="Wingdings" pitchFamily="2" charset="2"/>
              <a:buChar char="v"/>
            </a:pPr>
            <a:r>
              <a:rPr lang="en-US" sz="4400" dirty="0" smtClean="0">
                <a:latin typeface="Calibri" pitchFamily="34" charset="0"/>
                <a:cs typeface="Calibri" pitchFamily="34" charset="0"/>
              </a:rPr>
              <a:t>It helps their client in managing large projects, by identifying the risk associated with the projects beforehand, thus saving time. </a:t>
            </a:r>
          </a:p>
          <a:p>
            <a:pPr lvl="0">
              <a:lnSpc>
                <a:spcPct val="150000"/>
              </a:lnSpc>
              <a:buFont typeface="Wingdings" pitchFamily="2" charset="2"/>
              <a:buChar char="v"/>
            </a:pPr>
            <a:r>
              <a:rPr lang="en-US" sz="4400" dirty="0" smtClean="0">
                <a:latin typeface="Calibri" pitchFamily="34" charset="0"/>
                <a:cs typeface="Calibri" pitchFamily="34" charset="0"/>
              </a:rPr>
              <a:t>They also provide advisory services to their clients in relation to the restructuring of the business, so that business can become more efficient and maximize its profit. </a:t>
            </a:r>
          </a:p>
        </p:txBody>
      </p:sp>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301" y="408213"/>
            <a:ext cx="14202440" cy="11418510"/>
          </a:xfrm>
          <a:prstGeom prst="rect">
            <a:avLst/>
          </a:prstGeom>
        </p:spPr>
        <p:txBody>
          <a:bodyPr wrap="square">
            <a:spAutoFit/>
          </a:bodyPr>
          <a:lstStyle/>
          <a:p>
            <a:pPr fontAlgn="base">
              <a:buFont typeface="Wingdings" pitchFamily="2" charset="2"/>
              <a:buChar char="v"/>
            </a:pPr>
            <a:r>
              <a:rPr lang="en-US" sz="3200" dirty="0" smtClean="0">
                <a:latin typeface="Calibri" pitchFamily="34" charset="0"/>
                <a:cs typeface="Calibri" pitchFamily="34" charset="0"/>
              </a:rPr>
              <a:t>When you are young, you think you don't have enough money to invest. Your initial steps into the working world also come with more expenses. Now that you finally have the money to buy that cell phone, TV or the car you always wanted, your salary or income disappears faster than you </a:t>
            </a:r>
            <a:r>
              <a:rPr lang="en-US" sz="3200" dirty="0" err="1" smtClean="0">
                <a:latin typeface="Calibri" pitchFamily="34" charset="0"/>
                <a:cs typeface="Calibri" pitchFamily="34" charset="0"/>
              </a:rPr>
              <a:t>realise</a:t>
            </a:r>
            <a:r>
              <a:rPr lang="en-US" sz="3200" dirty="0" smtClean="0">
                <a:latin typeface="Calibri" pitchFamily="34" charset="0"/>
                <a:cs typeface="Calibri" pitchFamily="34" charset="0"/>
              </a:rPr>
              <a:t>. Keeping some money aside for investing may feel unimportant. So you may think why not start investing a few years later when you have more money to spend and save? Unfortunately, this cycle never ends. By the time you </a:t>
            </a:r>
            <a:r>
              <a:rPr lang="en-US" sz="3200" dirty="0" err="1" smtClean="0">
                <a:latin typeface="Calibri" pitchFamily="34" charset="0"/>
                <a:cs typeface="Calibri" pitchFamily="34" charset="0"/>
              </a:rPr>
              <a:t>realise</a:t>
            </a:r>
            <a:r>
              <a:rPr lang="en-US" sz="3200" dirty="0" smtClean="0">
                <a:latin typeface="Calibri" pitchFamily="34" charset="0"/>
                <a:cs typeface="Calibri" pitchFamily="34" charset="0"/>
              </a:rPr>
              <a:t> the importance of investing, you may lose the advantage of time by your side.</a:t>
            </a:r>
          </a:p>
          <a:p>
            <a:pPr fontAlgn="base">
              <a:buFont typeface="Wingdings" pitchFamily="2" charset="2"/>
              <a:buChar char="v"/>
            </a:pPr>
            <a:r>
              <a:rPr lang="en-US" sz="3200" b="1" dirty="0" smtClean="0">
                <a:latin typeface="Calibri" pitchFamily="34" charset="0"/>
                <a:cs typeface="Calibri" pitchFamily="34" charset="0"/>
              </a:rPr>
              <a:t>Even a small amount can create a big value if given enough time.</a:t>
            </a:r>
            <a:endParaRPr lang="en-US" sz="3200" dirty="0" smtClean="0">
              <a:latin typeface="Calibri" pitchFamily="34" charset="0"/>
              <a:cs typeface="Calibri" pitchFamily="34" charset="0"/>
            </a:endParaRPr>
          </a:p>
          <a:p>
            <a:pPr fontAlgn="base">
              <a:buFont typeface="Wingdings" pitchFamily="2" charset="2"/>
              <a:buChar char="v"/>
            </a:pPr>
            <a:r>
              <a:rPr lang="en-US" sz="3200" dirty="0" smtClean="0">
                <a:latin typeface="Calibri" pitchFamily="34" charset="0"/>
                <a:cs typeface="Calibri" pitchFamily="34" charset="0"/>
              </a:rPr>
              <a:t>Investing early can give you a big advantage. You can not only plan your investments but also give them enough time to grow into a corpus that meets your financial goals.</a:t>
            </a:r>
          </a:p>
          <a:p>
            <a:pPr fontAlgn="base">
              <a:buFont typeface="Wingdings" pitchFamily="2" charset="2"/>
              <a:buChar char="v"/>
            </a:pPr>
            <a:r>
              <a:rPr lang="en-US" sz="3200" b="1" dirty="0" smtClean="0">
                <a:latin typeface="Calibri" pitchFamily="34" charset="0"/>
                <a:cs typeface="Calibri" pitchFamily="34" charset="0"/>
              </a:rPr>
              <a:t>Power of compounding</a:t>
            </a:r>
            <a:endParaRPr lang="en-US" sz="3200" dirty="0" smtClean="0">
              <a:latin typeface="Calibri" pitchFamily="34" charset="0"/>
              <a:cs typeface="Calibri" pitchFamily="34" charset="0"/>
            </a:endParaRPr>
          </a:p>
          <a:p>
            <a:pPr fontAlgn="base">
              <a:buFont typeface="Wingdings" pitchFamily="2" charset="2"/>
              <a:buChar char="v"/>
            </a:pPr>
            <a:r>
              <a:rPr lang="en-US" sz="3200" dirty="0" smtClean="0">
                <a:latin typeface="Calibri" pitchFamily="34" charset="0"/>
                <a:cs typeface="Calibri" pitchFamily="34" charset="0"/>
              </a:rPr>
              <a:t>Compounding essentially means reinvesting the profits from your investments to make your investments grow exponentially. Let us say you start with just Rs1 that keeps doubling every day for 25 days. How much do you think will be the final amount at the end of the 25th day? From Rs 1 it will go to Rs 2 the second day, Rs 4 the third day and so on, reaching a phenomenal amount of Rs 1.67 </a:t>
            </a:r>
            <a:r>
              <a:rPr lang="en-US" sz="3200" dirty="0" err="1" smtClean="0">
                <a:latin typeface="Calibri" pitchFamily="34" charset="0"/>
                <a:cs typeface="Calibri" pitchFamily="34" charset="0"/>
              </a:rPr>
              <a:t>crore</a:t>
            </a:r>
            <a:r>
              <a:rPr lang="en-US" sz="3200" dirty="0" smtClean="0">
                <a:latin typeface="Calibri" pitchFamily="34" charset="0"/>
                <a:cs typeface="Calibri" pitchFamily="34" charset="0"/>
              </a:rPr>
              <a:t> rupees on the 25th day!</a:t>
            </a:r>
          </a:p>
          <a:p>
            <a:pPr fontAlgn="base">
              <a:buFont typeface="Wingdings" pitchFamily="2" charset="2"/>
              <a:buChar char="v"/>
            </a:pPr>
            <a:r>
              <a:rPr lang="en-US" sz="3200" dirty="0" smtClean="0">
                <a:latin typeface="Calibri" pitchFamily="34" charset="0"/>
                <a:cs typeface="Calibri" pitchFamily="34" charset="0"/>
              </a:rPr>
              <a:t>This is the power of compounding  However, if you follow the same example for 20 days, then the amount is just Rs 5.24 </a:t>
            </a:r>
            <a:r>
              <a:rPr lang="en-US" sz="3200" dirty="0" err="1" smtClean="0">
                <a:latin typeface="Calibri" pitchFamily="34" charset="0"/>
                <a:cs typeface="Calibri" pitchFamily="34" charset="0"/>
              </a:rPr>
              <a:t>lakh</a:t>
            </a:r>
            <a:r>
              <a:rPr lang="en-US" sz="3200" dirty="0" smtClean="0">
                <a:latin typeface="Calibri" pitchFamily="34" charset="0"/>
                <a:cs typeface="Calibri" pitchFamily="34" charset="0"/>
              </a:rPr>
              <a:t> '96% less than what you get after 5 more days. This shows that when giving your investments the power of compounding, giving enough time for them to grow is equally important.</a:t>
            </a:r>
          </a:p>
        </p:txBody>
      </p:sp>
      <p:pic>
        <p:nvPicPr>
          <p:cNvPr id="4" name="Picture 3" descr="b12313f0-3a45-11e7-a0ba-91504c1c3614_Screen-Shot-2017-05-15-at-5-41-31-PM.png"/>
          <p:cNvPicPr>
            <a:picLocks noChangeAspect="1"/>
          </p:cNvPicPr>
          <p:nvPr/>
        </p:nvPicPr>
        <p:blipFill>
          <a:blip r:embed="rId2" cstate="print"/>
          <a:stretch>
            <a:fillRect/>
          </a:stretch>
        </p:blipFill>
        <p:spPr>
          <a:xfrm>
            <a:off x="15459741" y="1371599"/>
            <a:ext cx="8200360" cy="984612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771" y="446567"/>
            <a:ext cx="16148899" cy="12280285"/>
          </a:xfrm>
          <a:prstGeom prst="rect">
            <a:avLst/>
          </a:prstGeom>
        </p:spPr>
        <p:txBody>
          <a:bodyPr wrap="square">
            <a:spAutoFit/>
          </a:bodyPr>
          <a:lstStyle/>
          <a:p>
            <a:pPr fontAlgn="base">
              <a:buFont typeface="Wingdings" pitchFamily="2" charset="2"/>
              <a:buChar char="v"/>
            </a:pPr>
            <a:r>
              <a:rPr lang="en-US" b="1" dirty="0" smtClean="0">
                <a:latin typeface="Calibri" pitchFamily="34" charset="0"/>
                <a:cs typeface="Calibri" pitchFamily="34" charset="0"/>
              </a:rPr>
              <a:t>Benefits of compounding</a:t>
            </a:r>
            <a:endParaRPr lang="en-US" dirty="0" smtClean="0">
              <a:latin typeface="Calibri" pitchFamily="34" charset="0"/>
              <a:cs typeface="Calibri" pitchFamily="34" charset="0"/>
            </a:endParaRPr>
          </a:p>
          <a:p>
            <a:pPr fontAlgn="base">
              <a:buFont typeface="Wingdings" pitchFamily="2" charset="2"/>
              <a:buChar char="v"/>
            </a:pPr>
            <a:r>
              <a:rPr lang="en-US" b="1" dirty="0" smtClean="0">
                <a:latin typeface="Calibri" pitchFamily="34" charset="0"/>
                <a:cs typeface="Calibri" pitchFamily="34" charset="0"/>
              </a:rPr>
              <a:t>So how do you take advantage of the power of compounding in your investments?</a:t>
            </a:r>
            <a:endParaRPr lang="en-US" dirty="0" smtClean="0">
              <a:latin typeface="Calibri" pitchFamily="34" charset="0"/>
              <a:cs typeface="Calibri" pitchFamily="34" charset="0"/>
            </a:endParaRPr>
          </a:p>
          <a:p>
            <a:pPr fontAlgn="base">
              <a:buFont typeface="Wingdings" pitchFamily="2" charset="2"/>
              <a:buChar char="v"/>
            </a:pPr>
            <a:r>
              <a:rPr lang="en-US" dirty="0" smtClean="0">
                <a:latin typeface="Calibri" pitchFamily="34" charset="0"/>
                <a:cs typeface="Calibri" pitchFamily="34" charset="0"/>
              </a:rPr>
              <a:t>Make sure you start investing, even small amounts, as soon as you start earning for compounding to work.</a:t>
            </a:r>
          </a:p>
          <a:p>
            <a:pPr fontAlgn="base">
              <a:buFont typeface="Wingdings" pitchFamily="2" charset="2"/>
              <a:buChar char="v"/>
            </a:pPr>
            <a:r>
              <a:rPr lang="en-US" dirty="0" smtClean="0">
                <a:latin typeface="Calibri" pitchFamily="34" charset="0"/>
                <a:cs typeface="Calibri" pitchFamily="34" charset="0"/>
              </a:rPr>
              <a:t>Avoid any withdrawals as it reduces your invested amount, giving lower returns.</a:t>
            </a:r>
          </a:p>
          <a:p>
            <a:pPr fontAlgn="base">
              <a:buFont typeface="Wingdings" pitchFamily="2" charset="2"/>
              <a:buChar char="v"/>
            </a:pPr>
            <a:r>
              <a:rPr lang="en-US" b="1" dirty="0" smtClean="0">
                <a:latin typeface="Calibri" pitchFamily="34" charset="0"/>
                <a:cs typeface="Calibri" pitchFamily="34" charset="0"/>
              </a:rPr>
              <a:t>Consider an example:</a:t>
            </a:r>
            <a:endParaRPr lang="en-US" dirty="0" smtClean="0">
              <a:latin typeface="Calibri" pitchFamily="34" charset="0"/>
              <a:cs typeface="Calibri" pitchFamily="34" charset="0"/>
            </a:endParaRPr>
          </a:p>
          <a:p>
            <a:pPr fontAlgn="base">
              <a:buFont typeface="Wingdings" pitchFamily="2" charset="2"/>
              <a:buChar char="v"/>
            </a:pPr>
            <a:r>
              <a:rPr lang="en-US" dirty="0" err="1" smtClean="0">
                <a:latin typeface="Calibri" pitchFamily="34" charset="0"/>
                <a:cs typeface="Calibri" pitchFamily="34" charset="0"/>
              </a:rPr>
              <a:t>Mayank</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Vivek</a:t>
            </a:r>
            <a:r>
              <a:rPr lang="en-US" dirty="0" smtClean="0">
                <a:latin typeface="Calibri" pitchFamily="34" charset="0"/>
                <a:cs typeface="Calibri" pitchFamily="34" charset="0"/>
              </a:rPr>
              <a:t> are brothers. </a:t>
            </a:r>
            <a:r>
              <a:rPr lang="en-US" dirty="0" err="1" smtClean="0">
                <a:latin typeface="Calibri" pitchFamily="34" charset="0"/>
                <a:cs typeface="Calibri" pitchFamily="34" charset="0"/>
              </a:rPr>
              <a:t>Mayank</a:t>
            </a:r>
            <a:r>
              <a:rPr lang="en-US" dirty="0" smtClean="0">
                <a:latin typeface="Calibri" pitchFamily="34" charset="0"/>
                <a:cs typeface="Calibri" pitchFamily="34" charset="0"/>
              </a:rPr>
              <a:t> is 25 years old and starts a Systematic Investment Plan (SIP) of Rs 5,000 per month in a mutual fund, with growth option (which means returns will be reinvested for compounding to work). SIP essentially means that he does not need to have a large sum to invest in a mutual fund. He can instead break it into monthly regular parts for his investment.</a:t>
            </a:r>
          </a:p>
          <a:p>
            <a:pPr fontAlgn="base">
              <a:buFont typeface="Wingdings" pitchFamily="2" charset="2"/>
              <a:buChar char="v"/>
            </a:pPr>
            <a:r>
              <a:rPr lang="en-US" dirty="0" smtClean="0">
                <a:latin typeface="Calibri" pitchFamily="34" charset="0"/>
                <a:cs typeface="Calibri" pitchFamily="34" charset="0"/>
              </a:rPr>
              <a:t>Meanwhile, 30-year-old </a:t>
            </a:r>
            <a:r>
              <a:rPr lang="en-US" dirty="0" err="1" smtClean="0">
                <a:latin typeface="Calibri" pitchFamily="34" charset="0"/>
                <a:cs typeface="Calibri" pitchFamily="34" charset="0"/>
              </a:rPr>
              <a:t>Vivek</a:t>
            </a:r>
            <a:r>
              <a:rPr lang="en-US" dirty="0" smtClean="0">
                <a:latin typeface="Calibri" pitchFamily="34" charset="0"/>
                <a:cs typeface="Calibri" pitchFamily="34" charset="0"/>
              </a:rPr>
              <a:t> also starts the same SIP with </a:t>
            </a:r>
            <a:r>
              <a:rPr lang="en-US" dirty="0" err="1" smtClean="0">
                <a:latin typeface="Calibri" pitchFamily="34" charset="0"/>
                <a:cs typeface="Calibri" pitchFamily="34" charset="0"/>
              </a:rPr>
              <a:t>Mayank</a:t>
            </a:r>
            <a:r>
              <a:rPr lang="en-US" dirty="0" smtClean="0">
                <a:latin typeface="Calibri" pitchFamily="34" charset="0"/>
                <a:cs typeface="Calibri" pitchFamily="34" charset="0"/>
              </a:rPr>
              <a:t>. They both want to keep investing till they retire at 60 years. Assuming they got an average return of 9% each year when they both turn 60, </a:t>
            </a:r>
            <a:r>
              <a:rPr lang="en-US" dirty="0" err="1" smtClean="0">
                <a:latin typeface="Calibri" pitchFamily="34" charset="0"/>
                <a:cs typeface="Calibri" pitchFamily="34" charset="0"/>
              </a:rPr>
              <a:t>Mayank's</a:t>
            </a:r>
            <a:r>
              <a:rPr lang="en-US" dirty="0" smtClean="0">
                <a:latin typeface="Calibri" pitchFamily="34" charset="0"/>
                <a:cs typeface="Calibri" pitchFamily="34" charset="0"/>
              </a:rPr>
              <a:t> accumulated amount would have reached Rs1.35 </a:t>
            </a:r>
            <a:r>
              <a:rPr lang="en-US" dirty="0" err="1" smtClean="0">
                <a:latin typeface="Calibri" pitchFamily="34" charset="0"/>
                <a:cs typeface="Calibri" pitchFamily="34" charset="0"/>
              </a:rPr>
              <a:t>crore</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Vivek's</a:t>
            </a:r>
            <a:r>
              <a:rPr lang="en-US" dirty="0" smtClean="0">
                <a:latin typeface="Calibri" pitchFamily="34" charset="0"/>
                <a:cs typeface="Calibri" pitchFamily="34" charset="0"/>
              </a:rPr>
              <a:t> amount will be Rs 85.7 </a:t>
            </a:r>
            <a:r>
              <a:rPr lang="en-US" dirty="0" err="1" smtClean="0">
                <a:latin typeface="Calibri" pitchFamily="34" charset="0"/>
                <a:cs typeface="Calibri" pitchFamily="34" charset="0"/>
              </a:rPr>
              <a:t>lakh</a:t>
            </a:r>
            <a:r>
              <a:rPr lang="en-US" dirty="0" smtClean="0">
                <a:latin typeface="Calibri" pitchFamily="34" charset="0"/>
                <a:cs typeface="Calibri" pitchFamily="34" charset="0"/>
              </a:rPr>
              <a:t> rupees. So by starting just five years earlier, </a:t>
            </a:r>
            <a:r>
              <a:rPr lang="en-US" dirty="0" err="1" smtClean="0">
                <a:latin typeface="Calibri" pitchFamily="34" charset="0"/>
                <a:cs typeface="Calibri" pitchFamily="34" charset="0"/>
              </a:rPr>
              <a:t>Mayank</a:t>
            </a:r>
            <a:r>
              <a:rPr lang="en-US" dirty="0" smtClean="0">
                <a:latin typeface="Calibri" pitchFamily="34" charset="0"/>
                <a:cs typeface="Calibri" pitchFamily="34" charset="0"/>
              </a:rPr>
              <a:t> will get Rs 49.9 </a:t>
            </a:r>
            <a:r>
              <a:rPr lang="en-US" dirty="0" err="1" smtClean="0">
                <a:latin typeface="Calibri" pitchFamily="34" charset="0"/>
                <a:cs typeface="Calibri" pitchFamily="34" charset="0"/>
              </a:rPr>
              <a:t>lakh</a:t>
            </a:r>
            <a:r>
              <a:rPr lang="en-US" dirty="0" smtClean="0">
                <a:latin typeface="Calibri" pitchFamily="34" charset="0"/>
                <a:cs typeface="Calibri" pitchFamily="34" charset="0"/>
              </a:rPr>
              <a:t> more than </a:t>
            </a:r>
            <a:r>
              <a:rPr lang="en-US" dirty="0" err="1" smtClean="0">
                <a:latin typeface="Calibri" pitchFamily="34" charset="0"/>
                <a:cs typeface="Calibri" pitchFamily="34" charset="0"/>
              </a:rPr>
              <a:t>Vivek</a:t>
            </a:r>
            <a:r>
              <a:rPr lang="en-US" dirty="0" smtClean="0">
                <a:latin typeface="Calibri" pitchFamily="34" charset="0"/>
                <a:cs typeface="Calibri" pitchFamily="34" charset="0"/>
              </a:rPr>
              <a:t>!</a:t>
            </a:r>
          </a:p>
          <a:p>
            <a:pPr fontAlgn="base">
              <a:buFont typeface="Wingdings" pitchFamily="2" charset="2"/>
              <a:buChar char="v"/>
            </a:pPr>
            <a:r>
              <a:rPr lang="en-US" dirty="0" smtClean="0">
                <a:latin typeface="Calibri" pitchFamily="34" charset="0"/>
                <a:cs typeface="Calibri" pitchFamily="34" charset="0"/>
              </a:rPr>
              <a:t>This simple example shows that if you start early, invest regularly and avoid withdrawing from this accumulating amount, your investment will grow manifold. This will enable you to create wealth and </a:t>
            </a:r>
            <a:r>
              <a:rPr lang="en-US" dirty="0" err="1" smtClean="0">
                <a:latin typeface="Calibri" pitchFamily="34" charset="0"/>
                <a:cs typeface="Calibri" pitchFamily="34" charset="0"/>
              </a:rPr>
              <a:t>fulfil</a:t>
            </a:r>
            <a:r>
              <a:rPr lang="en-US" dirty="0" smtClean="0">
                <a:latin typeface="Calibri" pitchFamily="34" charset="0"/>
                <a:cs typeface="Calibri" pitchFamily="34" charset="0"/>
              </a:rPr>
              <a:t> your financial goals in life like buying that dream house, funding your child's education or your own retirement in a much easier way.</a:t>
            </a:r>
          </a:p>
        </p:txBody>
      </p:sp>
      <p:pic>
        <p:nvPicPr>
          <p:cNvPr id="3" name="Picture 2" descr="compound-interest-chart-cartoon-optimized.jpg"/>
          <p:cNvPicPr>
            <a:picLocks noChangeAspect="1"/>
          </p:cNvPicPr>
          <p:nvPr/>
        </p:nvPicPr>
        <p:blipFill>
          <a:blip r:embed="rId2" cstate="print"/>
          <a:stretch>
            <a:fillRect/>
          </a:stretch>
        </p:blipFill>
        <p:spPr>
          <a:xfrm>
            <a:off x="16679679" y="1765004"/>
            <a:ext cx="7421525" cy="956930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745672"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557412" y="1632857"/>
            <a:ext cx="4634602" cy="1446550"/>
          </a:xfrm>
          <a:prstGeom prst="rect">
            <a:avLst/>
          </a:prstGeom>
        </p:spPr>
        <p:txBody>
          <a:bodyPr wrap="none">
            <a:spAutoFit/>
          </a:bodyPr>
          <a:lstStyle/>
          <a:p>
            <a:pPr algn="ctr"/>
            <a:r>
              <a:rPr lang="en-US" sz="8800" b="1" dirty="0" smtClean="0">
                <a:solidFill>
                  <a:schemeClr val="tx1">
                    <a:lumMod val="75000"/>
                  </a:schemeClr>
                </a:solidFill>
                <a:effectLst>
                  <a:outerShdw blurRad="38100" dist="38100" dir="2700000" algn="tl">
                    <a:srgbClr val="000000">
                      <a:alpha val="43137"/>
                    </a:srgbClr>
                  </a:outerShdw>
                </a:effectLst>
                <a:latin typeface="Arial Black" pitchFamily="34" charset="0"/>
              </a:rPr>
              <a:t>BONDS</a:t>
            </a:r>
            <a:endParaRPr lang="en-US" sz="88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sp>
        <p:nvSpPr>
          <p:cNvPr id="4" name="Rectangle 3"/>
          <p:cNvSpPr/>
          <p:nvPr/>
        </p:nvSpPr>
        <p:spPr>
          <a:xfrm>
            <a:off x="1273629" y="3340664"/>
            <a:ext cx="13667014" cy="9787295"/>
          </a:xfrm>
          <a:prstGeom prst="rect">
            <a:avLst/>
          </a:prstGeom>
        </p:spPr>
        <p:txBody>
          <a:bodyPr wrap="square">
            <a:spAutoFit/>
          </a:bodyPr>
          <a:lstStyle/>
          <a:p>
            <a:pPr>
              <a:buFont typeface="Wingdings" pitchFamily="2" charset="2"/>
              <a:buChar char="v"/>
            </a:pPr>
            <a:r>
              <a:rPr lang="en-US" sz="3000" b="1" dirty="0" smtClean="0">
                <a:latin typeface="Calibri" pitchFamily="34" charset="0"/>
                <a:cs typeface="Calibri" pitchFamily="34" charset="0"/>
              </a:rPr>
              <a:t>Bond is a debt security, in which the authorized issuer owes the holders a debt and, depending on the terms of the bond, is obliged to pay interest (the coupon) to use and/or to repay the principal at a later date, termed maturity. A bond is a formal contract to repay borrowed money with interest at fixed intervals (ex semi annual, annual, sometimes monthly).</a:t>
            </a:r>
          </a:p>
          <a:p>
            <a:pPr>
              <a:buFont typeface="Wingdings" pitchFamily="2" charset="2"/>
              <a:buChar char="v"/>
            </a:pPr>
            <a:endParaRPr lang="en-US" sz="3000" dirty="0" smtClean="0">
              <a:latin typeface="Calibri" pitchFamily="34" charset="0"/>
              <a:cs typeface="Calibri" pitchFamily="34" charset="0"/>
            </a:endParaRPr>
          </a:p>
          <a:p>
            <a:pPr>
              <a:buFont typeface="Wingdings" pitchFamily="2" charset="2"/>
              <a:buChar char="v"/>
            </a:pPr>
            <a:r>
              <a:rPr lang="en-US" sz="3000" dirty="0" smtClean="0">
                <a:latin typeface="Calibri" pitchFamily="34" charset="0"/>
                <a:cs typeface="Calibri" pitchFamily="34" charset="0"/>
              </a:rPr>
              <a:t>Bonds provide the borrower with external funds to finance long-term investments, or, in the case of government bonds, to finance current expenditure. Bonds and stocks are both securities, but the major difference between the two is that (capital) stockholders have an equity stake in the company (i.e., they are owners), whereas bondholders have a creditor stake in the company (i.e., they are lenders). Another difference is that bonds usually have a defined term, or maturity, after which the bond is redeemed, whereas stocks may be outstanding indefinitely</a:t>
            </a:r>
          </a:p>
          <a:p>
            <a:pPr>
              <a:buFont typeface="Wingdings" pitchFamily="2" charset="2"/>
              <a:buChar char="v"/>
            </a:pPr>
            <a:endParaRPr lang="en-US" sz="3000" dirty="0" smtClean="0">
              <a:latin typeface="Calibri" pitchFamily="34" charset="0"/>
              <a:cs typeface="Calibri" pitchFamily="34" charset="0"/>
            </a:endParaRPr>
          </a:p>
          <a:p>
            <a:pPr>
              <a:buFont typeface="Wingdings" pitchFamily="2" charset="2"/>
              <a:buChar char="v"/>
            </a:pPr>
            <a:r>
              <a:rPr lang="en-US" sz="3000" b="1" dirty="0" smtClean="0">
                <a:latin typeface="Calibri" pitchFamily="34" charset="0"/>
                <a:cs typeface="Calibri" pitchFamily="34" charset="0"/>
              </a:rPr>
              <a:t>Capital gain bonds</a:t>
            </a:r>
          </a:p>
          <a:p>
            <a:pPr>
              <a:buFont typeface="Wingdings" pitchFamily="2" charset="2"/>
              <a:buChar char="v"/>
            </a:pPr>
            <a:endParaRPr lang="en-US" sz="3000" dirty="0" smtClean="0">
              <a:latin typeface="Calibri" pitchFamily="34" charset="0"/>
              <a:cs typeface="Calibri" pitchFamily="34" charset="0"/>
            </a:endParaRPr>
          </a:p>
          <a:p>
            <a:pPr>
              <a:buFont typeface="Wingdings" pitchFamily="2" charset="2"/>
              <a:buChar char="v"/>
            </a:pPr>
            <a:r>
              <a:rPr lang="en-US" sz="3000" dirty="0" smtClean="0">
                <a:latin typeface="Calibri" pitchFamily="34" charset="0"/>
                <a:cs typeface="Calibri" pitchFamily="34" charset="0"/>
              </a:rPr>
              <a:t>Capital Gains Bonds are instruments which offer tax exemption for transferring gains of long term capital assets. The Investment in these Bonds is to be made within six months from the date of such transfer of capital assets (Land/House Property etc.) for being exempted from Capital Gains Tax under Section 54EC of the Income Tax Act, 1961.</a:t>
            </a:r>
          </a:p>
        </p:txBody>
      </p:sp>
      <p:pic>
        <p:nvPicPr>
          <p:cNvPr id="5" name="Picture 4" descr="investing-bonds-basics-corporate-vs-municipal-1068x713.jpg"/>
          <p:cNvPicPr>
            <a:picLocks noChangeAspect="1"/>
          </p:cNvPicPr>
          <p:nvPr/>
        </p:nvPicPr>
        <p:blipFill>
          <a:blip r:embed="rId2" cstate="print"/>
          <a:stretch>
            <a:fillRect/>
          </a:stretch>
        </p:blipFill>
        <p:spPr>
          <a:xfrm>
            <a:off x="15185572" y="3340664"/>
            <a:ext cx="8653688" cy="900373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745672"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02604" y="1616529"/>
            <a:ext cx="2566729" cy="1446550"/>
          </a:xfrm>
          <a:prstGeom prst="rect">
            <a:avLst/>
          </a:prstGeom>
        </p:spPr>
        <p:txBody>
          <a:bodyPr wrap="none">
            <a:spAutoFit/>
          </a:bodyPr>
          <a:lstStyle/>
          <a:p>
            <a:pPr algn="ctr"/>
            <a:r>
              <a:rPr lang="en-US" sz="8800" b="1" dirty="0" smtClean="0">
                <a:solidFill>
                  <a:schemeClr val="tx1">
                    <a:lumMod val="75000"/>
                  </a:schemeClr>
                </a:solidFill>
                <a:effectLst>
                  <a:outerShdw blurRad="38100" dist="38100" dir="2700000" algn="tl">
                    <a:srgbClr val="000000">
                      <a:alpha val="43137"/>
                    </a:srgbClr>
                  </a:outerShdw>
                </a:effectLst>
                <a:latin typeface="Arial Black" pitchFamily="34" charset="0"/>
              </a:rPr>
              <a:t>ETF</a:t>
            </a:r>
            <a:endParaRPr lang="en-US" sz="88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sp>
        <p:nvSpPr>
          <p:cNvPr id="4" name="Rectangle 3"/>
          <p:cNvSpPr/>
          <p:nvPr/>
        </p:nvSpPr>
        <p:spPr>
          <a:xfrm>
            <a:off x="1273629" y="3063079"/>
            <a:ext cx="14369142" cy="10248960"/>
          </a:xfrm>
          <a:prstGeom prst="rect">
            <a:avLst/>
          </a:prstGeom>
        </p:spPr>
        <p:txBody>
          <a:bodyPr wrap="square">
            <a:spAutoFit/>
          </a:bodyPr>
          <a:lstStyle/>
          <a:p>
            <a:r>
              <a:rPr lang="en-US" sz="3000" dirty="0" smtClean="0">
                <a:latin typeface="Calibri" pitchFamily="34" charset="0"/>
                <a:cs typeface="Calibri" pitchFamily="34" charset="0"/>
              </a:rPr>
              <a:t>A stock ETF, or exchange-traded fund, is an asset that tracks a particular set of equities, similar to an index. It trades just as a normal stock would on an exchange, but unlike a </a:t>
            </a:r>
            <a:r>
              <a:rPr lang="en-US" sz="3000" u="sng" dirty="0" smtClean="0">
                <a:latin typeface="Calibri" pitchFamily="34" charset="0"/>
                <a:cs typeface="Calibri" pitchFamily="34" charset="0"/>
                <a:hlinkClick r:id="rId2"/>
              </a:rPr>
              <a:t>mutual fund</a:t>
            </a:r>
            <a:r>
              <a:rPr lang="en-US" sz="3000" dirty="0" smtClean="0">
                <a:latin typeface="Calibri" pitchFamily="34" charset="0"/>
                <a:cs typeface="Calibri" pitchFamily="34" charset="0"/>
              </a:rPr>
              <a:t>, prices adjust throughout the day rather than at market close. These ETFs can track stocks in a single industry, such as energy, or an entire index of equities like the </a:t>
            </a:r>
            <a:r>
              <a:rPr lang="en-US" sz="3000" u="sng" dirty="0" smtClean="0">
                <a:latin typeface="Calibri" pitchFamily="34" charset="0"/>
                <a:cs typeface="Calibri" pitchFamily="34" charset="0"/>
                <a:hlinkClick r:id="rId3"/>
              </a:rPr>
              <a:t>S&amp;P 500</a:t>
            </a:r>
            <a:r>
              <a:rPr lang="en-US" sz="3000" dirty="0" smtClean="0">
                <a:latin typeface="Calibri" pitchFamily="34" charset="0"/>
                <a:cs typeface="Calibri" pitchFamily="34" charset="0"/>
              </a:rPr>
              <a:t>. Other tracking methods include the </a:t>
            </a:r>
            <a:r>
              <a:rPr lang="en-US" sz="3000" u="sng" dirty="0" smtClean="0">
                <a:latin typeface="Calibri" pitchFamily="34" charset="0"/>
                <a:cs typeface="Calibri" pitchFamily="34" charset="0"/>
                <a:hlinkClick r:id="rId4"/>
              </a:rPr>
              <a:t>Stochastic Oscillator and the Stochastic Momentum Index</a:t>
            </a:r>
            <a:r>
              <a:rPr lang="en-US" sz="3000" dirty="0" smtClean="0">
                <a:latin typeface="Calibri" pitchFamily="34" charset="0"/>
                <a:cs typeface="Calibri" pitchFamily="34" charset="0"/>
              </a:rPr>
              <a:t>.</a:t>
            </a:r>
          </a:p>
          <a:p>
            <a:endParaRPr lang="en-US" sz="3000" b="1" dirty="0" smtClean="0">
              <a:solidFill>
                <a:schemeClr val="tx1">
                  <a:lumMod val="50000"/>
                </a:schemeClr>
              </a:solidFill>
              <a:latin typeface="Calibri" pitchFamily="34" charset="0"/>
              <a:cs typeface="Calibri" pitchFamily="34" charset="0"/>
            </a:endParaRPr>
          </a:p>
          <a:p>
            <a:r>
              <a:rPr lang="en-US" sz="3000" dirty="0" smtClean="0">
                <a:latin typeface="Calibri" pitchFamily="34" charset="0"/>
                <a:cs typeface="Calibri" pitchFamily="34" charset="0"/>
              </a:rPr>
              <a:t>Stock ETFs offer investors a wealth of benefits so it makes sense that fund inflows have skyrocketed in recent years. In fact, as of Nov. 2020, the U.S. ETF market topped a record $5 trillion in assets.</a:t>
            </a:r>
            <a:r>
              <a:rPr lang="en-US" sz="3000" baseline="30000" dirty="0" smtClean="0">
                <a:latin typeface="Calibri" pitchFamily="34" charset="0"/>
                <a:cs typeface="Calibri" pitchFamily="34" charset="0"/>
              </a:rPr>
              <a:t>3</a:t>
            </a:r>
            <a:r>
              <a:rPr lang="en-US" sz="3000" dirty="0" smtClean="0">
                <a:latin typeface="Calibri" pitchFamily="34" charset="0"/>
                <a:cs typeface="Calibri" pitchFamily="34" charset="0"/>
              </a:rPr>
              <a:t>﻿ The broad advantages cannot go understated. They are an excellent option for investors looking to diversify their portfolio in a flexible, low cost, and tax-efficient manner. In fact, a growing body of research suggests passive investments like stock ETFs tend to outperform actively managed funds over a long time frame.</a:t>
            </a:r>
            <a:r>
              <a:rPr lang="en-US" sz="3000" baseline="30000" dirty="0" smtClean="0">
                <a:latin typeface="Calibri" pitchFamily="34" charset="0"/>
                <a:cs typeface="Calibri" pitchFamily="34" charset="0"/>
              </a:rPr>
              <a:t>1</a:t>
            </a:r>
            <a:r>
              <a:rPr lang="en-US" sz="3000" dirty="0" smtClean="0">
                <a:latin typeface="Calibri" pitchFamily="34" charset="0"/>
                <a:cs typeface="Calibri" pitchFamily="34" charset="0"/>
              </a:rPr>
              <a:t>﻿</a:t>
            </a:r>
          </a:p>
          <a:p>
            <a:r>
              <a:rPr lang="en-US" sz="3000" dirty="0" smtClean="0">
                <a:latin typeface="Calibri" pitchFamily="34" charset="0"/>
                <a:cs typeface="Calibri" pitchFamily="34" charset="0"/>
              </a:rPr>
              <a:t>Different Styles of Stock ETFs</a:t>
            </a:r>
          </a:p>
          <a:p>
            <a:r>
              <a:rPr lang="en-US" sz="3000" dirty="0" smtClean="0">
                <a:latin typeface="Calibri" pitchFamily="34" charset="0"/>
                <a:cs typeface="Calibri" pitchFamily="34" charset="0"/>
              </a:rPr>
              <a:t>The more popular stock ETFs track benchmark indexes like the S&amp;P 500 or Dow 30. </a:t>
            </a:r>
            <a:r>
              <a:rPr lang="en-US" sz="3000" u="sng" dirty="0" smtClean="0">
                <a:latin typeface="Calibri" pitchFamily="34" charset="0"/>
                <a:cs typeface="Calibri" pitchFamily="34" charset="0"/>
                <a:hlinkClick r:id="rId5"/>
              </a:rPr>
              <a:t>The SPDR S&amp;P 500</a:t>
            </a:r>
            <a:r>
              <a:rPr lang="en-US" sz="3000" dirty="0" smtClean="0">
                <a:latin typeface="Calibri" pitchFamily="34" charset="0"/>
                <a:cs typeface="Calibri" pitchFamily="34" charset="0"/>
              </a:rPr>
              <a:t> (</a:t>
            </a:r>
            <a:r>
              <a:rPr lang="en-US" sz="3000" u="sng" dirty="0" smtClean="0">
                <a:latin typeface="Calibri" pitchFamily="34" charset="0"/>
                <a:cs typeface="Calibri" pitchFamily="34" charset="0"/>
                <a:hlinkClick r:id="rId6"/>
              </a:rPr>
              <a:t>SPY</a:t>
            </a:r>
            <a:r>
              <a:rPr lang="en-US" sz="3000" dirty="0" smtClean="0">
                <a:latin typeface="Calibri" pitchFamily="34" charset="0"/>
                <a:cs typeface="Calibri" pitchFamily="34" charset="0"/>
              </a:rPr>
              <a:t>), which is maintained by State Street, is consistently the most active asset with an average daily volume exceeding 67 million shares in the past three months.</a:t>
            </a:r>
            <a:r>
              <a:rPr lang="en-US" sz="3000" baseline="30000" dirty="0" smtClean="0">
                <a:latin typeface="Calibri" pitchFamily="34" charset="0"/>
                <a:cs typeface="Calibri" pitchFamily="34" charset="0"/>
              </a:rPr>
              <a:t>4</a:t>
            </a:r>
            <a:r>
              <a:rPr lang="en-US" sz="3000" dirty="0" smtClean="0">
                <a:latin typeface="Calibri" pitchFamily="34" charset="0"/>
                <a:cs typeface="Calibri" pitchFamily="34" charset="0"/>
              </a:rPr>
              <a:t>﻿</a:t>
            </a:r>
          </a:p>
          <a:p>
            <a:r>
              <a:rPr lang="en-US" sz="3000" dirty="0" smtClean="0">
                <a:latin typeface="Calibri" pitchFamily="34" charset="0"/>
                <a:cs typeface="Calibri" pitchFamily="34" charset="0"/>
              </a:rPr>
              <a:t>Other styles of stock ETFs adopt a factor-based strategy that accounts for specific attributes like market capitalization, momentum, and value. This subset of assets is a popular strategy known as </a:t>
            </a:r>
            <a:r>
              <a:rPr lang="en-US" sz="3000" u="sng" dirty="0" smtClean="0">
                <a:latin typeface="Calibri" pitchFamily="34" charset="0"/>
                <a:cs typeface="Calibri" pitchFamily="34" charset="0"/>
                <a:hlinkClick r:id="rId7"/>
              </a:rPr>
              <a:t>Smart Beta</a:t>
            </a:r>
            <a:r>
              <a:rPr lang="en-US" sz="3000" dirty="0" smtClean="0">
                <a:latin typeface="Calibri" pitchFamily="34" charset="0"/>
                <a:cs typeface="Calibri" pitchFamily="34" charset="0"/>
              </a:rPr>
              <a:t>. It attempts to deliver better risk-adjusted returns than a conventional market-cap-weighted index</a:t>
            </a:r>
            <a:endParaRPr lang="en-US" sz="3000" dirty="0">
              <a:latin typeface="Calibri" pitchFamily="34" charset="0"/>
              <a:cs typeface="Calibri" pitchFamily="34" charset="0"/>
            </a:endParaRPr>
          </a:p>
        </p:txBody>
      </p:sp>
      <p:pic>
        <p:nvPicPr>
          <p:cNvPr id="5" name="Picture 4" descr="ETF-sticky-notes-16.9.jpg"/>
          <p:cNvPicPr>
            <a:picLocks noChangeAspect="1"/>
          </p:cNvPicPr>
          <p:nvPr/>
        </p:nvPicPr>
        <p:blipFill>
          <a:blip r:embed="rId8" cstate="print"/>
          <a:stretch>
            <a:fillRect/>
          </a:stretch>
        </p:blipFill>
        <p:spPr>
          <a:xfrm>
            <a:off x="15885885" y="3797865"/>
            <a:ext cx="8197851" cy="790972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745672"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04175" y="1616529"/>
            <a:ext cx="22659857" cy="1200329"/>
          </a:xfrm>
          <a:prstGeom prst="rect">
            <a:avLst/>
          </a:prstGeom>
        </p:spPr>
        <p:txBody>
          <a:bodyPr wrap="none">
            <a:spAutoFit/>
          </a:bodyPr>
          <a:lstStyle/>
          <a:p>
            <a:pPr algn="ctr"/>
            <a:r>
              <a:rPr lang="en-US" sz="7200" b="1" dirty="0" smtClean="0">
                <a:solidFill>
                  <a:schemeClr val="tx1">
                    <a:lumMod val="75000"/>
                  </a:schemeClr>
                </a:solidFill>
                <a:effectLst>
                  <a:outerShdw blurRad="38100" dist="38100" dir="2700000" algn="tl">
                    <a:srgbClr val="000000">
                      <a:alpha val="43137"/>
                    </a:srgbClr>
                  </a:outerShdw>
                </a:effectLst>
                <a:latin typeface="Arial Black" pitchFamily="34" charset="0"/>
              </a:rPr>
              <a:t>ETFs, FOFs, &amp; SPECIAL SITUATION SCHEME</a:t>
            </a:r>
            <a:endParaRPr lang="en-US" sz="72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sp>
        <p:nvSpPr>
          <p:cNvPr id="4" name="Rectangle 3"/>
          <p:cNvSpPr/>
          <p:nvPr/>
        </p:nvSpPr>
        <p:spPr>
          <a:xfrm>
            <a:off x="1273630" y="3918857"/>
            <a:ext cx="13356770" cy="9202519"/>
          </a:xfrm>
          <a:prstGeom prst="rect">
            <a:avLst/>
          </a:prstGeom>
        </p:spPr>
        <p:txBody>
          <a:bodyPr wrap="square">
            <a:spAutoFit/>
          </a:bodyPr>
          <a:lstStyle/>
          <a:p>
            <a:r>
              <a:rPr lang="en-US" sz="4000" dirty="0" smtClean="0"/>
              <a:t>Exchange Traded Fund (ETF), are mutual funds that trade just as stocks, in that ETF units are traded on exchanges on which the ETF is listed at market-determined prices.</a:t>
            </a:r>
          </a:p>
          <a:p>
            <a:endParaRPr lang="en-US" sz="4000" dirty="0" smtClean="0"/>
          </a:p>
          <a:p>
            <a:r>
              <a:rPr lang="en-US" sz="4000" dirty="0" smtClean="0"/>
              <a:t>The units can be bought and sold at any moment during market hours through </a:t>
            </a:r>
            <a:r>
              <a:rPr lang="en-US" sz="4000" dirty="0" err="1" smtClean="0"/>
              <a:t>demat</a:t>
            </a:r>
            <a:r>
              <a:rPr lang="en-US" sz="4000" dirty="0" smtClean="0"/>
              <a:t> </a:t>
            </a:r>
            <a:r>
              <a:rPr lang="en-US" sz="4000" dirty="0" err="1" smtClean="0"/>
              <a:t>accounts.The</a:t>
            </a:r>
            <a:r>
              <a:rPr lang="en-US" sz="4000" dirty="0" smtClean="0"/>
              <a:t> most common ETFs aim to track the performance of a market benchmark or an Index`s total return.) is a mutual fund scheme that invests in other mutual funds.</a:t>
            </a:r>
          </a:p>
          <a:p>
            <a:endParaRPr lang="en-US" sz="4000" dirty="0" smtClean="0"/>
          </a:p>
          <a:p>
            <a:r>
              <a:rPr lang="en-US" sz="4000" dirty="0" smtClean="0"/>
              <a:t>Special situation schemes focus on peculiar goals such as retirement. Such schemes invest in a mix of equity and debt instruments. Hence, have a dual objective of wealth creation and stability.</a:t>
            </a:r>
          </a:p>
          <a:p>
            <a:endParaRPr lang="en-US" sz="3200" dirty="0"/>
          </a:p>
        </p:txBody>
      </p:sp>
      <p:pic>
        <p:nvPicPr>
          <p:cNvPr id="5" name="Picture 4" descr="ETFs.jpg"/>
          <p:cNvPicPr>
            <a:picLocks noChangeAspect="1"/>
          </p:cNvPicPr>
          <p:nvPr/>
        </p:nvPicPr>
        <p:blipFill>
          <a:blip r:embed="rId2" cstate="print"/>
          <a:stretch>
            <a:fillRect/>
          </a:stretch>
        </p:blipFill>
        <p:spPr>
          <a:xfrm>
            <a:off x="14893409" y="3423684"/>
            <a:ext cx="9229060" cy="869743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745672"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490835" y="1616529"/>
            <a:ext cx="19286562" cy="2308324"/>
          </a:xfrm>
          <a:prstGeom prst="rect">
            <a:avLst/>
          </a:prstGeom>
        </p:spPr>
        <p:txBody>
          <a:bodyPr wrap="none">
            <a:spAutoFit/>
          </a:bodyPr>
          <a:lstStyle/>
          <a:p>
            <a:pPr algn="ctr"/>
            <a:r>
              <a:rPr lang="en-US" sz="7200" b="1" dirty="0" smtClean="0">
                <a:solidFill>
                  <a:schemeClr val="tx1">
                    <a:lumMod val="75000"/>
                  </a:schemeClr>
                </a:solidFill>
                <a:effectLst>
                  <a:outerShdw blurRad="38100" dist="38100" dir="2700000" algn="tl">
                    <a:srgbClr val="000000">
                      <a:alpha val="43137"/>
                    </a:srgbClr>
                  </a:outerShdw>
                </a:effectLst>
                <a:latin typeface="Arial Black" pitchFamily="34" charset="0"/>
              </a:rPr>
              <a:t>WHY INVESTING IN A MUTUAL FUND </a:t>
            </a:r>
          </a:p>
          <a:p>
            <a:pPr algn="ctr"/>
            <a:r>
              <a:rPr lang="en-US" sz="7200" b="1" dirty="0" smtClean="0">
                <a:solidFill>
                  <a:schemeClr val="tx1">
                    <a:lumMod val="75000"/>
                  </a:schemeClr>
                </a:solidFill>
                <a:effectLst>
                  <a:outerShdw blurRad="38100" dist="38100" dir="2700000" algn="tl">
                    <a:srgbClr val="000000">
                      <a:alpha val="43137"/>
                    </a:srgbClr>
                  </a:outerShdw>
                </a:effectLst>
                <a:latin typeface="Arial Black" pitchFamily="34" charset="0"/>
              </a:rPr>
              <a:t>IS A WISE CHOICE</a:t>
            </a:r>
            <a:endParaRPr lang="en-US" sz="72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sp>
        <p:nvSpPr>
          <p:cNvPr id="4" name="Rectangle 3"/>
          <p:cNvSpPr/>
          <p:nvPr/>
        </p:nvSpPr>
        <p:spPr>
          <a:xfrm>
            <a:off x="1273629" y="3918857"/>
            <a:ext cx="21341442" cy="9941183"/>
          </a:xfrm>
          <a:prstGeom prst="rect">
            <a:avLst/>
          </a:prstGeom>
        </p:spPr>
        <p:txBody>
          <a:bodyPr wrap="square">
            <a:spAutoFit/>
          </a:bodyPr>
          <a:lstStyle/>
          <a:p>
            <a:pPr lvl="0" fontAlgn="base">
              <a:buFont typeface="Wingdings" pitchFamily="2" charset="2"/>
              <a:buChar char="v"/>
            </a:pPr>
            <a:r>
              <a:rPr lang="en-US" sz="3200" b="1" dirty="0" smtClean="0">
                <a:solidFill>
                  <a:schemeClr val="tx1">
                    <a:lumMod val="50000"/>
                  </a:schemeClr>
                </a:solidFill>
                <a:latin typeface="Calibri" pitchFamily="34" charset="0"/>
                <a:cs typeface="Calibri" pitchFamily="34" charset="0"/>
              </a:rPr>
              <a:t>Diversification</a:t>
            </a:r>
          </a:p>
          <a:p>
            <a:pPr fontAlgn="base"/>
            <a:r>
              <a:rPr lang="en-US" sz="3200" dirty="0" smtClean="0">
                <a:latin typeface="Calibri" pitchFamily="34" charset="0"/>
                <a:cs typeface="Calibri" pitchFamily="34" charset="0"/>
              </a:rPr>
              <a:t>One of the biggest advantages mutual funds give you is that of immediate diversification. You may not have enough money to spread your investments in varied stocks and sectors, but by pooling money from thousands of similar investors, a mutual fund spreads your investment and hence, risk. It is highly unlikely that all the stocks will go down by the same proportion on any particular day. This ensures that you have not kept all your eggs in one basket and are safe from incurring huge losses from a single bad investment.</a:t>
            </a:r>
          </a:p>
          <a:p>
            <a:pPr fontAlgn="base"/>
            <a:endParaRPr lang="en-US" sz="3200" dirty="0" smtClean="0">
              <a:latin typeface="Calibri" pitchFamily="34" charset="0"/>
              <a:cs typeface="Calibri" pitchFamily="34" charset="0"/>
            </a:endParaRPr>
          </a:p>
          <a:p>
            <a:pPr lvl="0" fontAlgn="base"/>
            <a:r>
              <a:rPr lang="en-US" sz="3200" b="1" dirty="0" smtClean="0">
                <a:solidFill>
                  <a:schemeClr val="tx1">
                    <a:lumMod val="50000"/>
                  </a:schemeClr>
                </a:solidFill>
                <a:latin typeface="Calibri" pitchFamily="34" charset="0"/>
                <a:cs typeface="Calibri" pitchFamily="34" charset="0"/>
              </a:rPr>
              <a:t>Professional Management</a:t>
            </a:r>
          </a:p>
          <a:p>
            <a:pPr fontAlgn="base"/>
            <a:r>
              <a:rPr lang="en-US" sz="3200" dirty="0" smtClean="0">
                <a:latin typeface="Calibri" pitchFamily="34" charset="0"/>
                <a:cs typeface="Calibri" pitchFamily="34" charset="0"/>
              </a:rPr>
              <a:t>Another big benefit of investing in mutual funds is the professional expertise it provides for your investments. Asset Management Companies (AMCs) provide qualified fund managers who, with the help of strong research teams and their own expertise, pick the best options to meet the fund's objective. This saves you time and the stress of constantly monitoring your investments and wondering if you made the right buy or sell decision. With mutual funds, you do not have to worry about market swings.</a:t>
            </a:r>
          </a:p>
          <a:p>
            <a:pPr fontAlgn="base"/>
            <a:endParaRPr lang="en-US" sz="3200" dirty="0" smtClean="0">
              <a:latin typeface="Calibri" pitchFamily="34" charset="0"/>
              <a:cs typeface="Calibri" pitchFamily="34" charset="0"/>
            </a:endParaRPr>
          </a:p>
          <a:p>
            <a:pPr lvl="0" fontAlgn="base">
              <a:buFont typeface="Wingdings" pitchFamily="2" charset="2"/>
              <a:buChar char="v"/>
            </a:pPr>
            <a:r>
              <a:rPr lang="en-US" sz="3200" b="1" dirty="0" smtClean="0">
                <a:solidFill>
                  <a:schemeClr val="tx1">
                    <a:lumMod val="50000"/>
                  </a:schemeClr>
                </a:solidFill>
                <a:latin typeface="Calibri" pitchFamily="34" charset="0"/>
                <a:cs typeface="Calibri" pitchFamily="34" charset="0"/>
              </a:rPr>
              <a:t>Affordability</a:t>
            </a:r>
          </a:p>
          <a:p>
            <a:pPr fontAlgn="base"/>
            <a:r>
              <a:rPr lang="en-US" sz="3200" dirty="0" smtClean="0">
                <a:latin typeface="Calibri" pitchFamily="34" charset="0"/>
                <a:cs typeface="Calibri" pitchFamily="34" charset="0"/>
              </a:rPr>
              <a:t>You may want to buy shares of large companies or want to invest in big companies in a particular sector of choice. However, you may not have the money to make a big investment. Mutual funds trade in big volumes, giving their investors the advantage of lower trading costs. Anyone can start an investment in a mutual fund through a Systematic Investment Plan (SIP) with as little as Rs 500.</a:t>
            </a:r>
          </a:p>
          <a:p>
            <a:endParaRPr lang="en-US" sz="3200" dirty="0">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612667" y="1390598"/>
            <a:ext cx="19745104" cy="4524297"/>
          </a:xfrm>
          <a:prstGeom prst="rect">
            <a:avLst/>
          </a:prstGeom>
          <a:noFill/>
        </p:spPr>
        <p:txBody>
          <a:bodyPr wrap="square" lIns="91422" tIns="45711" rIns="91422" bIns="45711" rtlCol="0">
            <a:spAutoFit/>
          </a:bodyPr>
          <a:lstStyle/>
          <a:p>
            <a:pPr algn="ctr"/>
            <a:r>
              <a:rPr lang="en-US" sz="8800" b="1" dirty="0" smtClean="0">
                <a:ln w="12700">
                  <a:solidFill>
                    <a:schemeClr val="tx2">
                      <a:satMod val="155000"/>
                    </a:schemeClr>
                  </a:solidFill>
                  <a:prstDash val="solid"/>
                </a:ln>
                <a:solidFill>
                  <a:schemeClr val="tx1">
                    <a:lumMod val="75000"/>
                  </a:schemeClr>
                </a:solidFill>
                <a:effectLst>
                  <a:outerShdw blurRad="41275" dist="20320" dir="1800000" algn="tl" rotWithShape="0">
                    <a:srgbClr val="000000">
                      <a:alpha val="40000"/>
                    </a:srgbClr>
                  </a:outerShdw>
                </a:effectLst>
                <a:latin typeface="Arial Black" pitchFamily="34" charset="0"/>
              </a:rPr>
              <a:t>INVESTMENT BANKING HOUSE</a:t>
            </a:r>
            <a:endParaRPr lang="en-US" sz="8800" b="1" dirty="0" smtClean="0">
              <a:ln w="12700">
                <a:solidFill>
                  <a:schemeClr val="tx2">
                    <a:satMod val="155000"/>
                  </a:schemeClr>
                </a:solidFill>
                <a:prstDash val="solid"/>
              </a:ln>
              <a:solidFill>
                <a:schemeClr val="tx1">
                  <a:lumMod val="75000"/>
                </a:schemeClr>
              </a:solidFill>
              <a:effectLst>
                <a:outerShdw blurRad="41275" dist="20320" dir="1800000" algn="tl" rotWithShape="0">
                  <a:srgbClr val="000000">
                    <a:alpha val="40000"/>
                  </a:srgbClr>
                </a:outerShdw>
              </a:effectLst>
              <a:latin typeface="Lato" charset="0"/>
              <a:ea typeface="Lato" charset="0"/>
              <a:cs typeface="Lato" charset="0"/>
            </a:endParaRPr>
          </a:p>
          <a:p>
            <a:pPr algn="ctr"/>
            <a:endParaRPr lang="en-US" sz="5000" b="1" dirty="0" smtClean="0">
              <a:solidFill>
                <a:schemeClr val="tx2"/>
              </a:solidFill>
              <a:latin typeface="Lato" charset="0"/>
              <a:ea typeface="Lato" charset="0"/>
              <a:cs typeface="Lato" charset="0"/>
            </a:endParaRPr>
          </a:p>
          <a:p>
            <a:pPr algn="ctr"/>
            <a:endParaRPr lang="en-US" sz="5000" b="1" dirty="0" smtClean="0">
              <a:solidFill>
                <a:schemeClr val="tx2"/>
              </a:solidFill>
              <a:latin typeface="Lato" charset="0"/>
              <a:ea typeface="Lato" charset="0"/>
              <a:cs typeface="Lato" charset="0"/>
            </a:endParaRPr>
          </a:p>
          <a:p>
            <a:pPr algn="ctr"/>
            <a:endParaRPr lang="en-US" sz="5000" b="1" dirty="0">
              <a:solidFill>
                <a:schemeClr val="tx2"/>
              </a:solidFill>
              <a:latin typeface="Lato" charset="0"/>
              <a:ea typeface="Lato" charset="0"/>
              <a:cs typeface="Lato" charset="0"/>
            </a:endParaRPr>
          </a:p>
          <a:p>
            <a:pPr algn="ctr"/>
            <a:endParaRPr lang="en-US" sz="5000" b="1" dirty="0" smtClean="0">
              <a:solidFill>
                <a:schemeClr val="tx2"/>
              </a:solidFill>
              <a:latin typeface="Lato" charset="0"/>
              <a:ea typeface="Lato" charset="0"/>
              <a:cs typeface="Lato" charset="0"/>
            </a:endParaRPr>
          </a:p>
        </p:txBody>
      </p:sp>
      <p:cxnSp>
        <p:nvCxnSpPr>
          <p:cNvPr id="8" name="Straight Connector 7"/>
          <p:cNvCxnSpPr/>
          <p:nvPr/>
        </p:nvCxnSpPr>
        <p:spPr>
          <a:xfrm>
            <a:off x="1280159"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612667" y="3929735"/>
            <a:ext cx="12188825" cy="8402300"/>
          </a:xfrm>
          <a:prstGeom prst="rect">
            <a:avLst/>
          </a:prstGeom>
        </p:spPr>
        <p:txBody>
          <a:bodyPr wrap="square">
            <a:spAutoFit/>
          </a:bodyPr>
          <a:lstStyle/>
          <a:p>
            <a:r>
              <a:rPr lang="en-US" sz="5400" b="1" spc="45" dirty="0" smtClean="0">
                <a:latin typeface="Calibri" pitchFamily="34" charset="0"/>
                <a:cs typeface="Calibri" pitchFamily="34" charset="0"/>
              </a:rPr>
              <a:t>Investment</a:t>
            </a:r>
            <a:r>
              <a:rPr lang="en-US" sz="5400" b="1" spc="-245" dirty="0" smtClean="0">
                <a:latin typeface="Calibri" pitchFamily="34" charset="0"/>
                <a:cs typeface="Calibri" pitchFamily="34" charset="0"/>
              </a:rPr>
              <a:t> </a:t>
            </a:r>
            <a:r>
              <a:rPr lang="en-US" sz="5400" b="1" spc="15" dirty="0" smtClean="0">
                <a:latin typeface="Calibri" pitchFamily="34" charset="0"/>
                <a:cs typeface="Calibri" pitchFamily="34" charset="0"/>
              </a:rPr>
              <a:t>Banking</a:t>
            </a:r>
            <a:r>
              <a:rPr lang="en-US" sz="5400" b="1" spc="-240" dirty="0" smtClean="0">
                <a:latin typeface="Calibri" pitchFamily="34" charset="0"/>
                <a:cs typeface="Calibri" pitchFamily="34" charset="0"/>
              </a:rPr>
              <a:t> </a:t>
            </a:r>
            <a:r>
              <a:rPr lang="en-US" sz="5400" b="1" spc="10" dirty="0" smtClean="0">
                <a:latin typeface="Calibri" pitchFamily="34" charset="0"/>
                <a:cs typeface="Calibri" pitchFamily="34" charset="0"/>
              </a:rPr>
              <a:t>House</a:t>
            </a:r>
            <a:r>
              <a:rPr lang="en-US" sz="5400" b="1" spc="-245" dirty="0" smtClean="0">
                <a:latin typeface="Calibri" pitchFamily="34" charset="0"/>
                <a:cs typeface="Calibri" pitchFamily="34" charset="0"/>
              </a:rPr>
              <a:t> </a:t>
            </a:r>
            <a:r>
              <a:rPr lang="en-US" sz="5400" b="1" spc="-100" dirty="0" smtClean="0">
                <a:latin typeface="Calibri" pitchFamily="34" charset="0"/>
                <a:cs typeface="Calibri" pitchFamily="34" charset="0"/>
              </a:rPr>
              <a:t>is</a:t>
            </a:r>
            <a:r>
              <a:rPr lang="en-US" sz="5400" b="1" spc="-240" dirty="0" smtClean="0">
                <a:latin typeface="Calibri" pitchFamily="34" charset="0"/>
                <a:cs typeface="Calibri" pitchFamily="34" charset="0"/>
              </a:rPr>
              <a:t> </a:t>
            </a:r>
            <a:r>
              <a:rPr lang="en-US" sz="5400" b="1" spc="35" dirty="0" smtClean="0">
                <a:latin typeface="Calibri" pitchFamily="34" charset="0"/>
                <a:cs typeface="Calibri" pitchFamily="34" charset="0"/>
              </a:rPr>
              <a:t>a</a:t>
            </a:r>
            <a:r>
              <a:rPr lang="en-US" sz="5400" b="1" spc="-245" dirty="0" smtClean="0">
                <a:latin typeface="Calibri" pitchFamily="34" charset="0"/>
                <a:cs typeface="Calibri" pitchFamily="34" charset="0"/>
              </a:rPr>
              <a:t> </a:t>
            </a:r>
            <a:r>
              <a:rPr lang="en-US" sz="5400" b="1" spc="15" dirty="0" smtClean="0">
                <a:latin typeface="Calibri" pitchFamily="34" charset="0"/>
                <a:cs typeface="Calibri" pitchFamily="34" charset="0"/>
              </a:rPr>
              <a:t>financial</a:t>
            </a:r>
            <a:r>
              <a:rPr lang="en-US" sz="5400" b="1" spc="-240" dirty="0" smtClean="0">
                <a:latin typeface="Calibri" pitchFamily="34" charset="0"/>
                <a:cs typeface="Calibri" pitchFamily="34" charset="0"/>
              </a:rPr>
              <a:t> </a:t>
            </a:r>
            <a:r>
              <a:rPr lang="en-US" sz="5400" b="1" dirty="0" smtClean="0">
                <a:latin typeface="Calibri" pitchFamily="34" charset="0"/>
                <a:cs typeface="Calibri" pitchFamily="34" charset="0"/>
              </a:rPr>
              <a:t>service</a:t>
            </a:r>
            <a:r>
              <a:rPr lang="en-US" sz="5400" b="1" spc="-245" dirty="0" smtClean="0">
                <a:latin typeface="Calibri" pitchFamily="34" charset="0"/>
                <a:cs typeface="Calibri" pitchFamily="34" charset="0"/>
              </a:rPr>
              <a:t> </a:t>
            </a:r>
            <a:r>
              <a:rPr lang="en-US" sz="5400" b="1" spc="50" dirty="0" smtClean="0">
                <a:latin typeface="Calibri" pitchFamily="34" charset="0"/>
                <a:cs typeface="Calibri" pitchFamily="34" charset="0"/>
              </a:rPr>
              <a:t>company  </a:t>
            </a:r>
            <a:r>
              <a:rPr lang="en-US" sz="5400" b="1" spc="-10" dirty="0" smtClean="0">
                <a:latin typeface="Calibri" pitchFamily="34" charset="0"/>
                <a:cs typeface="Calibri" pitchFamily="34" charset="0"/>
              </a:rPr>
              <a:t>or division </a:t>
            </a:r>
            <a:r>
              <a:rPr lang="en-US" sz="5400" b="1" spc="10" dirty="0" smtClean="0">
                <a:latin typeface="Calibri" pitchFamily="34" charset="0"/>
                <a:cs typeface="Calibri" pitchFamily="34" charset="0"/>
              </a:rPr>
              <a:t>of </a:t>
            </a:r>
            <a:r>
              <a:rPr lang="en-US" sz="5400" b="1" spc="35" dirty="0" smtClean="0">
                <a:latin typeface="Calibri" pitchFamily="34" charset="0"/>
                <a:cs typeface="Calibri" pitchFamily="34" charset="0"/>
              </a:rPr>
              <a:t>a </a:t>
            </a:r>
            <a:r>
              <a:rPr lang="en-US" sz="5400" b="1" spc="70" dirty="0" smtClean="0">
                <a:latin typeface="Calibri" pitchFamily="34" charset="0"/>
                <a:cs typeface="Calibri" pitchFamily="34" charset="0"/>
              </a:rPr>
              <a:t>bank </a:t>
            </a:r>
            <a:r>
              <a:rPr lang="en-US" sz="5400" b="1" spc="65" dirty="0" smtClean="0">
                <a:latin typeface="Calibri" pitchFamily="34" charset="0"/>
                <a:cs typeface="Calibri" pitchFamily="34" charset="0"/>
              </a:rPr>
              <a:t>that </a:t>
            </a:r>
            <a:r>
              <a:rPr lang="en-US" sz="5400" b="1" spc="15" dirty="0" smtClean="0">
                <a:latin typeface="Calibri" pitchFamily="34" charset="0"/>
                <a:cs typeface="Calibri" pitchFamily="34" charset="0"/>
              </a:rPr>
              <a:t>provides </a:t>
            </a:r>
            <a:r>
              <a:rPr lang="en-US" sz="5400" b="1" dirty="0" smtClean="0">
                <a:latin typeface="Calibri" pitchFamily="34" charset="0"/>
                <a:cs typeface="Calibri" pitchFamily="34" charset="0"/>
              </a:rPr>
              <a:t>advisory </a:t>
            </a:r>
            <a:r>
              <a:rPr lang="en-US" sz="5400" b="1" spc="-20" dirty="0" smtClean="0">
                <a:latin typeface="Calibri" pitchFamily="34" charset="0"/>
                <a:cs typeface="Calibri" pitchFamily="34" charset="0"/>
              </a:rPr>
              <a:t>services </a:t>
            </a:r>
            <a:r>
              <a:rPr lang="en-US" sz="5400" b="1" spc="45" dirty="0" smtClean="0">
                <a:latin typeface="Calibri" pitchFamily="34" charset="0"/>
                <a:cs typeface="Calibri" pitchFamily="34" charset="0"/>
              </a:rPr>
              <a:t>to  </a:t>
            </a:r>
            <a:r>
              <a:rPr lang="en-US" sz="5400" b="1" dirty="0" smtClean="0">
                <a:latin typeface="Calibri" pitchFamily="34" charset="0"/>
                <a:cs typeface="Calibri" pitchFamily="34" charset="0"/>
              </a:rPr>
              <a:t>individuals,</a:t>
            </a:r>
            <a:r>
              <a:rPr lang="en-US" sz="5400" b="1" spc="-250" dirty="0" smtClean="0">
                <a:latin typeface="Calibri" pitchFamily="34" charset="0"/>
                <a:cs typeface="Calibri" pitchFamily="34" charset="0"/>
              </a:rPr>
              <a:t> </a:t>
            </a:r>
            <a:r>
              <a:rPr lang="en-US" sz="5400" b="1" spc="65" dirty="0" smtClean="0">
                <a:latin typeface="Calibri" pitchFamily="34" charset="0"/>
                <a:cs typeface="Calibri" pitchFamily="34" charset="0"/>
              </a:rPr>
              <a:t>and</a:t>
            </a:r>
            <a:r>
              <a:rPr lang="en-US" sz="5400" b="1" spc="-245" dirty="0" smtClean="0">
                <a:latin typeface="Calibri" pitchFamily="34" charset="0"/>
                <a:cs typeface="Calibri" pitchFamily="34" charset="0"/>
              </a:rPr>
              <a:t> </a:t>
            </a:r>
            <a:r>
              <a:rPr lang="en-US" sz="5400" b="1" spc="5" dirty="0" smtClean="0">
                <a:latin typeface="Calibri" pitchFamily="34" charset="0"/>
                <a:cs typeface="Calibri" pitchFamily="34" charset="0"/>
              </a:rPr>
              <a:t>corporations</a:t>
            </a:r>
            <a:r>
              <a:rPr lang="en-US" sz="5400" b="1" spc="-245" dirty="0" smtClean="0">
                <a:latin typeface="Calibri" pitchFamily="34" charset="0"/>
                <a:cs typeface="Calibri" pitchFamily="34" charset="0"/>
              </a:rPr>
              <a:t> </a:t>
            </a:r>
            <a:r>
              <a:rPr lang="en-US" sz="5400" b="1" spc="10" dirty="0" smtClean="0">
                <a:latin typeface="Calibri" pitchFamily="34" charset="0"/>
                <a:cs typeface="Calibri" pitchFamily="34" charset="0"/>
              </a:rPr>
              <a:t>in</a:t>
            </a:r>
            <a:r>
              <a:rPr lang="en-US" sz="5400" b="1" spc="-245" dirty="0" smtClean="0">
                <a:latin typeface="Calibri" pitchFamily="34" charset="0"/>
                <a:cs typeface="Calibri" pitchFamily="34" charset="0"/>
              </a:rPr>
              <a:t> </a:t>
            </a:r>
            <a:r>
              <a:rPr lang="en-US" sz="5400" b="1" spc="25" dirty="0" smtClean="0">
                <a:latin typeface="Calibri" pitchFamily="34" charset="0"/>
                <a:cs typeface="Calibri" pitchFamily="34" charset="0"/>
              </a:rPr>
              <a:t>relation</a:t>
            </a:r>
            <a:r>
              <a:rPr lang="en-US" sz="5400" b="1" spc="-250" dirty="0" smtClean="0">
                <a:latin typeface="Calibri" pitchFamily="34" charset="0"/>
                <a:cs typeface="Calibri" pitchFamily="34" charset="0"/>
              </a:rPr>
              <a:t> </a:t>
            </a:r>
            <a:r>
              <a:rPr lang="en-US" sz="5400" b="1" spc="45" dirty="0" smtClean="0">
                <a:latin typeface="Calibri" pitchFamily="34" charset="0"/>
                <a:cs typeface="Calibri" pitchFamily="34" charset="0"/>
              </a:rPr>
              <a:t>to</a:t>
            </a:r>
            <a:r>
              <a:rPr lang="en-US" sz="5400" b="1" spc="-245" dirty="0" smtClean="0">
                <a:latin typeface="Calibri" pitchFamily="34" charset="0"/>
                <a:cs typeface="Calibri" pitchFamily="34" charset="0"/>
              </a:rPr>
              <a:t> </a:t>
            </a:r>
            <a:r>
              <a:rPr lang="en-US" sz="5400" b="1" spc="40" dirty="0" smtClean="0">
                <a:latin typeface="Calibri" pitchFamily="34" charset="0"/>
                <a:cs typeface="Calibri" pitchFamily="34" charset="0"/>
              </a:rPr>
              <a:t>underwriting,  capital </a:t>
            </a:r>
            <a:r>
              <a:rPr lang="en-US" sz="5400" b="1" spc="-20" dirty="0" smtClean="0">
                <a:latin typeface="Calibri" pitchFamily="34" charset="0"/>
                <a:cs typeface="Calibri" pitchFamily="34" charset="0"/>
              </a:rPr>
              <a:t>raising, </a:t>
            </a:r>
            <a:r>
              <a:rPr lang="en-US" sz="5400" b="1" spc="35" dirty="0" smtClean="0">
                <a:latin typeface="Calibri" pitchFamily="34" charset="0"/>
                <a:cs typeface="Calibri" pitchFamily="34" charset="0"/>
              </a:rPr>
              <a:t>merger, </a:t>
            </a:r>
            <a:r>
              <a:rPr lang="en-US" sz="5400" b="1" spc="65" dirty="0" smtClean="0">
                <a:latin typeface="Calibri" pitchFamily="34" charset="0"/>
                <a:cs typeface="Calibri" pitchFamily="34" charset="0"/>
              </a:rPr>
              <a:t>and </a:t>
            </a:r>
            <a:r>
              <a:rPr lang="en-US" sz="5400" b="1" dirty="0" smtClean="0">
                <a:latin typeface="Calibri" pitchFamily="34" charset="0"/>
                <a:cs typeface="Calibri" pitchFamily="34" charset="0"/>
              </a:rPr>
              <a:t>acquisition, </a:t>
            </a:r>
            <a:r>
              <a:rPr lang="en-US" sz="5400" b="1" spc="25" dirty="0" smtClean="0">
                <a:latin typeface="Calibri" pitchFamily="34" charset="0"/>
                <a:cs typeface="Calibri" pitchFamily="34" charset="0"/>
              </a:rPr>
              <a:t>etc. </a:t>
            </a:r>
            <a:r>
              <a:rPr lang="en-US" sz="5400" b="1" spc="70" dirty="0" smtClean="0">
                <a:latin typeface="Calibri" pitchFamily="34" charset="0"/>
                <a:cs typeface="Calibri" pitchFamily="34" charset="0"/>
              </a:rPr>
              <a:t>It </a:t>
            </a:r>
            <a:r>
              <a:rPr lang="en-US" sz="5400" b="1" spc="-5" dirty="0" smtClean="0">
                <a:latin typeface="Calibri" pitchFamily="34" charset="0"/>
                <a:cs typeface="Calibri" pitchFamily="34" charset="0"/>
              </a:rPr>
              <a:t>acts </a:t>
            </a:r>
            <a:r>
              <a:rPr lang="en-US" sz="5400" b="1" spc="-70" dirty="0" smtClean="0">
                <a:latin typeface="Calibri" pitchFamily="34" charset="0"/>
                <a:cs typeface="Calibri" pitchFamily="34" charset="0"/>
              </a:rPr>
              <a:t>as </a:t>
            </a:r>
            <a:r>
              <a:rPr lang="en-US" sz="5400" b="1" spc="35" dirty="0" smtClean="0">
                <a:latin typeface="Calibri" pitchFamily="34" charset="0"/>
                <a:cs typeface="Calibri" pitchFamily="34" charset="0"/>
              </a:rPr>
              <a:t>a  </a:t>
            </a:r>
            <a:r>
              <a:rPr lang="en-US" sz="5400" b="1" spc="65" dirty="0" smtClean="0">
                <a:latin typeface="Calibri" pitchFamily="34" charset="0"/>
                <a:cs typeface="Calibri" pitchFamily="34" charset="0"/>
              </a:rPr>
              <a:t>bridge</a:t>
            </a:r>
            <a:r>
              <a:rPr lang="en-US" sz="5400" b="1" spc="-245" dirty="0" smtClean="0">
                <a:latin typeface="Calibri" pitchFamily="34" charset="0"/>
                <a:cs typeface="Calibri" pitchFamily="34" charset="0"/>
              </a:rPr>
              <a:t> </a:t>
            </a:r>
            <a:r>
              <a:rPr lang="en-US" sz="5400" b="1" spc="95" dirty="0" smtClean="0">
                <a:latin typeface="Calibri" pitchFamily="34" charset="0"/>
                <a:cs typeface="Calibri" pitchFamily="34" charset="0"/>
              </a:rPr>
              <a:t>between</a:t>
            </a:r>
            <a:r>
              <a:rPr lang="en-US" sz="5400" b="1" spc="-240" dirty="0" smtClean="0">
                <a:latin typeface="Calibri" pitchFamily="34" charset="0"/>
                <a:cs typeface="Calibri" pitchFamily="34" charset="0"/>
              </a:rPr>
              <a:t> </a:t>
            </a:r>
            <a:r>
              <a:rPr lang="en-US" sz="5400" b="1" spc="20" dirty="0" smtClean="0">
                <a:latin typeface="Calibri" pitchFamily="34" charset="0"/>
                <a:cs typeface="Calibri" pitchFamily="34" charset="0"/>
              </a:rPr>
              <a:t>companies</a:t>
            </a:r>
            <a:r>
              <a:rPr lang="en-US" sz="5400" b="1" spc="-245" dirty="0" smtClean="0">
                <a:latin typeface="Calibri" pitchFamily="34" charset="0"/>
                <a:cs typeface="Calibri" pitchFamily="34" charset="0"/>
              </a:rPr>
              <a:t> </a:t>
            </a:r>
            <a:r>
              <a:rPr lang="en-US" sz="5400" b="1" spc="80" dirty="0" smtClean="0">
                <a:latin typeface="Calibri" pitchFamily="34" charset="0"/>
                <a:cs typeface="Calibri" pitchFamily="34" charset="0"/>
              </a:rPr>
              <a:t>(who</a:t>
            </a:r>
            <a:r>
              <a:rPr lang="en-US" sz="5400" b="1" spc="-240" dirty="0" smtClean="0">
                <a:latin typeface="Calibri" pitchFamily="34" charset="0"/>
                <a:cs typeface="Calibri" pitchFamily="34" charset="0"/>
              </a:rPr>
              <a:t> </a:t>
            </a:r>
            <a:r>
              <a:rPr lang="en-US" sz="5400" b="1" spc="80" dirty="0" smtClean="0">
                <a:latin typeface="Calibri" pitchFamily="34" charset="0"/>
                <a:cs typeface="Calibri" pitchFamily="34" charset="0"/>
              </a:rPr>
              <a:t>need</a:t>
            </a:r>
            <a:r>
              <a:rPr lang="en-US" sz="5400" b="1" spc="-245" dirty="0" smtClean="0">
                <a:latin typeface="Calibri" pitchFamily="34" charset="0"/>
                <a:cs typeface="Calibri" pitchFamily="34" charset="0"/>
              </a:rPr>
              <a:t> </a:t>
            </a:r>
            <a:r>
              <a:rPr lang="en-US" sz="5400" b="1" spc="35" dirty="0" smtClean="0">
                <a:latin typeface="Calibri" pitchFamily="34" charset="0"/>
                <a:cs typeface="Calibri" pitchFamily="34" charset="0"/>
              </a:rPr>
              <a:t>investment</a:t>
            </a:r>
            <a:r>
              <a:rPr lang="en-US" sz="5400" b="1" spc="-240" dirty="0" smtClean="0">
                <a:latin typeface="Calibri" pitchFamily="34" charset="0"/>
                <a:cs typeface="Calibri" pitchFamily="34" charset="0"/>
              </a:rPr>
              <a:t> </a:t>
            </a:r>
            <a:r>
              <a:rPr lang="en-US" sz="5400" b="1" spc="45" dirty="0" smtClean="0">
                <a:latin typeface="Calibri" pitchFamily="34" charset="0"/>
                <a:cs typeface="Calibri" pitchFamily="34" charset="0"/>
              </a:rPr>
              <a:t>to</a:t>
            </a:r>
            <a:r>
              <a:rPr lang="en-US" sz="5400" b="1" spc="-240" dirty="0" smtClean="0">
                <a:latin typeface="Calibri" pitchFamily="34" charset="0"/>
                <a:cs typeface="Calibri" pitchFamily="34" charset="0"/>
              </a:rPr>
              <a:t> </a:t>
            </a:r>
            <a:r>
              <a:rPr lang="en-US" sz="5400" b="1" spc="20" dirty="0" smtClean="0">
                <a:latin typeface="Calibri" pitchFamily="34" charset="0"/>
                <a:cs typeface="Calibri" pitchFamily="34" charset="0"/>
              </a:rPr>
              <a:t>run  </a:t>
            </a:r>
            <a:r>
              <a:rPr lang="en-US" sz="5400" b="1" spc="65" dirty="0" smtClean="0">
                <a:latin typeface="Calibri" pitchFamily="34" charset="0"/>
                <a:cs typeface="Calibri" pitchFamily="34" charset="0"/>
              </a:rPr>
              <a:t>and </a:t>
            </a:r>
            <a:r>
              <a:rPr lang="en-US" sz="5400" b="1" spc="70" dirty="0" smtClean="0">
                <a:latin typeface="Calibri" pitchFamily="34" charset="0"/>
                <a:cs typeface="Calibri" pitchFamily="34" charset="0"/>
              </a:rPr>
              <a:t>grow </a:t>
            </a:r>
            <a:r>
              <a:rPr lang="en-US" sz="5400" b="1" spc="30" dirty="0" smtClean="0">
                <a:latin typeface="Calibri" pitchFamily="34" charset="0"/>
                <a:cs typeface="Calibri" pitchFamily="34" charset="0"/>
              </a:rPr>
              <a:t>their </a:t>
            </a:r>
            <a:r>
              <a:rPr lang="en-US" sz="5400" b="1" spc="-20" dirty="0" smtClean="0">
                <a:latin typeface="Calibri" pitchFamily="34" charset="0"/>
                <a:cs typeface="Calibri" pitchFamily="34" charset="0"/>
              </a:rPr>
              <a:t>business) </a:t>
            </a:r>
            <a:r>
              <a:rPr lang="en-US" sz="5400" b="1" spc="65" dirty="0" smtClean="0">
                <a:latin typeface="Calibri" pitchFamily="34" charset="0"/>
                <a:cs typeface="Calibri" pitchFamily="34" charset="0"/>
              </a:rPr>
              <a:t>and </a:t>
            </a:r>
            <a:r>
              <a:rPr lang="en-US" sz="5400" b="1" spc="-15" dirty="0" smtClean="0">
                <a:latin typeface="Calibri" pitchFamily="34" charset="0"/>
                <a:cs typeface="Calibri" pitchFamily="34" charset="0"/>
              </a:rPr>
              <a:t>investors </a:t>
            </a:r>
            <a:r>
              <a:rPr lang="en-US" sz="5400" b="1" spc="80" dirty="0" smtClean="0">
                <a:latin typeface="Calibri" pitchFamily="34" charset="0"/>
                <a:cs typeface="Calibri" pitchFamily="34" charset="0"/>
              </a:rPr>
              <a:t>(who </a:t>
            </a:r>
            <a:r>
              <a:rPr lang="en-US" sz="5400" b="1" spc="90" dirty="0" smtClean="0">
                <a:latin typeface="Calibri" pitchFamily="34" charset="0"/>
                <a:cs typeface="Calibri" pitchFamily="34" charset="0"/>
              </a:rPr>
              <a:t>want </a:t>
            </a:r>
            <a:r>
              <a:rPr lang="en-US" sz="5400" b="1" spc="45" dirty="0" smtClean="0">
                <a:latin typeface="Calibri" pitchFamily="34" charset="0"/>
                <a:cs typeface="Calibri" pitchFamily="34" charset="0"/>
              </a:rPr>
              <a:t>to  </a:t>
            </a:r>
            <a:r>
              <a:rPr lang="en-US" sz="5400" b="1" spc="10" dirty="0" smtClean="0">
                <a:latin typeface="Calibri" pitchFamily="34" charset="0"/>
                <a:cs typeface="Calibri" pitchFamily="34" charset="0"/>
              </a:rPr>
              <a:t>invest</a:t>
            </a:r>
            <a:r>
              <a:rPr lang="en-US" sz="5400" b="1" spc="-254" dirty="0" smtClean="0">
                <a:latin typeface="Calibri" pitchFamily="34" charset="0"/>
                <a:cs typeface="Calibri" pitchFamily="34" charset="0"/>
              </a:rPr>
              <a:t> </a:t>
            </a:r>
            <a:r>
              <a:rPr lang="en-US" sz="5400" b="1" spc="30" dirty="0" smtClean="0">
                <a:latin typeface="Calibri" pitchFamily="34" charset="0"/>
                <a:cs typeface="Calibri" pitchFamily="34" charset="0"/>
              </a:rPr>
              <a:t>their</a:t>
            </a:r>
            <a:r>
              <a:rPr lang="en-US" sz="5400" b="1" spc="-250" dirty="0" smtClean="0">
                <a:latin typeface="Calibri" pitchFamily="34" charset="0"/>
                <a:cs typeface="Calibri" pitchFamily="34" charset="0"/>
              </a:rPr>
              <a:t> </a:t>
            </a:r>
            <a:r>
              <a:rPr lang="en-US" sz="5400" b="1" spc="10" dirty="0" smtClean="0">
                <a:latin typeface="Calibri" pitchFamily="34" charset="0"/>
                <a:cs typeface="Calibri" pitchFamily="34" charset="0"/>
              </a:rPr>
              <a:t>funds</a:t>
            </a:r>
            <a:r>
              <a:rPr lang="en-US" sz="5400" b="1" spc="-250" dirty="0" smtClean="0">
                <a:latin typeface="Calibri" pitchFamily="34" charset="0"/>
                <a:cs typeface="Calibri" pitchFamily="34" charset="0"/>
              </a:rPr>
              <a:t> </a:t>
            </a:r>
            <a:r>
              <a:rPr lang="en-US" sz="5400" b="1" spc="10" dirty="0" smtClean="0">
                <a:latin typeface="Calibri" pitchFamily="34" charset="0"/>
                <a:cs typeface="Calibri" pitchFamily="34" charset="0"/>
              </a:rPr>
              <a:t>in</a:t>
            </a:r>
            <a:r>
              <a:rPr lang="en-US" sz="5400" b="1" spc="-250" dirty="0" smtClean="0">
                <a:latin typeface="Calibri" pitchFamily="34" charset="0"/>
                <a:cs typeface="Calibri" pitchFamily="34" charset="0"/>
              </a:rPr>
              <a:t> </a:t>
            </a:r>
            <a:r>
              <a:rPr lang="en-US" sz="5400" b="1" spc="75" dirty="0" smtClean="0">
                <a:latin typeface="Calibri" pitchFamily="34" charset="0"/>
                <a:cs typeface="Calibri" pitchFamily="34" charset="0"/>
              </a:rPr>
              <a:t>the</a:t>
            </a:r>
            <a:r>
              <a:rPr lang="en-US" sz="5400" b="1" spc="-250" dirty="0" smtClean="0">
                <a:latin typeface="Calibri" pitchFamily="34" charset="0"/>
                <a:cs typeface="Calibri" pitchFamily="34" charset="0"/>
              </a:rPr>
              <a:t> </a:t>
            </a:r>
            <a:r>
              <a:rPr lang="en-US" sz="5400" b="1" spc="45" dirty="0" smtClean="0">
                <a:latin typeface="Calibri" pitchFamily="34" charset="0"/>
                <a:cs typeface="Calibri" pitchFamily="34" charset="0"/>
              </a:rPr>
              <a:t>market).</a:t>
            </a:r>
            <a:endParaRPr lang="en-US" sz="5400" b="1" dirty="0" smtClean="0">
              <a:latin typeface="Calibri" pitchFamily="34" charset="0"/>
              <a:cs typeface="Calibri" pitchFamily="34" charset="0"/>
            </a:endParaRPr>
          </a:p>
        </p:txBody>
      </p:sp>
      <p:pic>
        <p:nvPicPr>
          <p:cNvPr id="5" name="Picture 4" descr="investment-banking-jobs-samsungsecurities.jpg"/>
          <p:cNvPicPr>
            <a:picLocks noChangeAspect="1"/>
          </p:cNvPicPr>
          <p:nvPr/>
        </p:nvPicPr>
        <p:blipFill>
          <a:blip r:embed="rId2" cstate="print"/>
          <a:stretch>
            <a:fillRect/>
          </a:stretch>
        </p:blipFill>
        <p:spPr>
          <a:xfrm>
            <a:off x="14499772" y="3717464"/>
            <a:ext cx="9356271" cy="8402300"/>
          </a:xfrm>
          <a:prstGeom prst="rect">
            <a:avLst/>
          </a:prstGeom>
        </p:spPr>
      </p:pic>
      <p:sp>
        <p:nvSpPr>
          <p:cNvPr id="6" name="TextBox 5"/>
          <p:cNvSpPr txBox="1"/>
          <p:nvPr/>
        </p:nvSpPr>
        <p:spPr>
          <a:xfrm>
            <a:off x="20047662" y="9347694"/>
            <a:ext cx="3596369" cy="1323439"/>
          </a:xfrm>
          <a:prstGeom prst="rect">
            <a:avLst/>
          </a:prstGeom>
          <a:noFill/>
        </p:spPr>
        <p:txBody>
          <a:bodyPr wrap="square" rtlCol="0">
            <a:spAutoFit/>
          </a:bodyPr>
          <a:lstStyle/>
          <a:p>
            <a:r>
              <a:rPr lang="en-US" sz="8000" dirty="0" smtClean="0">
                <a:solidFill>
                  <a:schemeClr val="bg1"/>
                </a:solidFill>
              </a:rPr>
              <a:t>House</a:t>
            </a:r>
            <a:endParaRPr lang="en-US" sz="8000" dirty="0">
              <a:solidFill>
                <a:schemeClr val="bg1"/>
              </a:solidFill>
            </a:endParaRPr>
          </a:p>
        </p:txBody>
      </p:sp>
    </p:spTree>
    <p:extLst>
      <p:ext uri="{BB962C8B-B14F-4D97-AF65-F5344CB8AC3E}">
        <p14:creationId xmlns:p14="http://schemas.microsoft.com/office/powerpoint/2010/main" xmlns="" val="65264017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8315" y="1170938"/>
            <a:ext cx="20720956" cy="10064294"/>
          </a:xfrm>
          <a:prstGeom prst="rect">
            <a:avLst/>
          </a:prstGeom>
        </p:spPr>
        <p:txBody>
          <a:bodyPr wrap="square">
            <a:spAutoFit/>
          </a:bodyPr>
          <a:lstStyle/>
          <a:p>
            <a:pPr fontAlgn="base">
              <a:buFont typeface="Wingdings" pitchFamily="2" charset="2"/>
              <a:buChar char="v"/>
            </a:pPr>
            <a:r>
              <a:rPr lang="en-US" dirty="0" smtClean="0">
                <a:latin typeface="Calibri" pitchFamily="34" charset="0"/>
                <a:cs typeface="Calibri" pitchFamily="34" charset="0"/>
              </a:rPr>
              <a:t>For example, say </a:t>
            </a:r>
            <a:r>
              <a:rPr lang="en-US" dirty="0" err="1" smtClean="0">
                <a:latin typeface="Calibri" pitchFamily="34" charset="0"/>
                <a:cs typeface="Calibri" pitchFamily="34" charset="0"/>
              </a:rPr>
              <a:t>Pooja</a:t>
            </a:r>
            <a:r>
              <a:rPr lang="en-US" dirty="0" smtClean="0">
                <a:latin typeface="Calibri" pitchFamily="34" charset="0"/>
                <a:cs typeface="Calibri" pitchFamily="34" charset="0"/>
              </a:rPr>
              <a:t> has just started her career and wishes to put aside </a:t>
            </a:r>
            <a:r>
              <a:rPr lang="en-US" dirty="0" err="1" smtClean="0">
                <a:latin typeface="Calibri" pitchFamily="34" charset="0"/>
                <a:cs typeface="Calibri" pitchFamily="34" charset="0"/>
              </a:rPr>
              <a:t>atleast</a:t>
            </a:r>
            <a:r>
              <a:rPr lang="en-US" dirty="0" smtClean="0">
                <a:latin typeface="Calibri" pitchFamily="34" charset="0"/>
                <a:cs typeface="Calibri" pitchFamily="34" charset="0"/>
              </a:rPr>
              <a:t> Rs 48,000 annually to go on an overseas vacation after three years. Instead of waiting to collect a lump sum of Rs 48,000 to kick start the investment, mutual funds allow </a:t>
            </a:r>
            <a:r>
              <a:rPr lang="en-US" dirty="0" err="1" smtClean="0">
                <a:latin typeface="Calibri" pitchFamily="34" charset="0"/>
                <a:cs typeface="Calibri" pitchFamily="34" charset="0"/>
              </a:rPr>
              <a:t>Pooja</a:t>
            </a:r>
            <a:r>
              <a:rPr lang="en-US" dirty="0" smtClean="0">
                <a:latin typeface="Calibri" pitchFamily="34" charset="0"/>
                <a:cs typeface="Calibri" pitchFamily="34" charset="0"/>
              </a:rPr>
              <a:t> to invest a small sum of Rs 4,000 every month, in the form of a SIP. This makes it affordable for </a:t>
            </a:r>
            <a:r>
              <a:rPr lang="en-US" dirty="0" err="1" smtClean="0">
                <a:latin typeface="Calibri" pitchFamily="34" charset="0"/>
                <a:cs typeface="Calibri" pitchFamily="34" charset="0"/>
              </a:rPr>
              <a:t>Pooja</a:t>
            </a:r>
            <a:r>
              <a:rPr lang="en-US" dirty="0" smtClean="0">
                <a:latin typeface="Calibri" pitchFamily="34" charset="0"/>
                <a:cs typeface="Calibri" pitchFamily="34" charset="0"/>
              </a:rPr>
              <a:t> and at the same time keeps her goal on track.</a:t>
            </a:r>
          </a:p>
          <a:p>
            <a:pPr lvl="0" fontAlgn="base">
              <a:buFont typeface="Wingdings" pitchFamily="2" charset="2"/>
              <a:buChar char="v"/>
            </a:pPr>
            <a:r>
              <a:rPr lang="en-US" dirty="0" smtClean="0">
                <a:latin typeface="Calibri" pitchFamily="34" charset="0"/>
                <a:cs typeface="Calibri" pitchFamily="34" charset="0"/>
              </a:rPr>
              <a:t>Liquidity</a:t>
            </a:r>
            <a:endParaRPr lang="en-US" b="1" dirty="0" smtClean="0">
              <a:latin typeface="Calibri" pitchFamily="34" charset="0"/>
              <a:cs typeface="Calibri" pitchFamily="34" charset="0"/>
            </a:endParaRPr>
          </a:p>
          <a:p>
            <a:pPr fontAlgn="base">
              <a:buFont typeface="Wingdings" pitchFamily="2" charset="2"/>
              <a:buChar char="v"/>
            </a:pPr>
            <a:r>
              <a:rPr lang="en-US" dirty="0" smtClean="0">
                <a:latin typeface="Calibri" pitchFamily="34" charset="0"/>
                <a:cs typeface="Calibri" pitchFamily="34" charset="0"/>
              </a:rPr>
              <a:t>You can easily move your money in and out of mutual fund investments. Investments in open-ended funds can be redeemed in part or as a whole any time to receive the current value of the units.</a:t>
            </a:r>
          </a:p>
          <a:p>
            <a:pPr lvl="0" fontAlgn="base">
              <a:buFont typeface="Wingdings" pitchFamily="2" charset="2"/>
              <a:buChar char="v"/>
            </a:pPr>
            <a:r>
              <a:rPr lang="en-US" dirty="0" smtClean="0">
                <a:latin typeface="Calibri" pitchFamily="34" charset="0"/>
                <a:cs typeface="Calibri" pitchFamily="34" charset="0"/>
              </a:rPr>
              <a:t>Tax Benefits</a:t>
            </a:r>
            <a:endParaRPr lang="en-US" b="1" dirty="0" smtClean="0">
              <a:latin typeface="Calibri" pitchFamily="34" charset="0"/>
              <a:cs typeface="Calibri" pitchFamily="34" charset="0"/>
            </a:endParaRPr>
          </a:p>
          <a:p>
            <a:pPr fontAlgn="base">
              <a:buFont typeface="Wingdings" pitchFamily="2" charset="2"/>
              <a:buChar char="v"/>
            </a:pPr>
            <a:r>
              <a:rPr lang="en-US" dirty="0" smtClean="0">
                <a:latin typeface="Calibri" pitchFamily="34" charset="0"/>
                <a:cs typeface="Calibri" pitchFamily="34" charset="0"/>
              </a:rPr>
              <a:t>There are various tax benefits available on your investments in mutual funds. For example, investments in Equity Linked Savings Schemes (ELSS) qualify for tax deductions under Section 80C of the Income Tax Act. There is no tax on capital gains on units of equity schemes held for more than 12 months.</a:t>
            </a:r>
          </a:p>
          <a:p>
            <a:pPr fontAlgn="base">
              <a:buFont typeface="Wingdings" pitchFamily="2" charset="2"/>
              <a:buChar char="v"/>
            </a:pPr>
            <a:r>
              <a:rPr lang="en-US" dirty="0" smtClean="0">
                <a:latin typeface="Calibri" pitchFamily="34" charset="0"/>
                <a:cs typeface="Calibri" pitchFamily="34" charset="0"/>
              </a:rPr>
              <a:t>Schemes other than equity-oriented schemes are treated in the debt category for tax purposes. Short term capital gain is applicable for redemption of debt mutual funds within 3 years. Long term capital gain (more than 3 years) from debt mutual funds is taxable after claiming the benefit of Indexation.</a:t>
            </a:r>
          </a:p>
          <a:p>
            <a:pPr lvl="0" fontAlgn="base">
              <a:buFont typeface="Wingdings" pitchFamily="2" charset="2"/>
              <a:buChar char="v"/>
            </a:pPr>
            <a:r>
              <a:rPr lang="en-US" dirty="0" smtClean="0">
                <a:latin typeface="Calibri" pitchFamily="34" charset="0"/>
                <a:cs typeface="Calibri" pitchFamily="34" charset="0"/>
              </a:rPr>
              <a:t>Well Regulated</a:t>
            </a:r>
            <a:endParaRPr lang="en-US" b="1" dirty="0" smtClean="0">
              <a:latin typeface="Calibri" pitchFamily="34" charset="0"/>
              <a:cs typeface="Calibri" pitchFamily="34" charset="0"/>
            </a:endParaRPr>
          </a:p>
          <a:p>
            <a:pPr fontAlgn="base">
              <a:buFont typeface="Wingdings" pitchFamily="2" charset="2"/>
              <a:buChar char="v"/>
            </a:pPr>
            <a:r>
              <a:rPr lang="en-US" dirty="0" smtClean="0">
                <a:latin typeface="Calibri" pitchFamily="34" charset="0"/>
                <a:cs typeface="Calibri" pitchFamily="34" charset="0"/>
              </a:rPr>
              <a:t>In India, all mutual funds are regulated by the Securities and Exchange Board of India (SEBI). All mutual funds are required to follow transparent processes, as laid down by SEBI, protecting the interest of investors. Further, SEBI makes it compulsory for all mutual funds to disclose their portfolios every month</a:t>
            </a:r>
          </a:p>
        </p:txBody>
      </p:sp>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745672"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591258" y="1616529"/>
            <a:ext cx="7085722" cy="1200329"/>
          </a:xfrm>
          <a:prstGeom prst="rect">
            <a:avLst/>
          </a:prstGeom>
        </p:spPr>
        <p:txBody>
          <a:bodyPr wrap="none">
            <a:spAutoFit/>
          </a:bodyPr>
          <a:lstStyle/>
          <a:p>
            <a:pPr algn="ctr"/>
            <a:r>
              <a:rPr lang="en-US" sz="7200" b="1" dirty="0" smtClean="0">
                <a:solidFill>
                  <a:schemeClr val="tx1">
                    <a:lumMod val="75000"/>
                  </a:schemeClr>
                </a:solidFill>
                <a:effectLst>
                  <a:outerShdw blurRad="38100" dist="38100" dir="2700000" algn="tl">
                    <a:srgbClr val="000000">
                      <a:alpha val="43137"/>
                    </a:srgbClr>
                  </a:outerShdw>
                </a:effectLst>
                <a:latin typeface="Arial Black" pitchFamily="34" charset="0"/>
              </a:rPr>
              <a:t>CONCLUSION</a:t>
            </a:r>
            <a:endParaRPr lang="en-US" sz="72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sp>
        <p:nvSpPr>
          <p:cNvPr id="4" name="Rectangle 3"/>
          <p:cNvSpPr/>
          <p:nvPr/>
        </p:nvSpPr>
        <p:spPr>
          <a:xfrm>
            <a:off x="1745672" y="4180114"/>
            <a:ext cx="21341442" cy="6678751"/>
          </a:xfrm>
          <a:prstGeom prst="rect">
            <a:avLst/>
          </a:prstGeom>
        </p:spPr>
        <p:txBody>
          <a:bodyPr wrap="square">
            <a:spAutoFit/>
          </a:bodyPr>
          <a:lstStyle/>
          <a:p>
            <a:pPr lvl="0" fontAlgn="base"/>
            <a:r>
              <a:rPr lang="en-US" sz="6600" dirty="0" smtClean="0">
                <a:solidFill>
                  <a:schemeClr val="tx1">
                    <a:lumMod val="50000"/>
                  </a:schemeClr>
                </a:solidFill>
              </a:rPr>
              <a:t>From the above discussion, we can conclude that it is an integral part of the global economy. Investment Banking personnel with their expert help in the growth</a:t>
            </a:r>
          </a:p>
          <a:p>
            <a:pPr lvl="0" fontAlgn="base"/>
            <a:r>
              <a:rPr lang="en-US" sz="6600" dirty="0" smtClean="0">
                <a:solidFill>
                  <a:schemeClr val="tx1">
                    <a:lumMod val="50000"/>
                  </a:schemeClr>
                </a:solidFill>
              </a:rPr>
              <a:t>of the economy and provide a number of services to their clients. Though there are some limitations, the pros in this case specifically are overshadowing all the cons. </a:t>
            </a:r>
            <a:r>
              <a:rPr lang="en-US" sz="3200" dirty="0" smtClean="0">
                <a:solidFill>
                  <a:schemeClr val="tx1">
                    <a:lumMod val="50000"/>
                  </a:schemeClr>
                </a:solidFill>
              </a:rPr>
              <a:t/>
            </a:r>
            <a:br>
              <a:rPr lang="en-US" sz="3200" dirty="0" smtClean="0">
                <a:solidFill>
                  <a:schemeClr val="tx1">
                    <a:lumMod val="50000"/>
                  </a:schemeClr>
                </a:solidFill>
              </a:rPr>
            </a:br>
            <a:endParaRPr lang="en-US" sz="3200" dirty="0">
              <a:solidFill>
                <a:schemeClr val="tx1">
                  <a:lumMod val="50000"/>
                </a:schemeClr>
              </a:solidFill>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8494" y="3389351"/>
            <a:ext cx="7848600" cy="828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p:cNvSpPr txBox="1">
            <a:spLocks/>
          </p:cNvSpPr>
          <p:nvPr/>
        </p:nvSpPr>
        <p:spPr>
          <a:xfrm>
            <a:off x="18011210" y="5808792"/>
            <a:ext cx="4358711" cy="118731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smtClean="0">
                <a:solidFill>
                  <a:schemeClr val="tx1"/>
                </a:solidFill>
                <a:latin typeface="Lato Light" charset="0"/>
                <a:ea typeface="Lato Light" charset="0"/>
                <a:cs typeface="Lato Light" charset="0"/>
              </a:rPr>
              <a:t>We Support Our Client To Achieve Their Financial Goal</a:t>
            </a:r>
            <a:endParaRPr lang="en-US" dirty="0">
              <a:solidFill>
                <a:schemeClr val="tx1"/>
              </a:solidFill>
              <a:latin typeface="Lato Light" charset="0"/>
              <a:ea typeface="Lato Light" charset="0"/>
              <a:cs typeface="Lato Light" charset="0"/>
            </a:endParaRPr>
          </a:p>
        </p:txBody>
      </p:sp>
      <p:sp>
        <p:nvSpPr>
          <p:cNvPr id="15" name="TextBox 14"/>
          <p:cNvSpPr txBox="1"/>
          <p:nvPr/>
        </p:nvSpPr>
        <p:spPr>
          <a:xfrm>
            <a:off x="18128781" y="5324265"/>
            <a:ext cx="2690160" cy="461665"/>
          </a:xfrm>
          <a:prstGeom prst="rect">
            <a:avLst/>
          </a:prstGeom>
          <a:noFill/>
        </p:spPr>
        <p:txBody>
          <a:bodyPr wrap="none" rtlCol="0" anchor="ctr" anchorCtr="0">
            <a:spAutoFit/>
          </a:bodyPr>
          <a:lstStyle/>
          <a:p>
            <a:r>
              <a:rPr lang="en-US" sz="2400" b="1" dirty="0" smtClean="0">
                <a:solidFill>
                  <a:schemeClr val="tx2"/>
                </a:solidFill>
                <a:latin typeface="Lato Black" charset="0"/>
                <a:ea typeface="Lato Black" charset="0"/>
                <a:cs typeface="Lato Black" charset="0"/>
              </a:rPr>
              <a:t>GREAT SUPPORT</a:t>
            </a:r>
            <a:endParaRPr lang="en-US" sz="2400" b="1" dirty="0">
              <a:solidFill>
                <a:schemeClr val="tx2"/>
              </a:solidFill>
              <a:latin typeface="Lato Black" charset="0"/>
              <a:ea typeface="Lato Black" charset="0"/>
              <a:cs typeface="Lato Black" charset="0"/>
            </a:endParaRPr>
          </a:p>
        </p:txBody>
      </p:sp>
      <p:sp>
        <p:nvSpPr>
          <p:cNvPr id="16" name="Subtitle 2"/>
          <p:cNvSpPr txBox="1">
            <a:spLocks/>
          </p:cNvSpPr>
          <p:nvPr/>
        </p:nvSpPr>
        <p:spPr>
          <a:xfrm>
            <a:off x="12188825" y="5808792"/>
            <a:ext cx="4358711" cy="118731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smtClean="0">
                <a:solidFill>
                  <a:schemeClr val="tx1"/>
                </a:solidFill>
                <a:latin typeface="Lato Light" charset="0"/>
                <a:ea typeface="Lato Light" charset="0"/>
                <a:cs typeface="Lato Light" charset="0"/>
              </a:rPr>
              <a:t>A Firm That will Help You Grow Together</a:t>
            </a:r>
            <a:endParaRPr lang="en-US" dirty="0">
              <a:solidFill>
                <a:schemeClr val="tx1"/>
              </a:solidFill>
              <a:latin typeface="Lato Light" charset="0"/>
              <a:ea typeface="Lato Light" charset="0"/>
              <a:cs typeface="Lato Light" charset="0"/>
            </a:endParaRPr>
          </a:p>
        </p:txBody>
      </p:sp>
      <p:sp>
        <p:nvSpPr>
          <p:cNvPr id="17" name="TextBox 16"/>
          <p:cNvSpPr txBox="1"/>
          <p:nvPr/>
        </p:nvSpPr>
        <p:spPr>
          <a:xfrm>
            <a:off x="12306396" y="5324265"/>
            <a:ext cx="1135971" cy="523220"/>
          </a:xfrm>
          <a:prstGeom prst="rect">
            <a:avLst/>
          </a:prstGeom>
          <a:noFill/>
        </p:spPr>
        <p:txBody>
          <a:bodyPr wrap="square" rtlCol="0" anchor="ctr" anchorCtr="0">
            <a:spAutoFit/>
          </a:bodyPr>
          <a:lstStyle/>
          <a:p>
            <a:r>
              <a:rPr lang="en-US" sz="2400" b="1" dirty="0" smtClean="0">
                <a:solidFill>
                  <a:schemeClr val="tx2"/>
                </a:solidFill>
                <a:latin typeface="Lato Black" charset="0"/>
                <a:ea typeface="Lato Black" charset="0"/>
                <a:cs typeface="Lato Black" charset="0"/>
              </a:rPr>
              <a:t>  </a:t>
            </a:r>
            <a:r>
              <a:rPr lang="en-US" sz="2800" b="1" dirty="0" smtClean="0">
                <a:solidFill>
                  <a:schemeClr val="tx2"/>
                </a:solidFill>
                <a:latin typeface="Lato Black" charset="0"/>
                <a:ea typeface="Lato Black" charset="0"/>
                <a:cs typeface="Lato Black" charset="0"/>
              </a:rPr>
              <a:t>IBH</a:t>
            </a:r>
            <a:endParaRPr lang="en-US" sz="2800" b="1" dirty="0">
              <a:solidFill>
                <a:schemeClr val="tx2"/>
              </a:solidFill>
              <a:latin typeface="Lato Black" charset="0"/>
              <a:ea typeface="Lato Black" charset="0"/>
              <a:cs typeface="Lato Black" charset="0"/>
            </a:endParaRPr>
          </a:p>
        </p:txBody>
      </p:sp>
      <p:sp>
        <p:nvSpPr>
          <p:cNvPr id="19" name="Shape 2525"/>
          <p:cNvSpPr/>
          <p:nvPr/>
        </p:nvSpPr>
        <p:spPr>
          <a:xfrm>
            <a:off x="12388136" y="3889185"/>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3" name="Shape 2547"/>
          <p:cNvSpPr/>
          <p:nvPr/>
        </p:nvSpPr>
        <p:spPr>
          <a:xfrm>
            <a:off x="18128781" y="3887304"/>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622"/>
          <p:cNvSpPr/>
          <p:nvPr/>
        </p:nvSpPr>
        <p:spPr>
          <a:xfrm>
            <a:off x="12451057" y="8026503"/>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 name="Subtitle 2"/>
          <p:cNvSpPr txBox="1">
            <a:spLocks/>
          </p:cNvSpPr>
          <p:nvPr/>
        </p:nvSpPr>
        <p:spPr>
          <a:xfrm>
            <a:off x="18011210" y="9898780"/>
            <a:ext cx="4358711" cy="67435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smtClean="0">
                <a:solidFill>
                  <a:schemeClr val="tx1"/>
                </a:solidFill>
                <a:latin typeface="Lato Light" charset="0"/>
                <a:ea typeface="Lato Light" charset="0"/>
                <a:cs typeface="Lato Light" charset="0"/>
              </a:rPr>
              <a:t>We Provide Best Returns </a:t>
            </a:r>
            <a:endParaRPr lang="en-US" dirty="0">
              <a:solidFill>
                <a:schemeClr val="tx1"/>
              </a:solidFill>
              <a:latin typeface="Lato Light" charset="0"/>
              <a:ea typeface="Lato Light" charset="0"/>
              <a:cs typeface="Lato Light" charset="0"/>
            </a:endParaRPr>
          </a:p>
        </p:txBody>
      </p:sp>
      <p:sp>
        <p:nvSpPr>
          <p:cNvPr id="27" name="Subtitle 2"/>
          <p:cNvSpPr txBox="1">
            <a:spLocks/>
          </p:cNvSpPr>
          <p:nvPr/>
        </p:nvSpPr>
        <p:spPr>
          <a:xfrm>
            <a:off x="12188825" y="9898780"/>
            <a:ext cx="4358711"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smtClean="0">
                <a:solidFill>
                  <a:schemeClr val="tx1"/>
                </a:solidFill>
                <a:latin typeface="Lato Light" charset="0"/>
                <a:ea typeface="Lato Light" charset="0"/>
                <a:cs typeface="Lato Light" charset="0"/>
              </a:rPr>
              <a:t>As Per Customer Reviews Service Satisfaction is Best</a:t>
            </a:r>
            <a:endParaRPr lang="en-US" dirty="0">
              <a:solidFill>
                <a:schemeClr val="tx1"/>
              </a:solidFill>
              <a:latin typeface="Lato Light" charset="0"/>
              <a:ea typeface="Lato Light" charset="0"/>
              <a:cs typeface="Lato Light" charset="0"/>
            </a:endParaRPr>
          </a:p>
        </p:txBody>
      </p:sp>
      <p:sp>
        <p:nvSpPr>
          <p:cNvPr id="28" name="TextBox 27"/>
          <p:cNvSpPr txBox="1"/>
          <p:nvPr/>
        </p:nvSpPr>
        <p:spPr>
          <a:xfrm>
            <a:off x="18128781" y="9414253"/>
            <a:ext cx="1348446" cy="461665"/>
          </a:xfrm>
          <a:prstGeom prst="rect">
            <a:avLst/>
          </a:prstGeom>
          <a:noFill/>
        </p:spPr>
        <p:txBody>
          <a:bodyPr wrap="none" rtlCol="0" anchor="ctr" anchorCtr="0">
            <a:spAutoFit/>
          </a:bodyPr>
          <a:lstStyle/>
          <a:p>
            <a:r>
              <a:rPr lang="en-US" sz="2400" b="1" dirty="0" smtClean="0">
                <a:solidFill>
                  <a:schemeClr val="tx2"/>
                </a:solidFill>
                <a:latin typeface="Lato Black" charset="0"/>
                <a:ea typeface="Lato Black" charset="0"/>
                <a:cs typeface="Lato Black" charset="0"/>
              </a:rPr>
              <a:t>Returns</a:t>
            </a:r>
            <a:endParaRPr lang="en-US" sz="2400" b="1" dirty="0">
              <a:solidFill>
                <a:schemeClr val="tx2"/>
              </a:solidFill>
              <a:latin typeface="Lato Black" charset="0"/>
              <a:ea typeface="Lato Black" charset="0"/>
              <a:cs typeface="Lato Black" charset="0"/>
            </a:endParaRPr>
          </a:p>
        </p:txBody>
      </p:sp>
      <p:sp>
        <p:nvSpPr>
          <p:cNvPr id="29" name="TextBox 28"/>
          <p:cNvSpPr txBox="1"/>
          <p:nvPr/>
        </p:nvSpPr>
        <p:spPr>
          <a:xfrm>
            <a:off x="12306396" y="9414253"/>
            <a:ext cx="2417650" cy="461665"/>
          </a:xfrm>
          <a:prstGeom prst="rect">
            <a:avLst/>
          </a:prstGeom>
          <a:noFill/>
        </p:spPr>
        <p:txBody>
          <a:bodyPr wrap="none" rtlCol="0" anchor="ctr" anchorCtr="0">
            <a:spAutoFit/>
          </a:bodyPr>
          <a:lstStyle/>
          <a:p>
            <a:r>
              <a:rPr lang="en-US" sz="2400" b="1" dirty="0" smtClean="0">
                <a:solidFill>
                  <a:schemeClr val="tx2"/>
                </a:solidFill>
                <a:latin typeface="Lato Black" charset="0"/>
                <a:ea typeface="Lato Black" charset="0"/>
                <a:cs typeface="Lato Black" charset="0"/>
              </a:rPr>
              <a:t>SATISFACTION</a:t>
            </a:r>
            <a:endParaRPr lang="en-US" sz="2400" b="1" dirty="0">
              <a:solidFill>
                <a:schemeClr val="tx2"/>
              </a:solidFill>
              <a:latin typeface="Lato Black" charset="0"/>
              <a:ea typeface="Lato Black" charset="0"/>
              <a:cs typeface="Lato Black" charset="0"/>
            </a:endParaRPr>
          </a:p>
        </p:txBody>
      </p:sp>
      <p:grpSp>
        <p:nvGrpSpPr>
          <p:cNvPr id="7" name="Group 6"/>
          <p:cNvGrpSpPr/>
          <p:nvPr/>
        </p:nvGrpSpPr>
        <p:grpSpPr>
          <a:xfrm>
            <a:off x="5978593" y="4140426"/>
            <a:ext cx="1168400" cy="6826574"/>
            <a:chOff x="6003993" y="4230875"/>
            <a:chExt cx="1168400" cy="6826574"/>
          </a:xfrm>
        </p:grpSpPr>
        <p:cxnSp>
          <p:nvCxnSpPr>
            <p:cNvPr id="6" name="Straight Connector 5"/>
            <p:cNvCxnSpPr/>
            <p:nvPr/>
          </p:nvCxnSpPr>
          <p:spPr>
            <a:xfrm>
              <a:off x="6003993" y="11057449"/>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03993" y="4230875"/>
              <a:ext cx="116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4524416" y="5324265"/>
            <a:ext cx="4076757" cy="4644861"/>
          </a:xfrm>
          <a:prstGeom prst="rect">
            <a:avLst/>
          </a:prstGeom>
          <a:noFill/>
        </p:spPr>
        <p:txBody>
          <a:bodyPr wrap="none" rtlCol="0">
            <a:spAutoFit/>
          </a:bodyPr>
          <a:lstStyle/>
          <a:p>
            <a:pPr algn="ctr">
              <a:lnSpc>
                <a:spcPts val="7120"/>
              </a:lnSpc>
            </a:pPr>
            <a:r>
              <a:rPr lang="en-US" sz="6600" b="1" dirty="0" smtClean="0">
                <a:solidFill>
                  <a:schemeClr val="tx2"/>
                </a:solidFill>
                <a:latin typeface="Lato Black" charset="0"/>
                <a:ea typeface="Lato Black" charset="0"/>
                <a:cs typeface="Lato Black" charset="0"/>
              </a:rPr>
              <a:t>WE </a:t>
            </a:r>
          </a:p>
          <a:p>
            <a:pPr algn="ctr">
              <a:lnSpc>
                <a:spcPts val="7120"/>
              </a:lnSpc>
            </a:pPr>
            <a:r>
              <a:rPr lang="en-US" sz="6600" b="1" dirty="0" smtClean="0">
                <a:solidFill>
                  <a:schemeClr val="tx2"/>
                </a:solidFill>
                <a:latin typeface="Lato Black" charset="0"/>
                <a:ea typeface="Lato Black" charset="0"/>
                <a:cs typeface="Lato Black" charset="0"/>
              </a:rPr>
              <a:t>WANT</a:t>
            </a:r>
          </a:p>
          <a:p>
            <a:pPr algn="ctr">
              <a:lnSpc>
                <a:spcPts val="7120"/>
              </a:lnSpc>
            </a:pPr>
            <a:r>
              <a:rPr lang="en-US" sz="6600" b="1" dirty="0" smtClean="0">
                <a:solidFill>
                  <a:schemeClr val="tx2"/>
                </a:solidFill>
                <a:latin typeface="Lato Black" charset="0"/>
                <a:ea typeface="Lato Black" charset="0"/>
                <a:cs typeface="Lato Black" charset="0"/>
              </a:rPr>
              <a:t>TO</a:t>
            </a:r>
          </a:p>
          <a:p>
            <a:pPr algn="ctr">
              <a:lnSpc>
                <a:spcPts val="7120"/>
              </a:lnSpc>
            </a:pPr>
            <a:r>
              <a:rPr lang="en-US" sz="6600" b="1" dirty="0" smtClean="0">
                <a:solidFill>
                  <a:schemeClr val="tx2"/>
                </a:solidFill>
                <a:latin typeface="Lato Black" charset="0"/>
                <a:ea typeface="Lato Black" charset="0"/>
                <a:cs typeface="Lato Black" charset="0"/>
              </a:rPr>
              <a:t>BE</a:t>
            </a:r>
          </a:p>
          <a:p>
            <a:pPr algn="ctr">
              <a:lnSpc>
                <a:spcPts val="7120"/>
              </a:lnSpc>
            </a:pPr>
            <a:r>
              <a:rPr lang="en-US" sz="6600" b="1" dirty="0" smtClean="0">
                <a:solidFill>
                  <a:schemeClr val="tx2"/>
                </a:solidFill>
                <a:latin typeface="Lato Black" charset="0"/>
                <a:ea typeface="Lato Black" charset="0"/>
                <a:cs typeface="Lato Black" charset="0"/>
              </a:rPr>
              <a:t>THE BEST</a:t>
            </a:r>
          </a:p>
        </p:txBody>
      </p:sp>
      <p:sp>
        <p:nvSpPr>
          <p:cNvPr id="22" name="TextBox 21"/>
          <p:cNvSpPr txBox="1"/>
          <p:nvPr/>
        </p:nvSpPr>
        <p:spPr>
          <a:xfrm>
            <a:off x="9009135" y="661433"/>
            <a:ext cx="6359397" cy="1200310"/>
          </a:xfrm>
          <a:prstGeom prst="rect">
            <a:avLst/>
          </a:prstGeom>
          <a:noFill/>
        </p:spPr>
        <p:txBody>
          <a:bodyPr wrap="none" lIns="91422" tIns="45711" rIns="91422" bIns="45711" rtlCol="0">
            <a:spAutoFit/>
          </a:bodyPr>
          <a:lstStyle/>
          <a:p>
            <a:pPr algn="ctr"/>
            <a:r>
              <a:rPr lang="en-US" sz="7200" b="1" dirty="0" smtClean="0">
                <a:solidFill>
                  <a:schemeClr val="tx2"/>
                </a:solidFill>
                <a:latin typeface="Lato Heavy" charset="0"/>
                <a:ea typeface="Lato Heavy" charset="0"/>
                <a:cs typeface="Lato Heavy" charset="0"/>
              </a:rPr>
              <a:t>OUR MISSION</a:t>
            </a:r>
            <a:endParaRPr lang="id-ID" sz="7200" b="1" dirty="0" smtClean="0">
              <a:solidFill>
                <a:schemeClr val="tx2"/>
              </a:solidFill>
              <a:latin typeface="Lato Heavy" charset="0"/>
              <a:ea typeface="Lato Heavy" charset="0"/>
              <a:cs typeface="Lato Heavy" charset="0"/>
            </a:endParaRPr>
          </a:p>
        </p:txBody>
      </p:sp>
      <p:sp>
        <p:nvSpPr>
          <p:cNvPr id="32" name="Subtitle 2"/>
          <p:cNvSpPr txBox="1">
            <a:spLocks/>
          </p:cNvSpPr>
          <p:nvPr/>
        </p:nvSpPr>
        <p:spPr>
          <a:xfrm>
            <a:off x="8340774" y="1861743"/>
            <a:ext cx="7696101" cy="73667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b="1" spc="300" dirty="0" smtClean="0">
                <a:solidFill>
                  <a:schemeClr val="accent3"/>
                </a:solidFill>
                <a:latin typeface="Lato" charset="0"/>
                <a:ea typeface="Lato" charset="0"/>
                <a:cs typeface="Lato" charset="0"/>
              </a:rPr>
              <a:t>Grow our clients investments</a:t>
            </a:r>
            <a:endParaRPr lang="en-US" sz="2800" b="1" spc="300" dirty="0">
              <a:solidFill>
                <a:schemeClr val="accent3"/>
              </a:solidFill>
              <a:latin typeface="Lato" charset="0"/>
              <a:ea typeface="Lato" charset="0"/>
              <a:cs typeface="Lato" charset="0"/>
            </a:endParaRPr>
          </a:p>
        </p:txBody>
      </p:sp>
      <p:pic>
        <p:nvPicPr>
          <p:cNvPr id="1026" name="Picture 2" descr="C:\Users\Divyasadhana\AppData\Local\Microsoft\Windows\INetCache\IE\TAGE6XVP\1200px-Indian_Rupee_symbol.svg[1].png"/>
          <p:cNvPicPr>
            <a:picLocks noChangeAspect="1" noChangeArrowheads="1"/>
          </p:cNvPicPr>
          <p:nvPr/>
        </p:nvPicPr>
        <p:blipFill>
          <a:blip r:embed="rId3" cstate="print"/>
          <a:srcRect/>
          <a:stretch>
            <a:fillRect/>
          </a:stretch>
        </p:blipFill>
        <p:spPr bwMode="auto">
          <a:xfrm>
            <a:off x="18445868" y="8351119"/>
            <a:ext cx="1348446" cy="1063134"/>
          </a:xfrm>
          <a:prstGeom prst="rect">
            <a:avLst/>
          </a:prstGeom>
          <a:noFill/>
        </p:spPr>
      </p:pic>
    </p:spTree>
    <p:extLst>
      <p:ext uri="{BB962C8B-B14F-4D97-AF65-F5344CB8AC3E}">
        <p14:creationId xmlns:p14="http://schemas.microsoft.com/office/powerpoint/2010/main" xmlns="" val="180584712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8221367" y="10289414"/>
            <a:ext cx="2771913"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OUR SERVICES</a:t>
            </a:r>
            <a:endParaRPr lang="en-US" sz="2800" b="1" dirty="0">
              <a:solidFill>
                <a:schemeClr val="tx2"/>
              </a:solidFill>
              <a:latin typeface="Lato Black" charset="0"/>
              <a:ea typeface="Lato Black" charset="0"/>
              <a:cs typeface="Lato Black" charset="0"/>
            </a:endParaRPr>
          </a:p>
        </p:txBody>
      </p:sp>
      <p:sp>
        <p:nvSpPr>
          <p:cNvPr id="78" name="TextBox 77"/>
          <p:cNvSpPr txBox="1"/>
          <p:nvPr/>
        </p:nvSpPr>
        <p:spPr>
          <a:xfrm>
            <a:off x="13309314" y="10256543"/>
            <a:ext cx="3126177"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OUR PORTFOLIO</a:t>
            </a:r>
            <a:endParaRPr lang="en-US" sz="2800" b="1" dirty="0">
              <a:solidFill>
                <a:schemeClr val="tx2"/>
              </a:solidFill>
              <a:latin typeface="Lato Black" charset="0"/>
              <a:ea typeface="Lato Black" charset="0"/>
              <a:cs typeface="Lato Black" charset="0"/>
            </a:endParaRPr>
          </a:p>
        </p:txBody>
      </p:sp>
      <p:sp>
        <p:nvSpPr>
          <p:cNvPr id="80" name="TextBox 79"/>
          <p:cNvSpPr txBox="1"/>
          <p:nvPr/>
        </p:nvSpPr>
        <p:spPr>
          <a:xfrm>
            <a:off x="3240442" y="10256543"/>
            <a:ext cx="2069797"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OUR TEAM</a:t>
            </a:r>
            <a:endParaRPr lang="en-US" sz="2800" b="1" dirty="0">
              <a:solidFill>
                <a:schemeClr val="tx2"/>
              </a:solidFill>
              <a:latin typeface="Lato Black" charset="0"/>
              <a:ea typeface="Lato Black" charset="0"/>
              <a:cs typeface="Lato Black" charset="0"/>
            </a:endParaRPr>
          </a:p>
        </p:txBody>
      </p:sp>
      <p:sp>
        <p:nvSpPr>
          <p:cNvPr id="82" name="Shape 2547"/>
          <p:cNvSpPr/>
          <p:nvPr/>
        </p:nvSpPr>
        <p:spPr>
          <a:xfrm>
            <a:off x="9248949" y="8688617"/>
            <a:ext cx="677346" cy="677346"/>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6" name="TextBox 85"/>
          <p:cNvSpPr txBox="1"/>
          <p:nvPr/>
        </p:nvSpPr>
        <p:spPr>
          <a:xfrm>
            <a:off x="18749483" y="10256543"/>
            <a:ext cx="2574744"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OUR DEVICES</a:t>
            </a:r>
            <a:endParaRPr lang="en-US" sz="2800" b="1" dirty="0">
              <a:solidFill>
                <a:schemeClr val="tx2"/>
              </a:solidFill>
              <a:latin typeface="Lato Black" charset="0"/>
              <a:ea typeface="Lato Black" charset="0"/>
              <a:cs typeface="Lato Black" charset="0"/>
            </a:endParaRPr>
          </a:p>
        </p:txBody>
      </p:sp>
      <p:sp>
        <p:nvSpPr>
          <p:cNvPr id="2" name="Oval 1"/>
          <p:cNvSpPr/>
          <p:nvPr/>
        </p:nvSpPr>
        <p:spPr>
          <a:xfrm>
            <a:off x="8844258" y="8286112"/>
            <a:ext cx="1482356" cy="148235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017564" y="8286112"/>
            <a:ext cx="1482356" cy="148235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391004" y="8286112"/>
            <a:ext cx="1482356" cy="1482356"/>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530068" y="8286112"/>
            <a:ext cx="1482356" cy="14823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604483" y="6069797"/>
            <a:ext cx="2005678"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ABOUT US</a:t>
            </a:r>
            <a:endParaRPr lang="en-US" sz="2800" b="1" dirty="0">
              <a:solidFill>
                <a:schemeClr val="tx2"/>
              </a:solidFill>
              <a:latin typeface="Lato Black" charset="0"/>
              <a:ea typeface="Lato Black" charset="0"/>
              <a:cs typeface="Lato Black" charset="0"/>
            </a:endParaRPr>
          </a:p>
        </p:txBody>
      </p:sp>
      <p:sp>
        <p:nvSpPr>
          <p:cNvPr id="32" name="TextBox 31"/>
          <p:cNvSpPr txBox="1"/>
          <p:nvPr/>
        </p:nvSpPr>
        <p:spPr>
          <a:xfrm>
            <a:off x="13573809" y="6036926"/>
            <a:ext cx="2597186"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OUR MISSION</a:t>
            </a:r>
            <a:endParaRPr lang="en-US" sz="2800" b="1" dirty="0">
              <a:solidFill>
                <a:schemeClr val="tx2"/>
              </a:solidFill>
              <a:latin typeface="Lato Black" charset="0"/>
              <a:ea typeface="Lato Black" charset="0"/>
              <a:cs typeface="Lato Black" charset="0"/>
            </a:endParaRPr>
          </a:p>
        </p:txBody>
      </p:sp>
      <p:sp>
        <p:nvSpPr>
          <p:cNvPr id="34" name="TextBox 33"/>
          <p:cNvSpPr txBox="1"/>
          <p:nvPr/>
        </p:nvSpPr>
        <p:spPr>
          <a:xfrm>
            <a:off x="3261281" y="6036926"/>
            <a:ext cx="2028119"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WELCOME</a:t>
            </a:r>
            <a:endParaRPr lang="en-US" sz="2800" b="1" dirty="0">
              <a:solidFill>
                <a:schemeClr val="tx2"/>
              </a:solidFill>
              <a:latin typeface="Lato Black" charset="0"/>
              <a:ea typeface="Lato Black" charset="0"/>
              <a:cs typeface="Lato Black" charset="0"/>
            </a:endParaRPr>
          </a:p>
        </p:txBody>
      </p:sp>
      <p:sp>
        <p:nvSpPr>
          <p:cNvPr id="35" name="Shape 2525"/>
          <p:cNvSpPr/>
          <p:nvPr/>
        </p:nvSpPr>
        <p:spPr>
          <a:xfrm>
            <a:off x="3932847" y="4438010"/>
            <a:ext cx="677346" cy="677346"/>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0" name="TextBox 39"/>
          <p:cNvSpPr txBox="1"/>
          <p:nvPr/>
        </p:nvSpPr>
        <p:spPr>
          <a:xfrm>
            <a:off x="18886538" y="6036926"/>
            <a:ext cx="2300630"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OUR VISION</a:t>
            </a:r>
            <a:endParaRPr lang="en-US" sz="2800" b="1" dirty="0">
              <a:solidFill>
                <a:schemeClr val="tx2"/>
              </a:solidFill>
              <a:latin typeface="Lato Black" charset="0"/>
              <a:ea typeface="Lato Black" charset="0"/>
              <a:cs typeface="Lato Black" charset="0"/>
            </a:endParaRPr>
          </a:p>
        </p:txBody>
      </p:sp>
      <p:sp>
        <p:nvSpPr>
          <p:cNvPr id="41" name="Oval 40"/>
          <p:cNvSpPr/>
          <p:nvPr/>
        </p:nvSpPr>
        <p:spPr>
          <a:xfrm>
            <a:off x="8844258" y="4066495"/>
            <a:ext cx="1482356" cy="14823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4017564" y="4066495"/>
            <a:ext cx="1482356" cy="1482356"/>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9391004" y="4066495"/>
            <a:ext cx="1482356" cy="148235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530068" y="4066495"/>
            <a:ext cx="1482356" cy="14823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16726902" y="881827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6153466" y="881827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11413967" y="8818271"/>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16726902" y="4423856"/>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a:off x="6153466" y="4423856"/>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11413967" y="4423856"/>
            <a:ext cx="1549750" cy="767633"/>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hape 2631"/>
          <p:cNvSpPr/>
          <p:nvPr/>
        </p:nvSpPr>
        <p:spPr>
          <a:xfrm>
            <a:off x="9293170" y="4606474"/>
            <a:ext cx="621968" cy="50888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940"/>
          <p:cNvSpPr/>
          <p:nvPr/>
        </p:nvSpPr>
        <p:spPr>
          <a:xfrm>
            <a:off x="14393975" y="4437371"/>
            <a:ext cx="772580" cy="772580"/>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621"/>
          <p:cNvSpPr/>
          <p:nvPr/>
        </p:nvSpPr>
        <p:spPr>
          <a:xfrm>
            <a:off x="19698458" y="4540076"/>
            <a:ext cx="904012" cy="575280"/>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616"/>
          <p:cNvSpPr/>
          <p:nvPr/>
        </p:nvSpPr>
        <p:spPr>
          <a:xfrm>
            <a:off x="3908086" y="8670328"/>
            <a:ext cx="770923" cy="701013"/>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602"/>
          <p:cNvSpPr>
            <a:spLocks noChangeAspect="1"/>
          </p:cNvSpPr>
          <p:nvPr/>
        </p:nvSpPr>
        <p:spPr>
          <a:xfrm>
            <a:off x="14458712" y="8783898"/>
            <a:ext cx="670560" cy="548640"/>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643"/>
          <p:cNvSpPr/>
          <p:nvPr/>
        </p:nvSpPr>
        <p:spPr>
          <a:xfrm>
            <a:off x="19943385" y="8700243"/>
            <a:ext cx="414498" cy="759911"/>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5"/>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TextBox 50"/>
          <p:cNvSpPr txBox="1"/>
          <p:nvPr/>
        </p:nvSpPr>
        <p:spPr>
          <a:xfrm>
            <a:off x="7289114" y="661433"/>
            <a:ext cx="9799441" cy="1200310"/>
          </a:xfrm>
          <a:prstGeom prst="rect">
            <a:avLst/>
          </a:prstGeom>
          <a:noFill/>
        </p:spPr>
        <p:txBody>
          <a:bodyPr wrap="none" lIns="91422" tIns="45711" rIns="91422" bIns="45711" rtlCol="0">
            <a:spAutoFit/>
          </a:bodyPr>
          <a:lstStyle/>
          <a:p>
            <a:pPr algn="ctr"/>
            <a:r>
              <a:rPr lang="en-US" sz="7200" b="1" dirty="0" smtClean="0">
                <a:solidFill>
                  <a:schemeClr val="tx2"/>
                </a:solidFill>
                <a:latin typeface="Lato Heavy" charset="0"/>
                <a:ea typeface="Lato Heavy" charset="0"/>
                <a:cs typeface="Lato Heavy" charset="0"/>
              </a:rPr>
              <a:t>CONTENT OVERVIEW</a:t>
            </a:r>
            <a:endParaRPr lang="id-ID" sz="7200" b="1" dirty="0" smtClean="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xmlns="" val="1148833137"/>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1565373677928-90e963765eac.jpg"/>
          <p:cNvPicPr>
            <a:picLocks noGrp="1" noChangeAspect="1"/>
          </p:cNvPicPr>
          <p:nvPr>
            <p:ph type="pic" sz="quarter" idx="13"/>
          </p:nvPr>
        </p:nvPicPr>
        <p:blipFill>
          <a:blip r:embed="rId3" cstate="print"/>
          <a:srcRect t="7759" b="7759"/>
          <a:stretch>
            <a:fillRect/>
          </a:stretch>
        </p:blipFill>
        <p:spPr>
          <a:xfrm>
            <a:off x="0" y="0"/>
            <a:ext cx="24377650" cy="13716000"/>
          </a:xfrm>
        </p:spPr>
      </p:pic>
      <p:sp>
        <p:nvSpPr>
          <p:cNvPr id="7" name="TextBox 6"/>
          <p:cNvSpPr txBox="1"/>
          <p:nvPr/>
        </p:nvSpPr>
        <p:spPr>
          <a:xfrm>
            <a:off x="3022600" y="508000"/>
            <a:ext cx="17322800" cy="2123658"/>
          </a:xfrm>
          <a:prstGeom prst="rect">
            <a:avLst/>
          </a:prstGeom>
          <a:solidFill>
            <a:schemeClr val="tx2">
              <a:lumMod val="75000"/>
            </a:schemeClr>
          </a:solidFill>
        </p:spPr>
        <p:txBody>
          <a:bodyPr wrap="square" rtlCol="0">
            <a:spAutoFit/>
          </a:bodyPr>
          <a:lstStyle/>
          <a:p>
            <a:r>
              <a:rPr lang="en-US" sz="6600" dirty="0" smtClean="0"/>
              <a:t>                         </a:t>
            </a:r>
            <a:r>
              <a:rPr lang="en-US" sz="6600" dirty="0" smtClean="0">
                <a:solidFill>
                  <a:schemeClr val="accent4"/>
                </a:solidFill>
              </a:rPr>
              <a:t>Goal</a:t>
            </a:r>
            <a:r>
              <a:rPr lang="en-US" sz="6600" dirty="0" smtClean="0"/>
              <a:t> , </a:t>
            </a:r>
            <a:r>
              <a:rPr lang="en-US" sz="6600" dirty="0" smtClean="0">
                <a:solidFill>
                  <a:schemeClr val="accent5"/>
                </a:solidFill>
              </a:rPr>
              <a:t>Capital Gain</a:t>
            </a:r>
          </a:p>
          <a:p>
            <a:r>
              <a:rPr lang="en-US" sz="6600" dirty="0" smtClean="0"/>
              <a:t>                </a:t>
            </a:r>
            <a:r>
              <a:rPr lang="en-US" sz="6600" dirty="0" smtClean="0">
                <a:solidFill>
                  <a:srgbClr val="FFC000"/>
                </a:solidFill>
              </a:rPr>
              <a:t>Investment</a:t>
            </a:r>
            <a:r>
              <a:rPr lang="en-US" sz="6600" dirty="0" smtClean="0"/>
              <a:t> </a:t>
            </a:r>
            <a:r>
              <a:rPr lang="en-US" sz="6600" dirty="0" smtClean="0">
                <a:solidFill>
                  <a:srgbClr val="00B0F0"/>
                </a:solidFill>
              </a:rPr>
              <a:t>And</a:t>
            </a:r>
            <a:r>
              <a:rPr lang="en-US" sz="6600" dirty="0" smtClean="0"/>
              <a:t> </a:t>
            </a:r>
            <a:r>
              <a:rPr lang="en-US" sz="6600" dirty="0" smtClean="0">
                <a:solidFill>
                  <a:schemeClr val="accent2">
                    <a:lumMod val="75000"/>
                  </a:schemeClr>
                </a:solidFill>
              </a:rPr>
              <a:t>Satisfaction</a:t>
            </a:r>
            <a:endParaRPr lang="en-US" sz="6600" dirty="0">
              <a:solidFill>
                <a:schemeClr val="accent2">
                  <a:lumMod val="75000"/>
                </a:schemeClr>
              </a:solidFill>
            </a:endParaRPr>
          </a:p>
        </p:txBody>
      </p:sp>
    </p:spTree>
    <p:extLst>
      <p:ext uri="{BB962C8B-B14F-4D97-AF65-F5344CB8AC3E}">
        <p14:creationId xmlns:p14="http://schemas.microsoft.com/office/powerpoint/2010/main" xmlns="" val="87753695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p:cNvSpPr txBox="1">
            <a:spLocks/>
          </p:cNvSpPr>
          <p:nvPr/>
        </p:nvSpPr>
        <p:spPr>
          <a:xfrm>
            <a:off x="7737913" y="8132830"/>
            <a:ext cx="3793628" cy="22871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smtClean="0">
                <a:solidFill>
                  <a:schemeClr val="tx1"/>
                </a:solidFill>
                <a:latin typeface="Lato Light" charset="0"/>
                <a:ea typeface="Lato Light" charset="0"/>
                <a:cs typeface="Lato Light" charset="0"/>
              </a:rPr>
              <a:t>We Support Our Client To Achieve Their Financial Goal</a:t>
            </a:r>
          </a:p>
          <a:p>
            <a:pPr>
              <a:lnSpc>
                <a:spcPts val="4040"/>
              </a:lnSpc>
            </a:pPr>
            <a:endParaRPr lang="en-US" dirty="0">
              <a:solidFill>
                <a:schemeClr val="tx1"/>
              </a:solidFill>
              <a:latin typeface="Lato Light" charset="0"/>
              <a:ea typeface="Lato Light" charset="0"/>
              <a:cs typeface="Lato Light" charset="0"/>
            </a:endParaRPr>
          </a:p>
        </p:txBody>
      </p:sp>
      <p:sp>
        <p:nvSpPr>
          <p:cNvPr id="76" name="TextBox 75"/>
          <p:cNvSpPr txBox="1"/>
          <p:nvPr/>
        </p:nvSpPr>
        <p:spPr>
          <a:xfrm>
            <a:off x="8680625" y="7484167"/>
            <a:ext cx="1853392"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SUPPORT</a:t>
            </a:r>
            <a:endParaRPr lang="en-US" sz="2800" b="1" dirty="0">
              <a:solidFill>
                <a:schemeClr val="tx2"/>
              </a:solidFill>
              <a:latin typeface="Lato Black" charset="0"/>
              <a:ea typeface="Lato Black" charset="0"/>
              <a:cs typeface="Lato Black" charset="0"/>
            </a:endParaRPr>
          </a:p>
        </p:txBody>
      </p:sp>
      <p:sp>
        <p:nvSpPr>
          <p:cNvPr id="77" name="Subtitle 2"/>
          <p:cNvSpPr txBox="1">
            <a:spLocks/>
          </p:cNvSpPr>
          <p:nvPr/>
        </p:nvSpPr>
        <p:spPr>
          <a:xfrm>
            <a:off x="12861928" y="8099959"/>
            <a:ext cx="3793628" cy="118731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smtClean="0">
                <a:solidFill>
                  <a:schemeClr val="tx1"/>
                </a:solidFill>
                <a:latin typeface="Lato Light" charset="0"/>
                <a:ea typeface="Lato Light" charset="0"/>
                <a:cs typeface="Lato Light" charset="0"/>
              </a:rPr>
              <a:t>Our Team Will Be In support  For You 24/7</a:t>
            </a:r>
            <a:endParaRPr lang="en-US" dirty="0">
              <a:solidFill>
                <a:schemeClr val="tx1"/>
              </a:solidFill>
              <a:latin typeface="Lato Light" charset="0"/>
              <a:ea typeface="Lato Light" charset="0"/>
              <a:cs typeface="Lato Light" charset="0"/>
            </a:endParaRPr>
          </a:p>
        </p:txBody>
      </p:sp>
      <p:sp>
        <p:nvSpPr>
          <p:cNvPr id="78" name="TextBox 77"/>
          <p:cNvSpPr txBox="1"/>
          <p:nvPr/>
        </p:nvSpPr>
        <p:spPr>
          <a:xfrm>
            <a:off x="13815861" y="7451296"/>
            <a:ext cx="2113079"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CHAT 24/7</a:t>
            </a:r>
            <a:endParaRPr lang="en-US" sz="2800" b="1" dirty="0">
              <a:solidFill>
                <a:schemeClr val="tx2"/>
              </a:solidFill>
              <a:latin typeface="Lato Black" charset="0"/>
              <a:ea typeface="Lato Black" charset="0"/>
              <a:cs typeface="Lato Black" charset="0"/>
            </a:endParaRPr>
          </a:p>
        </p:txBody>
      </p:sp>
      <p:sp>
        <p:nvSpPr>
          <p:cNvPr id="79" name="Subtitle 2"/>
          <p:cNvSpPr txBox="1">
            <a:spLocks/>
          </p:cNvSpPr>
          <p:nvPr/>
        </p:nvSpPr>
        <p:spPr>
          <a:xfrm>
            <a:off x="2374432" y="8099959"/>
            <a:ext cx="3793628" cy="177414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smtClean="0">
                <a:solidFill>
                  <a:schemeClr val="tx1"/>
                </a:solidFill>
                <a:latin typeface="Lato Light" charset="0"/>
                <a:ea typeface="Lato Light" charset="0"/>
                <a:cs typeface="Lato Light" charset="0"/>
              </a:rPr>
              <a:t>A Firm That will Help You Grow Together</a:t>
            </a:r>
          </a:p>
          <a:p>
            <a:pPr>
              <a:lnSpc>
                <a:spcPts val="4040"/>
              </a:lnSpc>
            </a:pPr>
            <a:endParaRPr lang="en-US" dirty="0">
              <a:solidFill>
                <a:schemeClr val="tx1"/>
              </a:solidFill>
              <a:latin typeface="Lato Light" charset="0"/>
              <a:ea typeface="Lato Light" charset="0"/>
              <a:cs typeface="Lato Light" charset="0"/>
            </a:endParaRPr>
          </a:p>
        </p:txBody>
      </p:sp>
      <p:sp>
        <p:nvSpPr>
          <p:cNvPr id="80" name="TextBox 79"/>
          <p:cNvSpPr txBox="1"/>
          <p:nvPr/>
        </p:nvSpPr>
        <p:spPr>
          <a:xfrm>
            <a:off x="3625963" y="7451296"/>
            <a:ext cx="803426"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IBH</a:t>
            </a:r>
            <a:endParaRPr lang="en-US" sz="2800" b="1" dirty="0">
              <a:solidFill>
                <a:schemeClr val="tx2"/>
              </a:solidFill>
              <a:latin typeface="Lato Black" charset="0"/>
              <a:ea typeface="Lato Black" charset="0"/>
              <a:cs typeface="Lato Black" charset="0"/>
            </a:endParaRPr>
          </a:p>
        </p:txBody>
      </p:sp>
      <p:sp>
        <p:nvSpPr>
          <p:cNvPr id="81" name="Shape 2525"/>
          <p:cNvSpPr/>
          <p:nvPr/>
        </p:nvSpPr>
        <p:spPr>
          <a:xfrm>
            <a:off x="3775865" y="537384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2" name="Shape 2547"/>
          <p:cNvSpPr/>
          <p:nvPr/>
        </p:nvSpPr>
        <p:spPr>
          <a:xfrm>
            <a:off x="9091967" y="540483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3" name="Shape 2554"/>
          <p:cNvSpPr/>
          <p:nvPr/>
        </p:nvSpPr>
        <p:spPr>
          <a:xfrm>
            <a:off x="14263087" y="5424305"/>
            <a:ext cx="991310" cy="90119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4" name="Shape 2587"/>
          <p:cNvSpPr/>
          <p:nvPr/>
        </p:nvSpPr>
        <p:spPr>
          <a:xfrm>
            <a:off x="19639357" y="5490408"/>
            <a:ext cx="991310" cy="99131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85" name="Subtitle 2"/>
          <p:cNvSpPr txBox="1">
            <a:spLocks/>
          </p:cNvSpPr>
          <p:nvPr/>
        </p:nvSpPr>
        <p:spPr>
          <a:xfrm>
            <a:off x="18241182" y="8099959"/>
            <a:ext cx="3793628" cy="17002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dirty="0" smtClean="0">
                <a:solidFill>
                  <a:schemeClr val="tx1"/>
                </a:solidFill>
                <a:latin typeface="Lato Light" charset="0"/>
                <a:ea typeface="Lato Light" charset="0"/>
                <a:cs typeface="Lato Light" charset="0"/>
              </a:rPr>
              <a:t>You Can Mail Us At Registered E-mail Regarding Any  Queries</a:t>
            </a:r>
            <a:endParaRPr lang="en-US" dirty="0">
              <a:solidFill>
                <a:schemeClr val="tx1"/>
              </a:solidFill>
              <a:latin typeface="Lato Light" charset="0"/>
              <a:ea typeface="Lato Light" charset="0"/>
              <a:cs typeface="Lato Light" charset="0"/>
            </a:endParaRPr>
          </a:p>
        </p:txBody>
      </p:sp>
      <p:sp>
        <p:nvSpPr>
          <p:cNvPr id="86" name="TextBox 85"/>
          <p:cNvSpPr txBox="1"/>
          <p:nvPr/>
        </p:nvSpPr>
        <p:spPr>
          <a:xfrm>
            <a:off x="19168665" y="7451296"/>
            <a:ext cx="1736374" cy="523220"/>
          </a:xfrm>
          <a:prstGeom prst="rect">
            <a:avLst/>
          </a:prstGeom>
          <a:noFill/>
        </p:spPr>
        <p:txBody>
          <a:bodyPr wrap="none" rtlCol="0" anchor="ctr" anchorCtr="0">
            <a:spAutoFit/>
          </a:bodyPr>
          <a:lstStyle/>
          <a:p>
            <a:pPr algn="ctr"/>
            <a:r>
              <a:rPr lang="en-US" sz="2800" b="1" dirty="0" smtClean="0">
                <a:solidFill>
                  <a:schemeClr val="tx2"/>
                </a:solidFill>
                <a:latin typeface="Lato Black" charset="0"/>
                <a:ea typeface="Lato Black" charset="0"/>
                <a:cs typeface="Lato Black" charset="0"/>
              </a:rPr>
              <a:t>MAILING</a:t>
            </a:r>
            <a:endParaRPr lang="en-US" sz="2800" b="1" dirty="0">
              <a:solidFill>
                <a:schemeClr val="tx2"/>
              </a:solidFill>
              <a:latin typeface="Lato Black" charset="0"/>
              <a:ea typeface="Lato Black" charset="0"/>
              <a:cs typeface="Lato Black" charset="0"/>
            </a:endParaRPr>
          </a:p>
        </p:txBody>
      </p:sp>
      <p:cxnSp>
        <p:nvCxnSpPr>
          <p:cNvPr id="87" name="Straight Connector 86"/>
          <p:cNvCxnSpPr/>
          <p:nvPr/>
        </p:nvCxnSpPr>
        <p:spPr>
          <a:xfrm flipH="1">
            <a:off x="12224343" y="5404838"/>
            <a:ext cx="0" cy="41910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17494909" y="5404838"/>
            <a:ext cx="0" cy="41910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6950153" y="5404838"/>
            <a:ext cx="0" cy="41910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8500705" y="4815762"/>
            <a:ext cx="2169462" cy="216946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3674011" y="4815762"/>
            <a:ext cx="2169462" cy="216946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047451" y="4815762"/>
            <a:ext cx="2169462" cy="2169462"/>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186515" y="4815762"/>
            <a:ext cx="2169462" cy="216946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216723" y="661433"/>
            <a:ext cx="5944220" cy="1200310"/>
          </a:xfrm>
          <a:prstGeom prst="rect">
            <a:avLst/>
          </a:prstGeom>
          <a:noFill/>
        </p:spPr>
        <p:txBody>
          <a:bodyPr wrap="none" lIns="91422" tIns="45711" rIns="91422" bIns="45711" rtlCol="0">
            <a:spAutoFit/>
          </a:bodyPr>
          <a:lstStyle/>
          <a:p>
            <a:pPr algn="ctr"/>
            <a:r>
              <a:rPr lang="en-US" sz="7200" b="1" dirty="0" smtClean="0">
                <a:solidFill>
                  <a:schemeClr val="tx2"/>
                </a:solidFill>
                <a:latin typeface="Lato Heavy" charset="0"/>
                <a:ea typeface="Lato Heavy" charset="0"/>
                <a:cs typeface="Lato Heavy" charset="0"/>
              </a:rPr>
              <a:t>OUR VALUES</a:t>
            </a:r>
            <a:endParaRPr lang="id-ID" sz="7200" b="1" dirty="0" smtClean="0">
              <a:solidFill>
                <a:schemeClr val="tx2"/>
              </a:solidFill>
              <a:latin typeface="Lato Heavy" charset="0"/>
              <a:ea typeface="Lato Heavy" charset="0"/>
              <a:cs typeface="Lato Heavy" charset="0"/>
            </a:endParaRPr>
          </a:p>
        </p:txBody>
      </p:sp>
      <p:sp>
        <p:nvSpPr>
          <p:cNvPr id="26" name="Subtitle 2"/>
          <p:cNvSpPr txBox="1">
            <a:spLocks/>
          </p:cNvSpPr>
          <p:nvPr/>
        </p:nvSpPr>
        <p:spPr>
          <a:xfrm>
            <a:off x="8704521" y="1861743"/>
            <a:ext cx="6549876" cy="133992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b="1" spc="300" dirty="0" smtClean="0">
                <a:solidFill>
                  <a:schemeClr val="accent3"/>
                </a:solidFill>
                <a:latin typeface="Lato" charset="0"/>
                <a:ea typeface="Lato" charset="0"/>
                <a:cs typeface="Lato" charset="0"/>
              </a:rPr>
              <a:t>Grow our clients investments</a:t>
            </a:r>
          </a:p>
          <a:p>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xmlns="" val="214079444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ubtitle 2"/>
          <p:cNvSpPr txBox="1">
            <a:spLocks/>
          </p:cNvSpPr>
          <p:nvPr/>
        </p:nvSpPr>
        <p:spPr>
          <a:xfrm>
            <a:off x="9743673" y="10165385"/>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smtClean="0">
                <a:solidFill>
                  <a:schemeClr val="tx1"/>
                </a:solidFill>
                <a:latin typeface="Lato Light" charset="0"/>
                <a:ea typeface="Lato Light" charset="0"/>
                <a:cs typeface="Lato Light" charset="0"/>
              </a:rPr>
              <a:t>We Give Call According To Our Agent Information</a:t>
            </a:r>
            <a:endParaRPr lang="en-US" sz="2600" dirty="0">
              <a:solidFill>
                <a:schemeClr val="tx1"/>
              </a:solidFill>
              <a:latin typeface="Lato Light" charset="0"/>
              <a:ea typeface="Lato Light" charset="0"/>
              <a:cs typeface="Lato Light" charset="0"/>
            </a:endParaRPr>
          </a:p>
        </p:txBody>
      </p:sp>
      <p:sp>
        <p:nvSpPr>
          <p:cNvPr id="34" name="TextBox 33"/>
          <p:cNvSpPr txBox="1"/>
          <p:nvPr/>
        </p:nvSpPr>
        <p:spPr>
          <a:xfrm>
            <a:off x="11341542" y="7566328"/>
            <a:ext cx="1672253" cy="1631216"/>
          </a:xfrm>
          <a:prstGeom prst="rect">
            <a:avLst/>
          </a:prstGeom>
          <a:noFill/>
        </p:spPr>
        <p:txBody>
          <a:bodyPr wrap="none" rtlCol="0">
            <a:spAutoFit/>
          </a:bodyPr>
          <a:lstStyle/>
          <a:p>
            <a:pPr algn="ctr"/>
            <a:r>
              <a:rPr lang="en-US" sz="10000" b="1" dirty="0" smtClean="0">
                <a:solidFill>
                  <a:schemeClr val="accent5"/>
                </a:solidFill>
                <a:latin typeface="Lato Bold" charset="0"/>
                <a:ea typeface="Lato Bold" charset="0"/>
                <a:cs typeface="Lato Bold" charset="0"/>
              </a:rPr>
              <a:t>05</a:t>
            </a:r>
            <a:endParaRPr lang="en-US" sz="10000" b="1" dirty="0">
              <a:solidFill>
                <a:schemeClr val="accent5"/>
              </a:solidFill>
              <a:latin typeface="Lato Bold" charset="0"/>
              <a:ea typeface="Lato Bold" charset="0"/>
              <a:cs typeface="Lato Bold" charset="0"/>
            </a:endParaRPr>
          </a:p>
        </p:txBody>
      </p:sp>
      <p:sp>
        <p:nvSpPr>
          <p:cNvPr id="36" name="TextBox 35"/>
          <p:cNvSpPr txBox="1"/>
          <p:nvPr/>
        </p:nvSpPr>
        <p:spPr>
          <a:xfrm>
            <a:off x="10320149" y="9179495"/>
            <a:ext cx="3447418" cy="438582"/>
          </a:xfrm>
          <a:prstGeom prst="rect">
            <a:avLst/>
          </a:prstGeom>
          <a:noFill/>
        </p:spPr>
        <p:txBody>
          <a:bodyPr wrap="none" rtlCol="0" anchor="t" anchorCtr="1">
            <a:spAutoFit/>
          </a:bodyPr>
          <a:lstStyle/>
          <a:p>
            <a:pPr algn="ctr">
              <a:lnSpc>
                <a:spcPts val="2680"/>
              </a:lnSpc>
            </a:pPr>
            <a:r>
              <a:rPr lang="en-US" sz="2200" b="1" dirty="0" smtClean="0">
                <a:latin typeface="Lato Black" charset="0"/>
                <a:ea typeface="Lato Black" charset="0"/>
                <a:cs typeface="Lato Black" charset="0"/>
              </a:rPr>
              <a:t> AGENT INFORMATION </a:t>
            </a:r>
            <a:endParaRPr lang="en-US" sz="2200" b="1" dirty="0">
              <a:latin typeface="Lato Black" charset="0"/>
              <a:ea typeface="Lato Black" charset="0"/>
              <a:cs typeface="Lato Black" charset="0"/>
            </a:endParaRPr>
          </a:p>
        </p:txBody>
      </p:sp>
      <p:cxnSp>
        <p:nvCxnSpPr>
          <p:cNvPr id="37" name="Straight Connector 36"/>
          <p:cNvCxnSpPr/>
          <p:nvPr/>
        </p:nvCxnSpPr>
        <p:spPr>
          <a:xfrm>
            <a:off x="12043858" y="9891328"/>
            <a:ext cx="37914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Subtitle 2"/>
          <p:cNvSpPr txBox="1">
            <a:spLocks/>
          </p:cNvSpPr>
          <p:nvPr/>
        </p:nvSpPr>
        <p:spPr>
          <a:xfrm>
            <a:off x="2755161" y="10165385"/>
            <a:ext cx="4600370"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smtClean="0">
                <a:solidFill>
                  <a:schemeClr val="tx1"/>
                </a:solidFill>
                <a:latin typeface="Lato Light" charset="0"/>
                <a:ea typeface="Lato Light" charset="0"/>
                <a:cs typeface="Lato Light" charset="0"/>
              </a:rPr>
              <a:t>Your Trust Is Our Responsibility</a:t>
            </a:r>
            <a:endParaRPr lang="en-US" sz="2600" dirty="0">
              <a:solidFill>
                <a:schemeClr val="tx1"/>
              </a:solidFill>
              <a:latin typeface="Lato Light" charset="0"/>
              <a:ea typeface="Lato Light" charset="0"/>
              <a:cs typeface="Lato Light" charset="0"/>
            </a:endParaRPr>
          </a:p>
        </p:txBody>
      </p:sp>
      <p:sp>
        <p:nvSpPr>
          <p:cNvPr id="39" name="TextBox 38"/>
          <p:cNvSpPr txBox="1"/>
          <p:nvPr/>
        </p:nvSpPr>
        <p:spPr>
          <a:xfrm>
            <a:off x="4163459" y="7566328"/>
            <a:ext cx="1672253" cy="1631216"/>
          </a:xfrm>
          <a:prstGeom prst="rect">
            <a:avLst/>
          </a:prstGeom>
          <a:noFill/>
        </p:spPr>
        <p:txBody>
          <a:bodyPr wrap="none" rtlCol="0">
            <a:spAutoFit/>
          </a:bodyPr>
          <a:lstStyle/>
          <a:p>
            <a:pPr algn="ctr"/>
            <a:r>
              <a:rPr lang="en-US" sz="10000" b="1" dirty="0" smtClean="0">
                <a:solidFill>
                  <a:schemeClr val="accent4"/>
                </a:solidFill>
                <a:latin typeface="Lato Bold" charset="0"/>
                <a:ea typeface="Lato Bold" charset="0"/>
                <a:cs typeface="Lato Bold" charset="0"/>
              </a:rPr>
              <a:t>04</a:t>
            </a:r>
            <a:endParaRPr lang="en-US" sz="10000" b="1" dirty="0">
              <a:solidFill>
                <a:schemeClr val="accent4"/>
              </a:solidFill>
              <a:latin typeface="Lato Bold" charset="0"/>
              <a:ea typeface="Lato Bold" charset="0"/>
              <a:cs typeface="Lato Bold" charset="0"/>
            </a:endParaRPr>
          </a:p>
        </p:txBody>
      </p:sp>
      <p:sp>
        <p:nvSpPr>
          <p:cNvPr id="40" name="TextBox 39"/>
          <p:cNvSpPr txBox="1"/>
          <p:nvPr/>
        </p:nvSpPr>
        <p:spPr>
          <a:xfrm>
            <a:off x="3375815" y="9197544"/>
            <a:ext cx="2979919" cy="416204"/>
          </a:xfrm>
          <a:prstGeom prst="rect">
            <a:avLst/>
          </a:prstGeom>
          <a:noFill/>
        </p:spPr>
        <p:txBody>
          <a:bodyPr wrap="none" rtlCol="0" anchor="t" anchorCtr="1">
            <a:spAutoFit/>
          </a:bodyPr>
          <a:lstStyle/>
          <a:p>
            <a:pPr algn="ctr">
              <a:lnSpc>
                <a:spcPts val="2680"/>
              </a:lnSpc>
            </a:pPr>
            <a:r>
              <a:rPr lang="en-US" sz="2200" b="1" dirty="0" smtClean="0">
                <a:latin typeface="Lato Black" charset="0"/>
                <a:ea typeface="Lato Black" charset="0"/>
                <a:cs typeface="Lato Black" charset="0"/>
              </a:rPr>
              <a:t>COMPANY  PROFILE</a:t>
            </a:r>
            <a:endParaRPr lang="en-US" sz="2200" b="1" dirty="0">
              <a:latin typeface="Lato Black" charset="0"/>
              <a:ea typeface="Lato Black" charset="0"/>
              <a:cs typeface="Lato Black" charset="0"/>
            </a:endParaRPr>
          </a:p>
        </p:txBody>
      </p:sp>
      <p:cxnSp>
        <p:nvCxnSpPr>
          <p:cNvPr id="41" name="Straight Connector 40"/>
          <p:cNvCxnSpPr/>
          <p:nvPr/>
        </p:nvCxnSpPr>
        <p:spPr>
          <a:xfrm>
            <a:off x="4865775" y="9891328"/>
            <a:ext cx="37914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Subtitle 2"/>
          <p:cNvSpPr txBox="1">
            <a:spLocks/>
          </p:cNvSpPr>
          <p:nvPr/>
        </p:nvSpPr>
        <p:spPr>
          <a:xfrm>
            <a:off x="17111327" y="10165385"/>
            <a:ext cx="4600370"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smtClean="0">
                <a:solidFill>
                  <a:schemeClr val="tx1"/>
                </a:solidFill>
                <a:latin typeface="Lato Light" charset="0"/>
                <a:ea typeface="Lato Light" charset="0"/>
                <a:cs typeface="Lato Light" charset="0"/>
              </a:rPr>
              <a:t>Approved Call Of The Customer Will Be Email To Agents</a:t>
            </a:r>
            <a:endParaRPr lang="en-US" sz="2600" dirty="0">
              <a:solidFill>
                <a:schemeClr val="tx1"/>
              </a:solidFill>
              <a:latin typeface="Lato Light" charset="0"/>
              <a:ea typeface="Lato Light" charset="0"/>
              <a:cs typeface="Lato Light" charset="0"/>
            </a:endParaRPr>
          </a:p>
        </p:txBody>
      </p:sp>
      <p:sp>
        <p:nvSpPr>
          <p:cNvPr id="43" name="TextBox 42"/>
          <p:cNvSpPr txBox="1"/>
          <p:nvPr/>
        </p:nvSpPr>
        <p:spPr>
          <a:xfrm>
            <a:off x="18519625" y="7566328"/>
            <a:ext cx="1672253" cy="1631216"/>
          </a:xfrm>
          <a:prstGeom prst="rect">
            <a:avLst/>
          </a:prstGeom>
          <a:noFill/>
        </p:spPr>
        <p:txBody>
          <a:bodyPr wrap="none" rtlCol="0">
            <a:spAutoFit/>
          </a:bodyPr>
          <a:lstStyle/>
          <a:p>
            <a:pPr algn="ctr"/>
            <a:r>
              <a:rPr lang="en-US" sz="10000" b="1" dirty="0" smtClean="0">
                <a:solidFill>
                  <a:schemeClr val="accent1"/>
                </a:solidFill>
                <a:latin typeface="Lato Bold" charset="0"/>
                <a:ea typeface="Lato Bold" charset="0"/>
                <a:cs typeface="Lato Bold" charset="0"/>
              </a:rPr>
              <a:t>06</a:t>
            </a:r>
            <a:endParaRPr lang="en-US" sz="10000" b="1" dirty="0">
              <a:solidFill>
                <a:schemeClr val="accent1"/>
              </a:solidFill>
              <a:latin typeface="Lato Bold" charset="0"/>
              <a:ea typeface="Lato Bold" charset="0"/>
              <a:cs typeface="Lato Bold" charset="0"/>
            </a:endParaRPr>
          </a:p>
        </p:txBody>
      </p:sp>
      <p:sp>
        <p:nvSpPr>
          <p:cNvPr id="44" name="TextBox 43"/>
          <p:cNvSpPr txBox="1"/>
          <p:nvPr/>
        </p:nvSpPr>
        <p:spPr>
          <a:xfrm>
            <a:off x="18573327" y="9179495"/>
            <a:ext cx="1564852" cy="438582"/>
          </a:xfrm>
          <a:prstGeom prst="rect">
            <a:avLst/>
          </a:prstGeom>
          <a:noFill/>
        </p:spPr>
        <p:txBody>
          <a:bodyPr wrap="none" rtlCol="0" anchor="t" anchorCtr="1">
            <a:spAutoFit/>
          </a:bodyPr>
          <a:lstStyle/>
          <a:p>
            <a:pPr algn="ctr">
              <a:lnSpc>
                <a:spcPts val="2680"/>
              </a:lnSpc>
            </a:pPr>
            <a:r>
              <a:rPr lang="en-US" sz="2200" b="1" dirty="0" smtClean="0">
                <a:latin typeface="Lato Black" charset="0"/>
                <a:ea typeface="Lato Black" charset="0"/>
                <a:cs typeface="Lato Black" charset="0"/>
              </a:rPr>
              <a:t>EMAILING</a:t>
            </a:r>
            <a:endParaRPr lang="en-US" sz="2200" b="1" dirty="0">
              <a:latin typeface="Lato Black" charset="0"/>
              <a:ea typeface="Lato Black" charset="0"/>
              <a:cs typeface="Lato Black" charset="0"/>
            </a:endParaRPr>
          </a:p>
        </p:txBody>
      </p:sp>
      <p:cxnSp>
        <p:nvCxnSpPr>
          <p:cNvPr id="45" name="Straight Connector 44"/>
          <p:cNvCxnSpPr/>
          <p:nvPr/>
        </p:nvCxnSpPr>
        <p:spPr>
          <a:xfrm>
            <a:off x="19221941" y="9891328"/>
            <a:ext cx="37914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Subtitle 2"/>
          <p:cNvSpPr txBox="1">
            <a:spLocks/>
          </p:cNvSpPr>
          <p:nvPr/>
        </p:nvSpPr>
        <p:spPr>
          <a:xfrm>
            <a:off x="9933244" y="5843249"/>
            <a:ext cx="4600370" cy="119321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smtClean="0">
                <a:solidFill>
                  <a:schemeClr val="tx1"/>
                </a:solidFill>
                <a:latin typeface="Lato Light" charset="0"/>
                <a:ea typeface="Lato Light" charset="0"/>
                <a:cs typeface="Lato Light" charset="0"/>
              </a:rPr>
              <a:t>Review From the Individuals About The Market</a:t>
            </a:r>
            <a:endParaRPr lang="en-US" sz="2600" dirty="0">
              <a:solidFill>
                <a:schemeClr val="tx1"/>
              </a:solidFill>
              <a:latin typeface="Lato Light" charset="0"/>
              <a:ea typeface="Lato Light" charset="0"/>
              <a:cs typeface="Lato Light" charset="0"/>
            </a:endParaRPr>
          </a:p>
        </p:txBody>
      </p:sp>
      <p:sp>
        <p:nvSpPr>
          <p:cNvPr id="47" name="TextBox 46"/>
          <p:cNvSpPr txBox="1"/>
          <p:nvPr/>
        </p:nvSpPr>
        <p:spPr>
          <a:xfrm>
            <a:off x="11341542" y="3244192"/>
            <a:ext cx="1672253" cy="1631216"/>
          </a:xfrm>
          <a:prstGeom prst="rect">
            <a:avLst/>
          </a:prstGeom>
          <a:noFill/>
        </p:spPr>
        <p:txBody>
          <a:bodyPr wrap="none" rtlCol="0">
            <a:spAutoFit/>
          </a:bodyPr>
          <a:lstStyle/>
          <a:p>
            <a:pPr algn="ctr"/>
            <a:r>
              <a:rPr lang="en-US" sz="10000" b="1" dirty="0" smtClean="0">
                <a:solidFill>
                  <a:schemeClr val="accent2"/>
                </a:solidFill>
                <a:latin typeface="Lato Bold" charset="0"/>
                <a:ea typeface="Lato Bold" charset="0"/>
                <a:cs typeface="Lato Bold" charset="0"/>
              </a:rPr>
              <a:t>02</a:t>
            </a:r>
            <a:endParaRPr lang="en-US" sz="10000" b="1" dirty="0">
              <a:solidFill>
                <a:schemeClr val="accent2"/>
              </a:solidFill>
              <a:latin typeface="Lato Bold" charset="0"/>
              <a:ea typeface="Lato Bold" charset="0"/>
              <a:cs typeface="Lato Bold" charset="0"/>
            </a:endParaRPr>
          </a:p>
        </p:txBody>
      </p:sp>
      <p:sp>
        <p:nvSpPr>
          <p:cNvPr id="48" name="TextBox 47"/>
          <p:cNvSpPr txBox="1"/>
          <p:nvPr/>
        </p:nvSpPr>
        <p:spPr>
          <a:xfrm>
            <a:off x="11396084" y="4879737"/>
            <a:ext cx="1398140" cy="438582"/>
          </a:xfrm>
          <a:prstGeom prst="rect">
            <a:avLst/>
          </a:prstGeom>
          <a:noFill/>
        </p:spPr>
        <p:txBody>
          <a:bodyPr wrap="none" rtlCol="0" anchor="t" anchorCtr="1">
            <a:spAutoFit/>
          </a:bodyPr>
          <a:lstStyle/>
          <a:p>
            <a:pPr algn="ctr">
              <a:lnSpc>
                <a:spcPts val="2680"/>
              </a:lnSpc>
            </a:pPr>
            <a:r>
              <a:rPr lang="en-US" sz="2400" b="1" dirty="0" smtClean="0">
                <a:latin typeface="Lato Black" charset="0"/>
                <a:ea typeface="Lato Black" charset="0"/>
                <a:cs typeface="Lato Black" charset="0"/>
              </a:rPr>
              <a:t>REVIEW</a:t>
            </a:r>
            <a:endParaRPr lang="en-US" sz="2400" b="1" dirty="0">
              <a:latin typeface="Lato Black" charset="0"/>
              <a:ea typeface="Lato Black" charset="0"/>
              <a:cs typeface="Lato Black" charset="0"/>
            </a:endParaRPr>
          </a:p>
        </p:txBody>
      </p:sp>
      <p:cxnSp>
        <p:nvCxnSpPr>
          <p:cNvPr id="49" name="Straight Connector 48"/>
          <p:cNvCxnSpPr/>
          <p:nvPr/>
        </p:nvCxnSpPr>
        <p:spPr>
          <a:xfrm>
            <a:off x="12043858" y="5569192"/>
            <a:ext cx="37914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Subtitle 2"/>
          <p:cNvSpPr txBox="1">
            <a:spLocks/>
          </p:cNvSpPr>
          <p:nvPr/>
        </p:nvSpPr>
        <p:spPr>
          <a:xfrm>
            <a:off x="2755161" y="5843249"/>
            <a:ext cx="4600370" cy="175849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smtClean="0">
                <a:solidFill>
                  <a:schemeClr val="tx1"/>
                </a:solidFill>
                <a:latin typeface="Lato Light" charset="0"/>
                <a:ea typeface="Lato Light" charset="0"/>
                <a:cs typeface="Lato Light" charset="0"/>
              </a:rPr>
              <a:t>We Research About Best Stocks And Shares , ETFS, Mutual Funds</a:t>
            </a:r>
            <a:endParaRPr lang="en-US" sz="2600" dirty="0">
              <a:solidFill>
                <a:schemeClr val="tx1"/>
              </a:solidFill>
              <a:latin typeface="Lato Light" charset="0"/>
              <a:ea typeface="Lato Light" charset="0"/>
              <a:cs typeface="Lato Light" charset="0"/>
            </a:endParaRPr>
          </a:p>
        </p:txBody>
      </p:sp>
      <p:sp>
        <p:nvSpPr>
          <p:cNvPr id="51" name="TextBox 50"/>
          <p:cNvSpPr txBox="1"/>
          <p:nvPr/>
        </p:nvSpPr>
        <p:spPr>
          <a:xfrm>
            <a:off x="4163459" y="3244192"/>
            <a:ext cx="1672253" cy="1631216"/>
          </a:xfrm>
          <a:prstGeom prst="rect">
            <a:avLst/>
          </a:prstGeom>
          <a:noFill/>
        </p:spPr>
        <p:txBody>
          <a:bodyPr wrap="none" rtlCol="0">
            <a:spAutoFit/>
          </a:bodyPr>
          <a:lstStyle/>
          <a:p>
            <a:pPr algn="ctr"/>
            <a:r>
              <a:rPr lang="en-US" sz="10000" b="1" dirty="0" smtClean="0">
                <a:solidFill>
                  <a:schemeClr val="accent1"/>
                </a:solidFill>
                <a:latin typeface="Lato Bold" charset="0"/>
                <a:ea typeface="Lato Bold" charset="0"/>
                <a:cs typeface="Lato Bold" charset="0"/>
              </a:rPr>
              <a:t>01</a:t>
            </a:r>
            <a:endParaRPr lang="en-US" sz="10000" b="1" dirty="0">
              <a:solidFill>
                <a:schemeClr val="accent1"/>
              </a:solidFill>
              <a:latin typeface="Lato Bold" charset="0"/>
              <a:ea typeface="Lato Bold" charset="0"/>
              <a:cs typeface="Lato Bold" charset="0"/>
            </a:endParaRPr>
          </a:p>
        </p:txBody>
      </p:sp>
      <p:sp>
        <p:nvSpPr>
          <p:cNvPr id="52" name="TextBox 51"/>
          <p:cNvSpPr txBox="1"/>
          <p:nvPr/>
        </p:nvSpPr>
        <p:spPr>
          <a:xfrm>
            <a:off x="4171477" y="4857359"/>
            <a:ext cx="1656223" cy="438582"/>
          </a:xfrm>
          <a:prstGeom prst="rect">
            <a:avLst/>
          </a:prstGeom>
          <a:noFill/>
        </p:spPr>
        <p:txBody>
          <a:bodyPr wrap="none" rtlCol="0" anchor="t" anchorCtr="1">
            <a:spAutoFit/>
          </a:bodyPr>
          <a:lstStyle/>
          <a:p>
            <a:pPr algn="ctr">
              <a:lnSpc>
                <a:spcPts val="2680"/>
              </a:lnSpc>
            </a:pPr>
            <a:r>
              <a:rPr lang="en-US" sz="2200" b="1" dirty="0" smtClean="0">
                <a:latin typeface="Lato Black" charset="0"/>
                <a:ea typeface="Lato Black" charset="0"/>
                <a:cs typeface="Lato Black" charset="0"/>
              </a:rPr>
              <a:t>RESEARCH</a:t>
            </a:r>
            <a:endParaRPr lang="en-US" sz="2200" b="1" dirty="0">
              <a:latin typeface="Lato Black" charset="0"/>
              <a:ea typeface="Lato Black" charset="0"/>
              <a:cs typeface="Lato Black" charset="0"/>
            </a:endParaRPr>
          </a:p>
        </p:txBody>
      </p:sp>
      <p:cxnSp>
        <p:nvCxnSpPr>
          <p:cNvPr id="55" name="Straight Connector 54"/>
          <p:cNvCxnSpPr/>
          <p:nvPr/>
        </p:nvCxnSpPr>
        <p:spPr>
          <a:xfrm>
            <a:off x="4865775" y="5569192"/>
            <a:ext cx="37914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Subtitle 2"/>
          <p:cNvSpPr txBox="1">
            <a:spLocks/>
          </p:cNvSpPr>
          <p:nvPr/>
        </p:nvSpPr>
        <p:spPr>
          <a:xfrm>
            <a:off x="17111327" y="5843249"/>
            <a:ext cx="4600370" cy="119321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2600" dirty="0" smtClean="0">
                <a:solidFill>
                  <a:schemeClr val="tx1"/>
                </a:solidFill>
                <a:latin typeface="Lato Light" charset="0"/>
                <a:ea typeface="Lato Light" charset="0"/>
                <a:cs typeface="Lato Light" charset="0"/>
              </a:rPr>
              <a:t>Apply For The Fund As Per Review</a:t>
            </a:r>
            <a:endParaRPr lang="en-US" sz="2600" dirty="0">
              <a:solidFill>
                <a:schemeClr val="tx1"/>
              </a:solidFill>
              <a:latin typeface="Lato Light" charset="0"/>
              <a:ea typeface="Lato Light" charset="0"/>
              <a:cs typeface="Lato Light" charset="0"/>
            </a:endParaRPr>
          </a:p>
        </p:txBody>
      </p:sp>
      <p:sp>
        <p:nvSpPr>
          <p:cNvPr id="79" name="TextBox 78"/>
          <p:cNvSpPr txBox="1"/>
          <p:nvPr/>
        </p:nvSpPr>
        <p:spPr>
          <a:xfrm>
            <a:off x="18519625" y="3244192"/>
            <a:ext cx="1672253" cy="1631216"/>
          </a:xfrm>
          <a:prstGeom prst="rect">
            <a:avLst/>
          </a:prstGeom>
          <a:noFill/>
        </p:spPr>
        <p:txBody>
          <a:bodyPr wrap="none" rtlCol="0">
            <a:spAutoFit/>
          </a:bodyPr>
          <a:lstStyle/>
          <a:p>
            <a:pPr algn="ctr"/>
            <a:r>
              <a:rPr lang="en-US" sz="10000" b="1" dirty="0" smtClean="0">
                <a:solidFill>
                  <a:schemeClr val="accent3"/>
                </a:solidFill>
                <a:latin typeface="Lato Bold" charset="0"/>
                <a:ea typeface="Lato Bold" charset="0"/>
                <a:cs typeface="Lato Bold" charset="0"/>
              </a:rPr>
              <a:t>03</a:t>
            </a:r>
            <a:endParaRPr lang="en-US" sz="10000" b="1" dirty="0">
              <a:solidFill>
                <a:schemeClr val="accent3"/>
              </a:solidFill>
              <a:latin typeface="Lato Bold" charset="0"/>
              <a:ea typeface="Lato Bold" charset="0"/>
              <a:cs typeface="Lato Bold" charset="0"/>
            </a:endParaRPr>
          </a:p>
        </p:txBody>
      </p:sp>
      <p:sp>
        <p:nvSpPr>
          <p:cNvPr id="80" name="TextBox 79"/>
          <p:cNvSpPr txBox="1"/>
          <p:nvPr/>
        </p:nvSpPr>
        <p:spPr>
          <a:xfrm>
            <a:off x="18736872" y="5076650"/>
            <a:ext cx="1401307" cy="438582"/>
          </a:xfrm>
          <a:prstGeom prst="rect">
            <a:avLst/>
          </a:prstGeom>
          <a:noFill/>
        </p:spPr>
        <p:txBody>
          <a:bodyPr wrap="square" rtlCol="0" anchor="t" anchorCtr="1">
            <a:spAutoFit/>
          </a:bodyPr>
          <a:lstStyle/>
          <a:p>
            <a:pPr algn="just">
              <a:lnSpc>
                <a:spcPts val="2680"/>
              </a:lnSpc>
            </a:pPr>
            <a:r>
              <a:rPr lang="en-US" sz="2400" b="1" dirty="0" smtClean="0">
                <a:latin typeface="Lato Black" charset="0"/>
                <a:ea typeface="Lato Black" charset="0"/>
                <a:cs typeface="Lato Black" charset="0"/>
              </a:rPr>
              <a:t>STUDY</a:t>
            </a:r>
            <a:endParaRPr lang="en-US" sz="2400" b="1" dirty="0">
              <a:latin typeface="Lato Black" charset="0"/>
              <a:ea typeface="Lato Black" charset="0"/>
              <a:cs typeface="Lato Black" charset="0"/>
            </a:endParaRPr>
          </a:p>
        </p:txBody>
      </p:sp>
      <p:cxnSp>
        <p:nvCxnSpPr>
          <p:cNvPr id="81" name="Straight Connector 80"/>
          <p:cNvCxnSpPr/>
          <p:nvPr/>
        </p:nvCxnSpPr>
        <p:spPr>
          <a:xfrm>
            <a:off x="19221941" y="5569192"/>
            <a:ext cx="37914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861661" y="661433"/>
            <a:ext cx="6654349" cy="1200310"/>
          </a:xfrm>
          <a:prstGeom prst="rect">
            <a:avLst/>
          </a:prstGeom>
          <a:noFill/>
        </p:spPr>
        <p:txBody>
          <a:bodyPr wrap="none" lIns="91422" tIns="45711" rIns="91422" bIns="45711" rtlCol="0">
            <a:spAutoFit/>
          </a:bodyPr>
          <a:lstStyle/>
          <a:p>
            <a:pPr algn="ctr"/>
            <a:r>
              <a:rPr lang="en-US" sz="7200" b="1" dirty="0" smtClean="0">
                <a:solidFill>
                  <a:schemeClr val="tx2"/>
                </a:solidFill>
                <a:latin typeface="Lato Heavy" charset="0"/>
                <a:ea typeface="Lato Heavy" charset="0"/>
                <a:cs typeface="Lato Heavy" charset="0"/>
              </a:rPr>
              <a:t>OUR SERVICES</a:t>
            </a:r>
            <a:endParaRPr lang="id-ID" sz="7200" b="1" dirty="0" smtClean="0">
              <a:solidFill>
                <a:schemeClr val="tx2"/>
              </a:solidFill>
              <a:latin typeface="Lato Heavy" charset="0"/>
              <a:ea typeface="Lato Heavy" charset="0"/>
              <a:cs typeface="Lato Heavy" charset="0"/>
            </a:endParaRPr>
          </a:p>
        </p:txBody>
      </p:sp>
      <p:sp>
        <p:nvSpPr>
          <p:cNvPr id="30" name="Subtitle 2"/>
          <p:cNvSpPr txBox="1">
            <a:spLocks/>
          </p:cNvSpPr>
          <p:nvPr/>
        </p:nvSpPr>
        <p:spPr>
          <a:xfrm>
            <a:off x="9654227" y="1695232"/>
            <a:ext cx="5110378"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spc="300" dirty="0" smtClean="0">
                <a:solidFill>
                  <a:schemeClr val="bg1">
                    <a:lumMod val="75000"/>
                  </a:schemeClr>
                </a:solidFill>
                <a:latin typeface="Lato" charset="0"/>
                <a:ea typeface="Lato" charset="0"/>
                <a:cs typeface="Lato" charset="0"/>
              </a:rPr>
              <a:t>YOUR GREAT SUBTITLE</a:t>
            </a:r>
            <a:endParaRPr lang="en-US" sz="2800" spc="300" dirty="0">
              <a:solidFill>
                <a:schemeClr val="bg1">
                  <a:lumMod val="75000"/>
                </a:schemeClr>
              </a:solidFill>
              <a:latin typeface="Lato" charset="0"/>
              <a:ea typeface="Lato" charset="0"/>
              <a:cs typeface="Lato" charset="0"/>
            </a:endParaRPr>
          </a:p>
        </p:txBody>
      </p:sp>
    </p:spTree>
    <p:extLst>
      <p:ext uri="{BB962C8B-B14F-4D97-AF65-F5344CB8AC3E}">
        <p14:creationId xmlns:p14="http://schemas.microsoft.com/office/powerpoint/2010/main" xmlns="" val="1774318241"/>
      </p:ext>
    </p:extLst>
  </p:cSld>
  <p:clrMapOvr>
    <a:masterClrMapping/>
  </p:clrMapOvr>
  <mc:AlternateContent xmlns:mc="http://schemas.openxmlformats.org/markup-compatibility/2006">
    <mc:Choice xmlns:p14="http://schemas.microsoft.com/office/powerpoint/2010/main" xmlns="" Requires="p14">
      <p:transition p14:dur="0" advClick="0" advTm="1000"/>
    </mc:Choice>
    <mc:Fallback>
      <p:transition advClick="0" advTm="1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81"/>
          <p:cNvSpPr>
            <a:spLocks noChangeArrowheads="1"/>
          </p:cNvSpPr>
          <p:nvPr/>
        </p:nvSpPr>
        <p:spPr bwMode="auto">
          <a:xfrm>
            <a:off x="3407598" y="5714734"/>
            <a:ext cx="11466942" cy="1948961"/>
          </a:xfrm>
          <a:custGeom>
            <a:avLst/>
            <a:gdLst>
              <a:gd name="T0" fmla="*/ 7817 w 8504"/>
              <a:gd name="T1" fmla="*/ 1895 h 1896"/>
              <a:gd name="T2" fmla="*/ 8503 w 8504"/>
              <a:gd name="T3" fmla="*/ 946 h 1896"/>
              <a:gd name="T4" fmla="*/ 7817 w 8504"/>
              <a:gd name="T5" fmla="*/ 0 h 1896"/>
              <a:gd name="T6" fmla="*/ 0 w 8504"/>
              <a:gd name="T7" fmla="*/ 0 h 1896"/>
              <a:gd name="T8" fmla="*/ 0 w 8504"/>
              <a:gd name="T9" fmla="*/ 1895 h 1896"/>
              <a:gd name="T10" fmla="*/ 7817 w 8504"/>
              <a:gd name="T11" fmla="*/ 1895 h 1896"/>
            </a:gdLst>
            <a:ahLst/>
            <a:cxnLst>
              <a:cxn ang="0">
                <a:pos x="T0" y="T1"/>
              </a:cxn>
              <a:cxn ang="0">
                <a:pos x="T2" y="T3"/>
              </a:cxn>
              <a:cxn ang="0">
                <a:pos x="T4" y="T5"/>
              </a:cxn>
              <a:cxn ang="0">
                <a:pos x="T6" y="T7"/>
              </a:cxn>
              <a:cxn ang="0">
                <a:pos x="T8" y="T9"/>
              </a:cxn>
              <a:cxn ang="0">
                <a:pos x="T10" y="T11"/>
              </a:cxn>
            </a:cxnLst>
            <a:rect l="0" t="0" r="r" b="b"/>
            <a:pathLst>
              <a:path w="8504" h="1896">
                <a:moveTo>
                  <a:pt x="7817" y="1895"/>
                </a:moveTo>
                <a:lnTo>
                  <a:pt x="8503" y="946"/>
                </a:lnTo>
                <a:lnTo>
                  <a:pt x="7817" y="0"/>
                </a:lnTo>
                <a:lnTo>
                  <a:pt x="0" y="0"/>
                </a:lnTo>
                <a:lnTo>
                  <a:pt x="0" y="1895"/>
                </a:lnTo>
                <a:lnTo>
                  <a:pt x="7817" y="1895"/>
                </a:lnTo>
              </a:path>
            </a:pathLst>
          </a:custGeom>
          <a:solidFill>
            <a:schemeClr val="accent2"/>
          </a:solidFill>
          <a:ln>
            <a:noFill/>
          </a:ln>
          <a:effectLst/>
        </p:spPr>
        <p:txBody>
          <a:bodyPr wrap="none" anchor="ctr"/>
          <a:lstStyle/>
          <a:p>
            <a:endParaRPr lang="en-US" sz="7197"/>
          </a:p>
        </p:txBody>
      </p:sp>
      <p:sp>
        <p:nvSpPr>
          <p:cNvPr id="63" name="Freeform 50"/>
          <p:cNvSpPr>
            <a:spLocks noChangeArrowheads="1"/>
          </p:cNvSpPr>
          <p:nvPr/>
        </p:nvSpPr>
        <p:spPr bwMode="auto">
          <a:xfrm>
            <a:off x="-9885" y="9948057"/>
            <a:ext cx="2470196" cy="2288895"/>
          </a:xfrm>
          <a:custGeom>
            <a:avLst/>
            <a:gdLst>
              <a:gd name="T0" fmla="*/ 0 w 2402"/>
              <a:gd name="T1" fmla="*/ 2227 h 2228"/>
              <a:gd name="T2" fmla="*/ 0 w 2402"/>
              <a:gd name="T3" fmla="*/ 0 h 2228"/>
              <a:gd name="T4" fmla="*/ 2401 w 2402"/>
              <a:gd name="T5" fmla="*/ 0 h 2228"/>
              <a:gd name="T6" fmla="*/ 2401 w 2402"/>
              <a:gd name="T7" fmla="*/ 2227 h 2228"/>
              <a:gd name="T8" fmla="*/ 0 w 2402"/>
              <a:gd name="T9" fmla="*/ 2227 h 2228"/>
            </a:gdLst>
            <a:ahLst/>
            <a:cxnLst>
              <a:cxn ang="0">
                <a:pos x="T0" y="T1"/>
              </a:cxn>
              <a:cxn ang="0">
                <a:pos x="T2" y="T3"/>
              </a:cxn>
              <a:cxn ang="0">
                <a:pos x="T4" y="T5"/>
              </a:cxn>
              <a:cxn ang="0">
                <a:pos x="T6" y="T7"/>
              </a:cxn>
              <a:cxn ang="0">
                <a:pos x="T8" y="T9"/>
              </a:cxn>
            </a:cxnLst>
            <a:rect l="0" t="0" r="r" b="b"/>
            <a:pathLst>
              <a:path w="2402" h="2228">
                <a:moveTo>
                  <a:pt x="0" y="2227"/>
                </a:moveTo>
                <a:lnTo>
                  <a:pt x="0" y="0"/>
                </a:lnTo>
                <a:lnTo>
                  <a:pt x="2401" y="0"/>
                </a:lnTo>
                <a:lnTo>
                  <a:pt x="2401" y="2227"/>
                </a:lnTo>
                <a:lnTo>
                  <a:pt x="0" y="2227"/>
                </a:lnTo>
              </a:path>
            </a:pathLst>
          </a:custGeom>
          <a:solidFill>
            <a:schemeClr val="accent4"/>
          </a:solidFill>
          <a:ln>
            <a:noFill/>
          </a:ln>
          <a:effectLst/>
        </p:spPr>
        <p:txBody>
          <a:bodyPr wrap="none" anchor="ctr"/>
          <a:lstStyle/>
          <a:p>
            <a:endParaRPr lang="en-US" sz="7197"/>
          </a:p>
        </p:txBody>
      </p:sp>
      <p:sp>
        <p:nvSpPr>
          <p:cNvPr id="65" name="Freeform 52"/>
          <p:cNvSpPr>
            <a:spLocks noChangeArrowheads="1"/>
          </p:cNvSpPr>
          <p:nvPr/>
        </p:nvSpPr>
        <p:spPr bwMode="auto">
          <a:xfrm>
            <a:off x="2455778" y="9581287"/>
            <a:ext cx="951819" cy="2633363"/>
          </a:xfrm>
          <a:custGeom>
            <a:avLst/>
            <a:gdLst>
              <a:gd name="T0" fmla="*/ 0 w 928"/>
              <a:gd name="T1" fmla="*/ 2559 h 2560"/>
              <a:gd name="T2" fmla="*/ 0 w 928"/>
              <a:gd name="T3" fmla="*/ 332 h 2560"/>
              <a:gd name="T4" fmla="*/ 927 w 928"/>
              <a:gd name="T5" fmla="*/ 0 h 2560"/>
              <a:gd name="T6" fmla="*/ 927 w 928"/>
              <a:gd name="T7" fmla="*/ 1895 h 2560"/>
              <a:gd name="T8" fmla="*/ 0 w 928"/>
              <a:gd name="T9" fmla="*/ 2559 h 2560"/>
            </a:gdLst>
            <a:ahLst/>
            <a:cxnLst>
              <a:cxn ang="0">
                <a:pos x="T0" y="T1"/>
              </a:cxn>
              <a:cxn ang="0">
                <a:pos x="T2" y="T3"/>
              </a:cxn>
              <a:cxn ang="0">
                <a:pos x="T4" y="T5"/>
              </a:cxn>
              <a:cxn ang="0">
                <a:pos x="T6" y="T7"/>
              </a:cxn>
              <a:cxn ang="0">
                <a:pos x="T8" y="T9"/>
              </a:cxn>
            </a:cxnLst>
            <a:rect l="0" t="0" r="r" b="b"/>
            <a:pathLst>
              <a:path w="928" h="2560">
                <a:moveTo>
                  <a:pt x="0" y="2559"/>
                </a:moveTo>
                <a:lnTo>
                  <a:pt x="0" y="332"/>
                </a:lnTo>
                <a:lnTo>
                  <a:pt x="927" y="0"/>
                </a:lnTo>
                <a:lnTo>
                  <a:pt x="927" y="1895"/>
                </a:lnTo>
                <a:lnTo>
                  <a:pt x="0" y="2559"/>
                </a:lnTo>
              </a:path>
            </a:pathLst>
          </a:custGeom>
          <a:solidFill>
            <a:schemeClr val="accent4">
              <a:lumMod val="75000"/>
            </a:schemeClr>
          </a:solidFill>
          <a:ln>
            <a:noFill/>
          </a:ln>
          <a:effectLst/>
        </p:spPr>
        <p:txBody>
          <a:bodyPr wrap="none" anchor="ctr"/>
          <a:lstStyle/>
          <a:p>
            <a:endParaRPr lang="en-US" sz="7197"/>
          </a:p>
        </p:txBody>
      </p:sp>
      <p:sp>
        <p:nvSpPr>
          <p:cNvPr id="67" name="Freeform 54"/>
          <p:cNvSpPr>
            <a:spLocks noChangeArrowheads="1"/>
          </p:cNvSpPr>
          <p:nvPr/>
        </p:nvSpPr>
        <p:spPr bwMode="auto">
          <a:xfrm>
            <a:off x="3407596" y="9581289"/>
            <a:ext cx="10755344" cy="1948961"/>
          </a:xfrm>
          <a:custGeom>
            <a:avLst/>
            <a:gdLst>
              <a:gd name="T0" fmla="*/ 0 w 7811"/>
              <a:gd name="T1" fmla="*/ 1895 h 1896"/>
              <a:gd name="T2" fmla="*/ 0 w 7811"/>
              <a:gd name="T3" fmla="*/ 0 h 1896"/>
              <a:gd name="T4" fmla="*/ 7127 w 7811"/>
              <a:gd name="T5" fmla="*/ 0 h 1896"/>
              <a:gd name="T6" fmla="*/ 7810 w 7811"/>
              <a:gd name="T7" fmla="*/ 946 h 1896"/>
              <a:gd name="T8" fmla="*/ 7127 w 7811"/>
              <a:gd name="T9" fmla="*/ 1895 h 1896"/>
              <a:gd name="T10" fmla="*/ 0 w 7811"/>
              <a:gd name="T11" fmla="*/ 1895 h 1896"/>
            </a:gdLst>
            <a:ahLst/>
            <a:cxnLst>
              <a:cxn ang="0">
                <a:pos x="T0" y="T1"/>
              </a:cxn>
              <a:cxn ang="0">
                <a:pos x="T2" y="T3"/>
              </a:cxn>
              <a:cxn ang="0">
                <a:pos x="T4" y="T5"/>
              </a:cxn>
              <a:cxn ang="0">
                <a:pos x="T6" y="T7"/>
              </a:cxn>
              <a:cxn ang="0">
                <a:pos x="T8" y="T9"/>
              </a:cxn>
              <a:cxn ang="0">
                <a:pos x="T10" y="T11"/>
              </a:cxn>
            </a:cxnLst>
            <a:rect l="0" t="0" r="r" b="b"/>
            <a:pathLst>
              <a:path w="7811" h="1896">
                <a:moveTo>
                  <a:pt x="0" y="1895"/>
                </a:moveTo>
                <a:lnTo>
                  <a:pt x="0" y="0"/>
                </a:lnTo>
                <a:lnTo>
                  <a:pt x="7127" y="0"/>
                </a:lnTo>
                <a:lnTo>
                  <a:pt x="7810" y="946"/>
                </a:lnTo>
                <a:lnTo>
                  <a:pt x="7127" y="1895"/>
                </a:lnTo>
                <a:lnTo>
                  <a:pt x="0" y="1895"/>
                </a:lnTo>
              </a:path>
            </a:pathLst>
          </a:custGeom>
          <a:solidFill>
            <a:schemeClr val="accent4"/>
          </a:solidFill>
          <a:ln>
            <a:noFill/>
          </a:ln>
          <a:effectLst/>
        </p:spPr>
        <p:txBody>
          <a:bodyPr wrap="none" anchor="ctr"/>
          <a:lstStyle/>
          <a:p>
            <a:endParaRPr lang="en-US" sz="7197"/>
          </a:p>
        </p:txBody>
      </p:sp>
      <p:sp>
        <p:nvSpPr>
          <p:cNvPr id="76" name="Freeform 62"/>
          <p:cNvSpPr>
            <a:spLocks noChangeArrowheads="1"/>
          </p:cNvSpPr>
          <p:nvPr/>
        </p:nvSpPr>
        <p:spPr bwMode="auto">
          <a:xfrm>
            <a:off x="-9885" y="7659159"/>
            <a:ext cx="2470196" cy="2288898"/>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3"/>
          </a:solidFill>
          <a:ln>
            <a:noFill/>
          </a:ln>
          <a:effectLst/>
        </p:spPr>
        <p:txBody>
          <a:bodyPr wrap="none" anchor="ctr"/>
          <a:lstStyle/>
          <a:p>
            <a:endParaRPr lang="en-US" sz="7197"/>
          </a:p>
        </p:txBody>
      </p:sp>
      <p:sp>
        <p:nvSpPr>
          <p:cNvPr id="80" name="Freeform 64"/>
          <p:cNvSpPr>
            <a:spLocks noChangeArrowheads="1"/>
          </p:cNvSpPr>
          <p:nvPr/>
        </p:nvSpPr>
        <p:spPr bwMode="auto">
          <a:xfrm>
            <a:off x="3407597" y="7659159"/>
            <a:ext cx="9576901" cy="1944430"/>
          </a:xfrm>
          <a:custGeom>
            <a:avLst/>
            <a:gdLst>
              <a:gd name="T0" fmla="*/ 0 w 6662"/>
              <a:gd name="T1" fmla="*/ 1892 h 1893"/>
              <a:gd name="T2" fmla="*/ 0 w 6662"/>
              <a:gd name="T3" fmla="*/ 0 h 1893"/>
              <a:gd name="T4" fmla="*/ 5979 w 6662"/>
              <a:gd name="T5" fmla="*/ 0 h 1893"/>
              <a:gd name="T6" fmla="*/ 6661 w 6662"/>
              <a:gd name="T7" fmla="*/ 946 h 1893"/>
              <a:gd name="T8" fmla="*/ 5979 w 6662"/>
              <a:gd name="T9" fmla="*/ 1892 h 1893"/>
              <a:gd name="T10" fmla="*/ 0 w 6662"/>
              <a:gd name="T11" fmla="*/ 1892 h 1893"/>
            </a:gdLst>
            <a:ahLst/>
            <a:cxnLst>
              <a:cxn ang="0">
                <a:pos x="T0" y="T1"/>
              </a:cxn>
              <a:cxn ang="0">
                <a:pos x="T2" y="T3"/>
              </a:cxn>
              <a:cxn ang="0">
                <a:pos x="T4" y="T5"/>
              </a:cxn>
              <a:cxn ang="0">
                <a:pos x="T6" y="T7"/>
              </a:cxn>
              <a:cxn ang="0">
                <a:pos x="T8" y="T9"/>
              </a:cxn>
              <a:cxn ang="0">
                <a:pos x="T10" y="T11"/>
              </a:cxn>
            </a:cxnLst>
            <a:rect l="0" t="0" r="r" b="b"/>
            <a:pathLst>
              <a:path w="6662" h="1893">
                <a:moveTo>
                  <a:pt x="0" y="1892"/>
                </a:moveTo>
                <a:lnTo>
                  <a:pt x="0" y="0"/>
                </a:lnTo>
                <a:lnTo>
                  <a:pt x="5979" y="0"/>
                </a:lnTo>
                <a:lnTo>
                  <a:pt x="6661" y="946"/>
                </a:lnTo>
                <a:lnTo>
                  <a:pt x="5979" y="1892"/>
                </a:lnTo>
                <a:lnTo>
                  <a:pt x="0" y="1892"/>
                </a:lnTo>
              </a:path>
            </a:pathLst>
          </a:custGeom>
          <a:solidFill>
            <a:schemeClr val="accent3"/>
          </a:solidFill>
          <a:ln>
            <a:noFill/>
          </a:ln>
          <a:effectLst/>
        </p:spPr>
        <p:txBody>
          <a:bodyPr wrap="none" anchor="ctr"/>
          <a:lstStyle/>
          <a:p>
            <a:endParaRPr lang="en-US" sz="7197"/>
          </a:p>
        </p:txBody>
      </p:sp>
      <p:sp>
        <p:nvSpPr>
          <p:cNvPr id="85" name="Freeform 66"/>
          <p:cNvSpPr>
            <a:spLocks noChangeArrowheads="1"/>
          </p:cNvSpPr>
          <p:nvPr/>
        </p:nvSpPr>
        <p:spPr bwMode="auto">
          <a:xfrm>
            <a:off x="2455778" y="7659159"/>
            <a:ext cx="951819" cy="2293429"/>
          </a:xfrm>
          <a:custGeom>
            <a:avLst/>
            <a:gdLst>
              <a:gd name="T0" fmla="*/ 0 w 928"/>
              <a:gd name="T1" fmla="*/ 2231 h 2232"/>
              <a:gd name="T2" fmla="*/ 0 w 928"/>
              <a:gd name="T3" fmla="*/ 0 h 2232"/>
              <a:gd name="T4" fmla="*/ 927 w 928"/>
              <a:gd name="T5" fmla="*/ 0 h 2232"/>
              <a:gd name="T6" fmla="*/ 927 w 928"/>
              <a:gd name="T7" fmla="*/ 1895 h 2232"/>
              <a:gd name="T8" fmla="*/ 0 w 928"/>
              <a:gd name="T9" fmla="*/ 2231 h 2232"/>
            </a:gdLst>
            <a:ahLst/>
            <a:cxnLst>
              <a:cxn ang="0">
                <a:pos x="T0" y="T1"/>
              </a:cxn>
              <a:cxn ang="0">
                <a:pos x="T2" y="T3"/>
              </a:cxn>
              <a:cxn ang="0">
                <a:pos x="T4" y="T5"/>
              </a:cxn>
              <a:cxn ang="0">
                <a:pos x="T6" y="T7"/>
              </a:cxn>
              <a:cxn ang="0">
                <a:pos x="T8" y="T9"/>
              </a:cxn>
            </a:cxnLst>
            <a:rect l="0" t="0" r="r" b="b"/>
            <a:pathLst>
              <a:path w="928" h="2232">
                <a:moveTo>
                  <a:pt x="0" y="2231"/>
                </a:moveTo>
                <a:lnTo>
                  <a:pt x="0" y="0"/>
                </a:lnTo>
                <a:lnTo>
                  <a:pt x="927" y="0"/>
                </a:lnTo>
                <a:lnTo>
                  <a:pt x="927" y="1895"/>
                </a:lnTo>
                <a:lnTo>
                  <a:pt x="0" y="2231"/>
                </a:lnTo>
              </a:path>
            </a:pathLst>
          </a:custGeom>
          <a:solidFill>
            <a:schemeClr val="accent3">
              <a:lumMod val="75000"/>
            </a:schemeClr>
          </a:solidFill>
          <a:ln>
            <a:noFill/>
          </a:ln>
          <a:effectLst/>
        </p:spPr>
        <p:txBody>
          <a:bodyPr wrap="none" anchor="ctr"/>
          <a:lstStyle/>
          <a:p>
            <a:endParaRPr lang="en-US" sz="7197"/>
          </a:p>
        </p:txBody>
      </p:sp>
      <p:sp>
        <p:nvSpPr>
          <p:cNvPr id="107" name="Freeform 77"/>
          <p:cNvSpPr>
            <a:spLocks noChangeArrowheads="1"/>
          </p:cNvSpPr>
          <p:nvPr/>
        </p:nvSpPr>
        <p:spPr bwMode="auto">
          <a:xfrm>
            <a:off x="-9885" y="5370266"/>
            <a:ext cx="2470196" cy="2288895"/>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2"/>
          </a:solidFill>
          <a:ln>
            <a:noFill/>
          </a:ln>
          <a:effectLst/>
        </p:spPr>
        <p:txBody>
          <a:bodyPr wrap="none" anchor="ctr"/>
          <a:lstStyle/>
          <a:p>
            <a:endParaRPr lang="en-US" sz="7197"/>
          </a:p>
        </p:txBody>
      </p:sp>
      <p:sp>
        <p:nvSpPr>
          <p:cNvPr id="123" name="Freeform 91"/>
          <p:cNvSpPr>
            <a:spLocks noChangeArrowheads="1"/>
          </p:cNvSpPr>
          <p:nvPr/>
        </p:nvSpPr>
        <p:spPr bwMode="auto">
          <a:xfrm>
            <a:off x="-9885" y="3081366"/>
            <a:ext cx="2470196" cy="2288898"/>
          </a:xfrm>
          <a:custGeom>
            <a:avLst/>
            <a:gdLst>
              <a:gd name="T0" fmla="*/ 0 w 2402"/>
              <a:gd name="T1" fmla="*/ 2227 h 2228"/>
              <a:gd name="T2" fmla="*/ 0 w 2402"/>
              <a:gd name="T3" fmla="*/ 0 h 2228"/>
              <a:gd name="T4" fmla="*/ 2401 w 2402"/>
              <a:gd name="T5" fmla="*/ 0 h 2228"/>
              <a:gd name="T6" fmla="*/ 2401 w 2402"/>
              <a:gd name="T7" fmla="*/ 2227 h 2228"/>
              <a:gd name="T8" fmla="*/ 0 w 2402"/>
              <a:gd name="T9" fmla="*/ 2227 h 2228"/>
            </a:gdLst>
            <a:ahLst/>
            <a:cxnLst>
              <a:cxn ang="0">
                <a:pos x="T0" y="T1"/>
              </a:cxn>
              <a:cxn ang="0">
                <a:pos x="T2" y="T3"/>
              </a:cxn>
              <a:cxn ang="0">
                <a:pos x="T4" y="T5"/>
              </a:cxn>
              <a:cxn ang="0">
                <a:pos x="T6" y="T7"/>
              </a:cxn>
              <a:cxn ang="0">
                <a:pos x="T8" y="T9"/>
              </a:cxn>
            </a:cxnLst>
            <a:rect l="0" t="0" r="r" b="b"/>
            <a:pathLst>
              <a:path w="2402" h="2228">
                <a:moveTo>
                  <a:pt x="0" y="2227"/>
                </a:moveTo>
                <a:lnTo>
                  <a:pt x="0" y="0"/>
                </a:lnTo>
                <a:lnTo>
                  <a:pt x="2401" y="0"/>
                </a:lnTo>
                <a:lnTo>
                  <a:pt x="2401" y="2227"/>
                </a:lnTo>
                <a:lnTo>
                  <a:pt x="0" y="2227"/>
                </a:lnTo>
              </a:path>
            </a:pathLst>
          </a:custGeom>
          <a:solidFill>
            <a:schemeClr val="accent1"/>
          </a:solidFill>
          <a:ln>
            <a:noFill/>
          </a:ln>
          <a:effectLst/>
        </p:spPr>
        <p:txBody>
          <a:bodyPr wrap="none" anchor="ctr"/>
          <a:lstStyle/>
          <a:p>
            <a:endParaRPr lang="en-US" sz="7197"/>
          </a:p>
        </p:txBody>
      </p:sp>
      <p:sp>
        <p:nvSpPr>
          <p:cNvPr id="125" name="Freeform 93"/>
          <p:cNvSpPr>
            <a:spLocks noChangeArrowheads="1"/>
          </p:cNvSpPr>
          <p:nvPr/>
        </p:nvSpPr>
        <p:spPr bwMode="auto">
          <a:xfrm>
            <a:off x="2455778" y="3103668"/>
            <a:ext cx="951819" cy="2633366"/>
          </a:xfrm>
          <a:custGeom>
            <a:avLst/>
            <a:gdLst>
              <a:gd name="T0" fmla="*/ 0 w 928"/>
              <a:gd name="T1" fmla="*/ 2227 h 2560"/>
              <a:gd name="T2" fmla="*/ 0 w 928"/>
              <a:gd name="T3" fmla="*/ 0 h 2560"/>
              <a:gd name="T4" fmla="*/ 927 w 928"/>
              <a:gd name="T5" fmla="*/ 667 h 2560"/>
              <a:gd name="T6" fmla="*/ 927 w 928"/>
              <a:gd name="T7" fmla="*/ 2559 h 2560"/>
              <a:gd name="T8" fmla="*/ 0 w 928"/>
              <a:gd name="T9" fmla="*/ 2227 h 2560"/>
            </a:gdLst>
            <a:ahLst/>
            <a:cxnLst>
              <a:cxn ang="0">
                <a:pos x="T0" y="T1"/>
              </a:cxn>
              <a:cxn ang="0">
                <a:pos x="T2" y="T3"/>
              </a:cxn>
              <a:cxn ang="0">
                <a:pos x="T4" y="T5"/>
              </a:cxn>
              <a:cxn ang="0">
                <a:pos x="T6" y="T7"/>
              </a:cxn>
              <a:cxn ang="0">
                <a:pos x="T8" y="T9"/>
              </a:cxn>
            </a:cxnLst>
            <a:rect l="0" t="0" r="r" b="b"/>
            <a:pathLst>
              <a:path w="928" h="2560">
                <a:moveTo>
                  <a:pt x="0" y="2227"/>
                </a:moveTo>
                <a:lnTo>
                  <a:pt x="0" y="0"/>
                </a:lnTo>
                <a:lnTo>
                  <a:pt x="927" y="667"/>
                </a:lnTo>
                <a:lnTo>
                  <a:pt x="927" y="2559"/>
                </a:lnTo>
                <a:lnTo>
                  <a:pt x="0" y="2227"/>
                </a:lnTo>
              </a:path>
            </a:pathLst>
          </a:custGeom>
          <a:solidFill>
            <a:schemeClr val="accent1">
              <a:lumMod val="75000"/>
            </a:schemeClr>
          </a:solidFill>
          <a:ln>
            <a:noFill/>
          </a:ln>
          <a:effectLst/>
        </p:spPr>
        <p:txBody>
          <a:bodyPr wrap="none" anchor="ctr"/>
          <a:lstStyle/>
          <a:p>
            <a:endParaRPr lang="en-US" sz="7197"/>
          </a:p>
        </p:txBody>
      </p:sp>
      <p:sp>
        <p:nvSpPr>
          <p:cNvPr id="127" name="Freeform 95"/>
          <p:cNvSpPr>
            <a:spLocks noChangeArrowheads="1"/>
          </p:cNvSpPr>
          <p:nvPr/>
        </p:nvSpPr>
        <p:spPr bwMode="auto">
          <a:xfrm>
            <a:off x="3159631" y="3727609"/>
            <a:ext cx="10215980" cy="1948961"/>
          </a:xfrm>
          <a:custGeom>
            <a:avLst/>
            <a:gdLst>
              <a:gd name="T0" fmla="*/ 6600 w 7287"/>
              <a:gd name="T1" fmla="*/ 1896 h 1897"/>
              <a:gd name="T2" fmla="*/ 7286 w 7287"/>
              <a:gd name="T3" fmla="*/ 950 h 1897"/>
              <a:gd name="T4" fmla="*/ 6600 w 7287"/>
              <a:gd name="T5" fmla="*/ 0 h 1897"/>
              <a:gd name="T6" fmla="*/ 0 w 7287"/>
              <a:gd name="T7" fmla="*/ 0 h 1897"/>
              <a:gd name="T8" fmla="*/ 0 w 7287"/>
              <a:gd name="T9" fmla="*/ 1896 h 1897"/>
              <a:gd name="T10" fmla="*/ 6600 w 7287"/>
              <a:gd name="T11" fmla="*/ 1896 h 1897"/>
            </a:gdLst>
            <a:ahLst/>
            <a:cxnLst>
              <a:cxn ang="0">
                <a:pos x="T0" y="T1"/>
              </a:cxn>
              <a:cxn ang="0">
                <a:pos x="T2" y="T3"/>
              </a:cxn>
              <a:cxn ang="0">
                <a:pos x="T4" y="T5"/>
              </a:cxn>
              <a:cxn ang="0">
                <a:pos x="T6" y="T7"/>
              </a:cxn>
              <a:cxn ang="0">
                <a:pos x="T8" y="T9"/>
              </a:cxn>
              <a:cxn ang="0">
                <a:pos x="T10" y="T11"/>
              </a:cxn>
            </a:cxnLst>
            <a:rect l="0" t="0" r="r" b="b"/>
            <a:pathLst>
              <a:path w="7287" h="1897">
                <a:moveTo>
                  <a:pt x="6600" y="1896"/>
                </a:moveTo>
                <a:lnTo>
                  <a:pt x="7286" y="950"/>
                </a:lnTo>
                <a:lnTo>
                  <a:pt x="6600" y="0"/>
                </a:lnTo>
                <a:lnTo>
                  <a:pt x="0" y="0"/>
                </a:lnTo>
                <a:lnTo>
                  <a:pt x="0" y="1896"/>
                </a:lnTo>
                <a:lnTo>
                  <a:pt x="6600" y="1896"/>
                </a:lnTo>
              </a:path>
            </a:pathLst>
          </a:custGeom>
          <a:solidFill>
            <a:schemeClr val="accent1"/>
          </a:solidFill>
          <a:ln>
            <a:noFill/>
          </a:ln>
          <a:effectLst/>
        </p:spPr>
        <p:txBody>
          <a:bodyPr wrap="none" anchor="ctr"/>
          <a:lstStyle/>
          <a:p>
            <a:endParaRPr lang="en-US" sz="7197"/>
          </a:p>
        </p:txBody>
      </p:sp>
      <p:sp>
        <p:nvSpPr>
          <p:cNvPr id="136" name="Freeform 79"/>
          <p:cNvSpPr>
            <a:spLocks noChangeArrowheads="1"/>
          </p:cNvSpPr>
          <p:nvPr/>
        </p:nvSpPr>
        <p:spPr bwMode="auto">
          <a:xfrm>
            <a:off x="2455778" y="5370266"/>
            <a:ext cx="951819" cy="2288895"/>
          </a:xfrm>
          <a:custGeom>
            <a:avLst/>
            <a:gdLst>
              <a:gd name="T0" fmla="*/ 0 w 928"/>
              <a:gd name="T1" fmla="*/ 2228 h 2229"/>
              <a:gd name="T2" fmla="*/ 0 w 928"/>
              <a:gd name="T3" fmla="*/ 0 h 2229"/>
              <a:gd name="T4" fmla="*/ 927 w 928"/>
              <a:gd name="T5" fmla="*/ 332 h 2229"/>
              <a:gd name="T6" fmla="*/ 927 w 928"/>
              <a:gd name="T7" fmla="*/ 2228 h 2229"/>
              <a:gd name="T8" fmla="*/ 0 w 928"/>
              <a:gd name="T9" fmla="*/ 2228 h 2229"/>
            </a:gdLst>
            <a:ahLst/>
            <a:cxnLst>
              <a:cxn ang="0">
                <a:pos x="T0" y="T1"/>
              </a:cxn>
              <a:cxn ang="0">
                <a:pos x="T2" y="T3"/>
              </a:cxn>
              <a:cxn ang="0">
                <a:pos x="T4" y="T5"/>
              </a:cxn>
              <a:cxn ang="0">
                <a:pos x="T6" y="T7"/>
              </a:cxn>
              <a:cxn ang="0">
                <a:pos x="T8" y="T9"/>
              </a:cxn>
            </a:cxnLst>
            <a:rect l="0" t="0" r="r" b="b"/>
            <a:pathLst>
              <a:path w="928" h="2229">
                <a:moveTo>
                  <a:pt x="0" y="2228"/>
                </a:moveTo>
                <a:lnTo>
                  <a:pt x="0" y="0"/>
                </a:lnTo>
                <a:lnTo>
                  <a:pt x="927" y="332"/>
                </a:lnTo>
                <a:lnTo>
                  <a:pt x="927" y="2228"/>
                </a:lnTo>
                <a:lnTo>
                  <a:pt x="0" y="2228"/>
                </a:lnTo>
              </a:path>
            </a:pathLst>
          </a:custGeom>
          <a:solidFill>
            <a:schemeClr val="accent2">
              <a:lumMod val="75000"/>
            </a:schemeClr>
          </a:solidFill>
          <a:ln>
            <a:noFill/>
          </a:ln>
          <a:effectLst/>
        </p:spPr>
        <p:txBody>
          <a:bodyPr wrap="none" anchor="ctr"/>
          <a:lstStyle/>
          <a:p>
            <a:endParaRPr lang="en-US" sz="7197"/>
          </a:p>
        </p:txBody>
      </p:sp>
      <p:cxnSp>
        <p:nvCxnSpPr>
          <p:cNvPr id="5" name="Straight Connector 4"/>
          <p:cNvCxnSpPr/>
          <p:nvPr/>
        </p:nvCxnSpPr>
        <p:spPr>
          <a:xfrm>
            <a:off x="11142246" y="3920606"/>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675902" y="7898956"/>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1902980" y="9824320"/>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1701814" y="5933556"/>
            <a:ext cx="0" cy="14719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1" name="Shape 2618"/>
          <p:cNvSpPr/>
          <p:nvPr/>
        </p:nvSpPr>
        <p:spPr>
          <a:xfrm>
            <a:off x="12551350" y="10119418"/>
            <a:ext cx="866296" cy="866420"/>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3" name="Shape 2912"/>
          <p:cNvSpPr/>
          <p:nvPr/>
        </p:nvSpPr>
        <p:spPr>
          <a:xfrm>
            <a:off x="11257453" y="8153124"/>
            <a:ext cx="888722" cy="888722"/>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Calibri" charset="0"/>
              <a:ea typeface="Calibri" charset="0"/>
              <a:cs typeface="Calibri" charset="0"/>
            </a:endParaRPr>
          </a:p>
        </p:txBody>
      </p:sp>
      <p:sp>
        <p:nvSpPr>
          <p:cNvPr id="25" name="Subtitle 2"/>
          <p:cNvSpPr txBox="1">
            <a:spLocks/>
          </p:cNvSpPr>
          <p:nvPr/>
        </p:nvSpPr>
        <p:spPr>
          <a:xfrm>
            <a:off x="3407597" y="6378507"/>
            <a:ext cx="8199080" cy="160460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smtClean="0">
                <a:solidFill>
                  <a:srgbClr val="002060"/>
                </a:solidFill>
              </a:rPr>
              <a:t>A </a:t>
            </a:r>
            <a:r>
              <a:rPr lang="en-US" b="1" dirty="0" smtClean="0">
                <a:solidFill>
                  <a:srgbClr val="002060"/>
                </a:solidFill>
              </a:rPr>
              <a:t>stock</a:t>
            </a:r>
            <a:r>
              <a:rPr lang="en-US" dirty="0" smtClean="0">
                <a:solidFill>
                  <a:srgbClr val="002060"/>
                </a:solidFill>
              </a:rPr>
              <a:t> (also known as equity) is a security that represents the ownership of a fraction of a corporation</a:t>
            </a:r>
            <a:r>
              <a:rPr lang="en-US" dirty="0" smtClean="0"/>
              <a:t>. ... </a:t>
            </a:r>
            <a:endParaRPr lang="en-US" dirty="0">
              <a:solidFill>
                <a:schemeClr val="bg1"/>
              </a:solidFill>
              <a:latin typeface="Lato Light" charset="0"/>
              <a:ea typeface="Lato Light" charset="0"/>
              <a:cs typeface="Lato Light" charset="0"/>
            </a:endParaRPr>
          </a:p>
        </p:txBody>
      </p:sp>
      <p:sp>
        <p:nvSpPr>
          <p:cNvPr id="26" name="Rectangle 25"/>
          <p:cNvSpPr>
            <a:spLocks/>
          </p:cNvSpPr>
          <p:nvPr/>
        </p:nvSpPr>
        <p:spPr bwMode="auto">
          <a:xfrm>
            <a:off x="9852692" y="5626891"/>
            <a:ext cx="1607491" cy="8456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smtClean="0">
                <a:solidFill>
                  <a:schemeClr val="bg1"/>
                </a:solidFill>
                <a:latin typeface="Lato Black" charset="0"/>
                <a:ea typeface="Lato Black" charset="0"/>
                <a:cs typeface="Lato Black" charset="0"/>
                <a:sym typeface="Bebas Neue" charset="0"/>
              </a:rPr>
              <a:t>STOCK</a:t>
            </a:r>
            <a:endParaRPr lang="en-US" b="1" dirty="0">
              <a:solidFill>
                <a:schemeClr val="bg1"/>
              </a:solidFill>
              <a:latin typeface="Lato Black" charset="0"/>
              <a:ea typeface="Lato Black" charset="0"/>
              <a:cs typeface="Lato Black" charset="0"/>
              <a:sym typeface="Bebas Neue" charset="0"/>
            </a:endParaRPr>
          </a:p>
        </p:txBody>
      </p:sp>
      <p:sp>
        <p:nvSpPr>
          <p:cNvPr id="27" name="Subtitle 2"/>
          <p:cNvSpPr txBox="1">
            <a:spLocks/>
          </p:cNvSpPr>
          <p:nvPr/>
        </p:nvSpPr>
        <p:spPr>
          <a:xfrm>
            <a:off x="3159632" y="4442365"/>
            <a:ext cx="7871102" cy="10975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sz="2000" b="1" dirty="0" smtClean="0">
                <a:solidFill>
                  <a:schemeClr val="bg2"/>
                </a:solidFill>
              </a:rPr>
              <a:t>Shares</a:t>
            </a:r>
            <a:r>
              <a:rPr lang="en-US" sz="2000" dirty="0" smtClean="0">
                <a:solidFill>
                  <a:schemeClr val="bg2"/>
                </a:solidFill>
              </a:rPr>
              <a:t> are units of equity ownership interest in a corporation that exist as a financial asset providing for an equal distribution </a:t>
            </a:r>
            <a:r>
              <a:rPr lang="en-US" dirty="0" smtClean="0"/>
              <a:t>.</a:t>
            </a:r>
            <a:endParaRPr lang="en-US" dirty="0">
              <a:solidFill>
                <a:schemeClr val="bg1"/>
              </a:solidFill>
              <a:latin typeface="Lato Light" charset="0"/>
              <a:ea typeface="Lato Light" charset="0"/>
              <a:cs typeface="Lato Light" charset="0"/>
            </a:endParaRPr>
          </a:p>
        </p:txBody>
      </p:sp>
      <p:sp>
        <p:nvSpPr>
          <p:cNvPr id="28" name="Rectangle 27"/>
          <p:cNvSpPr>
            <a:spLocks/>
          </p:cNvSpPr>
          <p:nvPr/>
        </p:nvSpPr>
        <p:spPr bwMode="auto">
          <a:xfrm>
            <a:off x="8600116" y="3727609"/>
            <a:ext cx="2430618" cy="8456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algn="r" defTabSz="4572000">
              <a:lnSpc>
                <a:spcPts val="7740"/>
              </a:lnSpc>
            </a:pPr>
            <a:r>
              <a:rPr lang="en-US" b="1" dirty="0" smtClean="0">
                <a:solidFill>
                  <a:schemeClr val="bg1"/>
                </a:solidFill>
                <a:latin typeface="Lato Black" charset="0"/>
                <a:ea typeface="Lato Black" charset="0"/>
                <a:cs typeface="Lato Black" charset="0"/>
                <a:sym typeface="Bebas Neue" charset="0"/>
              </a:rPr>
              <a:t>SHARES</a:t>
            </a:r>
            <a:endParaRPr lang="en-US" b="1" dirty="0">
              <a:solidFill>
                <a:schemeClr val="bg1"/>
              </a:solidFill>
              <a:latin typeface="Lato Black" charset="0"/>
              <a:ea typeface="Lato Black" charset="0"/>
              <a:cs typeface="Lato Black" charset="0"/>
              <a:sym typeface="Bebas Neue" charset="0"/>
            </a:endParaRPr>
          </a:p>
        </p:txBody>
      </p:sp>
      <p:sp>
        <p:nvSpPr>
          <p:cNvPr id="29" name="Subtitle 2"/>
          <p:cNvSpPr txBox="1">
            <a:spLocks/>
          </p:cNvSpPr>
          <p:nvPr/>
        </p:nvSpPr>
        <p:spPr>
          <a:xfrm>
            <a:off x="2768600" y="8322281"/>
            <a:ext cx="7749159"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640"/>
              </a:lnSpc>
            </a:pPr>
            <a:r>
              <a:rPr lang="en-US" dirty="0" smtClean="0">
                <a:solidFill>
                  <a:schemeClr val="bg2"/>
                </a:solidFill>
              </a:rPr>
              <a:t>An exchange traded fund (ETF) is a type of security that involves a collection of securities' such as stocks</a:t>
            </a:r>
            <a:endParaRPr lang="en-US" dirty="0">
              <a:solidFill>
                <a:schemeClr val="bg2"/>
              </a:solidFill>
              <a:latin typeface="Lato Light" charset="0"/>
              <a:ea typeface="Lato Light" charset="0"/>
              <a:cs typeface="Lato Light" charset="0"/>
            </a:endParaRPr>
          </a:p>
        </p:txBody>
      </p:sp>
      <p:sp>
        <p:nvSpPr>
          <p:cNvPr id="30" name="Rectangle 29"/>
          <p:cNvSpPr>
            <a:spLocks/>
          </p:cNvSpPr>
          <p:nvPr/>
        </p:nvSpPr>
        <p:spPr bwMode="auto">
          <a:xfrm>
            <a:off x="9499229" y="7570665"/>
            <a:ext cx="872034" cy="8456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smtClean="0">
                <a:solidFill>
                  <a:schemeClr val="bg1"/>
                </a:solidFill>
                <a:latin typeface="Lato Black" charset="0"/>
                <a:ea typeface="Lato Black" charset="0"/>
                <a:cs typeface="Lato Black" charset="0"/>
                <a:sym typeface="Bebas Neue" charset="0"/>
              </a:rPr>
              <a:t>ETF</a:t>
            </a:r>
            <a:endParaRPr lang="en-US" b="1" dirty="0">
              <a:solidFill>
                <a:schemeClr val="bg1"/>
              </a:solidFill>
              <a:latin typeface="Lato Black" charset="0"/>
              <a:ea typeface="Lato Black" charset="0"/>
              <a:cs typeface="Lato Black" charset="0"/>
              <a:sym typeface="Bebas Neue" charset="0"/>
            </a:endParaRPr>
          </a:p>
        </p:txBody>
      </p:sp>
      <p:sp>
        <p:nvSpPr>
          <p:cNvPr id="31" name="Subtitle 2"/>
          <p:cNvSpPr txBox="1">
            <a:spLocks/>
          </p:cNvSpPr>
          <p:nvPr/>
        </p:nvSpPr>
        <p:spPr>
          <a:xfrm>
            <a:off x="3261108" y="10027632"/>
            <a:ext cx="8358072" cy="16784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dirty="0" smtClean="0">
                <a:solidFill>
                  <a:schemeClr val="bg2"/>
                </a:solidFill>
              </a:rPr>
              <a:t>A </a:t>
            </a:r>
            <a:r>
              <a:rPr lang="en-US" b="1" dirty="0" smtClean="0">
                <a:solidFill>
                  <a:schemeClr val="bg2"/>
                </a:solidFill>
              </a:rPr>
              <a:t>mutual fund</a:t>
            </a:r>
            <a:r>
              <a:rPr lang="en-US" dirty="0" smtClean="0">
                <a:solidFill>
                  <a:schemeClr val="bg2"/>
                </a:solidFill>
              </a:rPr>
              <a:t> is a company that pools money from many investors and invests the money in securities such </a:t>
            </a:r>
          </a:p>
          <a:p>
            <a:pPr algn="l">
              <a:lnSpc>
                <a:spcPts val="3640"/>
              </a:lnSpc>
            </a:pPr>
            <a:r>
              <a:rPr lang="en-US" dirty="0" smtClean="0">
                <a:solidFill>
                  <a:schemeClr val="bg2"/>
                </a:solidFill>
              </a:rPr>
              <a:t>As stocks, bonds, and short-term debt</a:t>
            </a:r>
            <a:endParaRPr lang="en-US" dirty="0">
              <a:solidFill>
                <a:schemeClr val="bg2"/>
              </a:solidFill>
              <a:latin typeface="Lato Light" charset="0"/>
              <a:ea typeface="Lato Light" charset="0"/>
              <a:cs typeface="Lato Light" charset="0"/>
            </a:endParaRPr>
          </a:p>
        </p:txBody>
      </p:sp>
      <p:sp>
        <p:nvSpPr>
          <p:cNvPr id="32" name="Rectangle 31"/>
          <p:cNvSpPr>
            <a:spLocks/>
          </p:cNvSpPr>
          <p:nvPr/>
        </p:nvSpPr>
        <p:spPr bwMode="auto">
          <a:xfrm>
            <a:off x="8267621" y="9527333"/>
            <a:ext cx="3351559" cy="8456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4572000">
              <a:lnSpc>
                <a:spcPts val="7740"/>
              </a:lnSpc>
            </a:pPr>
            <a:r>
              <a:rPr lang="en-US" b="1" dirty="0" smtClean="0">
                <a:solidFill>
                  <a:schemeClr val="bg1"/>
                </a:solidFill>
                <a:latin typeface="Lato Black" charset="0"/>
                <a:ea typeface="Lato Black" charset="0"/>
                <a:cs typeface="Lato Black" charset="0"/>
                <a:sym typeface="Bebas Neue" charset="0"/>
              </a:rPr>
              <a:t>MUTUAL FUND</a:t>
            </a:r>
            <a:endParaRPr lang="en-US" b="1" dirty="0">
              <a:solidFill>
                <a:schemeClr val="bg1"/>
              </a:solidFill>
              <a:latin typeface="Lato Black" charset="0"/>
              <a:ea typeface="Lato Black" charset="0"/>
              <a:cs typeface="Lato Black" charset="0"/>
              <a:sym typeface="Bebas Neue" charset="0"/>
            </a:endParaRPr>
          </a:p>
        </p:txBody>
      </p:sp>
      <p:sp>
        <p:nvSpPr>
          <p:cNvPr id="2" name="Oval 1"/>
          <p:cNvSpPr/>
          <p:nvPr/>
        </p:nvSpPr>
        <p:spPr>
          <a:xfrm>
            <a:off x="382184" y="5631820"/>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323" y="5873647"/>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82184" y="7977554"/>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09323" y="8219381"/>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2184" y="10314827"/>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09323" y="10556654"/>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82184" y="3432407"/>
            <a:ext cx="1603732" cy="16037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09323" y="3674234"/>
            <a:ext cx="1149453" cy="11494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a:spLocks/>
          </p:cNvSpPr>
          <p:nvPr/>
        </p:nvSpPr>
        <p:spPr bwMode="auto">
          <a:xfrm>
            <a:off x="809612" y="5914053"/>
            <a:ext cx="743794"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smtClean="0">
                <a:solidFill>
                  <a:schemeClr val="bg1"/>
                </a:solidFill>
                <a:latin typeface="Lato" charset="0"/>
                <a:ea typeface="Lato" charset="0"/>
                <a:cs typeface="Lato" charset="0"/>
                <a:sym typeface="Bebas Neue" charset="0"/>
              </a:rPr>
              <a:t>02</a:t>
            </a:r>
            <a:endParaRPr lang="en-US" sz="5000" b="1" dirty="0">
              <a:solidFill>
                <a:schemeClr val="bg1"/>
              </a:solidFill>
              <a:latin typeface="Lato" charset="0"/>
              <a:ea typeface="Lato" charset="0"/>
              <a:cs typeface="Lato" charset="0"/>
              <a:sym typeface="Bebas Neue" charset="0"/>
            </a:endParaRPr>
          </a:p>
        </p:txBody>
      </p:sp>
      <p:sp>
        <p:nvSpPr>
          <p:cNvPr id="57" name="Rectangle 56"/>
          <p:cNvSpPr>
            <a:spLocks/>
          </p:cNvSpPr>
          <p:nvPr/>
        </p:nvSpPr>
        <p:spPr bwMode="auto">
          <a:xfrm>
            <a:off x="809612" y="8259787"/>
            <a:ext cx="743794"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smtClean="0">
                <a:solidFill>
                  <a:schemeClr val="bg1"/>
                </a:solidFill>
                <a:latin typeface="Lato" charset="0"/>
                <a:ea typeface="Lato" charset="0"/>
                <a:cs typeface="Lato" charset="0"/>
                <a:sym typeface="Bebas Neue" charset="0"/>
              </a:rPr>
              <a:t>03</a:t>
            </a:r>
            <a:endParaRPr lang="en-US" sz="5000" b="1" dirty="0">
              <a:solidFill>
                <a:schemeClr val="bg1"/>
              </a:solidFill>
              <a:latin typeface="Lato" charset="0"/>
              <a:ea typeface="Lato" charset="0"/>
              <a:cs typeface="Lato" charset="0"/>
              <a:sym typeface="Bebas Neue" charset="0"/>
            </a:endParaRPr>
          </a:p>
        </p:txBody>
      </p:sp>
      <p:sp>
        <p:nvSpPr>
          <p:cNvPr id="58" name="Rectangle 57"/>
          <p:cNvSpPr>
            <a:spLocks/>
          </p:cNvSpPr>
          <p:nvPr/>
        </p:nvSpPr>
        <p:spPr bwMode="auto">
          <a:xfrm>
            <a:off x="809612" y="10597060"/>
            <a:ext cx="743794"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smtClean="0">
                <a:solidFill>
                  <a:schemeClr val="bg1"/>
                </a:solidFill>
                <a:latin typeface="Lato" charset="0"/>
                <a:ea typeface="Lato" charset="0"/>
                <a:cs typeface="Lato" charset="0"/>
                <a:sym typeface="Bebas Neue" charset="0"/>
              </a:rPr>
              <a:t>04</a:t>
            </a:r>
            <a:endParaRPr lang="en-US" sz="5000" b="1" dirty="0">
              <a:solidFill>
                <a:schemeClr val="bg1"/>
              </a:solidFill>
              <a:latin typeface="Lato" charset="0"/>
              <a:ea typeface="Lato" charset="0"/>
              <a:cs typeface="Lato" charset="0"/>
              <a:sym typeface="Bebas Neue" charset="0"/>
            </a:endParaRPr>
          </a:p>
        </p:txBody>
      </p:sp>
      <p:sp>
        <p:nvSpPr>
          <p:cNvPr id="59" name="Rectangle 58"/>
          <p:cNvSpPr>
            <a:spLocks/>
          </p:cNvSpPr>
          <p:nvPr/>
        </p:nvSpPr>
        <p:spPr bwMode="auto">
          <a:xfrm>
            <a:off x="809612" y="3714640"/>
            <a:ext cx="743793" cy="9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lnSpc>
                <a:spcPts val="7740"/>
              </a:lnSpc>
            </a:pPr>
            <a:r>
              <a:rPr lang="en-US" sz="5000" b="1" dirty="0" smtClean="0">
                <a:solidFill>
                  <a:schemeClr val="bg1"/>
                </a:solidFill>
                <a:latin typeface="Lato" charset="0"/>
                <a:ea typeface="Lato" charset="0"/>
                <a:cs typeface="Lato" charset="0"/>
                <a:sym typeface="Bebas Neue" charset="0"/>
              </a:rPr>
              <a:t>01</a:t>
            </a:r>
            <a:endParaRPr lang="en-US" sz="5000" b="1" dirty="0">
              <a:solidFill>
                <a:schemeClr val="bg1"/>
              </a:solidFill>
              <a:latin typeface="Lato" charset="0"/>
              <a:ea typeface="Lato" charset="0"/>
              <a:cs typeface="Lato" charset="0"/>
              <a:sym typeface="Bebas Neue" charset="0"/>
            </a:endParaRPr>
          </a:p>
        </p:txBody>
      </p:sp>
      <p:sp>
        <p:nvSpPr>
          <p:cNvPr id="60" name="TextBox 59"/>
          <p:cNvSpPr txBox="1"/>
          <p:nvPr/>
        </p:nvSpPr>
        <p:spPr>
          <a:xfrm>
            <a:off x="7018207" y="661433"/>
            <a:ext cx="10341256" cy="1200310"/>
          </a:xfrm>
          <a:prstGeom prst="rect">
            <a:avLst/>
          </a:prstGeom>
          <a:noFill/>
        </p:spPr>
        <p:txBody>
          <a:bodyPr wrap="none" lIns="91422" tIns="45711" rIns="91422" bIns="45711" rtlCol="0">
            <a:spAutoFit/>
          </a:bodyPr>
          <a:lstStyle/>
          <a:p>
            <a:pPr algn="ctr"/>
            <a:r>
              <a:rPr lang="en-US" sz="7200" b="1" dirty="0" smtClean="0">
                <a:solidFill>
                  <a:schemeClr val="tx2"/>
                </a:solidFill>
                <a:latin typeface="Lato Heavy" charset="0"/>
                <a:ea typeface="Lato Heavy" charset="0"/>
                <a:cs typeface="Lato Heavy" charset="0"/>
              </a:rPr>
              <a:t>ARROW INFOGRAPHIC</a:t>
            </a:r>
            <a:endParaRPr lang="id-ID" sz="7200" b="1" dirty="0" smtClean="0">
              <a:solidFill>
                <a:schemeClr val="tx2"/>
              </a:solidFill>
              <a:latin typeface="Lato Heavy" charset="0"/>
              <a:ea typeface="Lato Heavy" charset="0"/>
              <a:cs typeface="Lato Heavy" charset="0"/>
            </a:endParaRPr>
          </a:p>
        </p:txBody>
      </p:sp>
      <p:sp>
        <p:nvSpPr>
          <p:cNvPr id="61" name="Subtitle 2"/>
          <p:cNvSpPr txBox="1">
            <a:spLocks/>
          </p:cNvSpPr>
          <p:nvPr/>
        </p:nvSpPr>
        <p:spPr>
          <a:xfrm>
            <a:off x="9654227" y="1695232"/>
            <a:ext cx="6437024" cy="1292408"/>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r>
              <a:rPr lang="en-US" sz="2800" i="1" spc="-10" dirty="0" smtClean="0">
                <a:solidFill>
                  <a:srgbClr val="333333"/>
                </a:solidFill>
                <a:latin typeface="Arimo"/>
                <a:cs typeface="Arimo"/>
              </a:rPr>
              <a:t>Investment that </a:t>
            </a:r>
            <a:r>
              <a:rPr lang="en-US" sz="2800" i="1" spc="-5" dirty="0" smtClean="0">
                <a:solidFill>
                  <a:srgbClr val="333333"/>
                </a:solidFill>
                <a:latin typeface="Arimo"/>
                <a:cs typeface="Arimo"/>
              </a:rPr>
              <a:t>will </a:t>
            </a:r>
            <a:r>
              <a:rPr lang="en-US" sz="2800" i="1" spc="-10" dirty="0" smtClean="0">
                <a:solidFill>
                  <a:srgbClr val="333333"/>
                </a:solidFill>
                <a:latin typeface="Arimo"/>
                <a:cs typeface="Arimo"/>
              </a:rPr>
              <a:t>Make you</a:t>
            </a:r>
            <a:r>
              <a:rPr lang="en-US" sz="2800" i="1" spc="10" dirty="0" smtClean="0">
                <a:solidFill>
                  <a:srgbClr val="333333"/>
                </a:solidFill>
                <a:latin typeface="Arimo"/>
                <a:cs typeface="Arimo"/>
              </a:rPr>
              <a:t> </a:t>
            </a:r>
            <a:r>
              <a:rPr lang="en-US" sz="2800" i="1" spc="-5" dirty="0" smtClean="0">
                <a:solidFill>
                  <a:srgbClr val="333333"/>
                </a:solidFill>
                <a:latin typeface="Arimo"/>
                <a:cs typeface="Arimo"/>
              </a:rPr>
              <a:t>Grow…</a:t>
            </a:r>
            <a:endParaRPr lang="en-US" sz="2800" b="1" dirty="0" smtClean="0">
              <a:solidFill>
                <a:srgbClr val="333333"/>
              </a:solidFill>
              <a:latin typeface="Lato Light" charset="0"/>
              <a:ea typeface="Lato Light" charset="0"/>
              <a:cs typeface="Lato Light" charset="0"/>
            </a:endParaRPr>
          </a:p>
          <a:p>
            <a:endParaRPr lang="en-US" sz="2800" spc="300" dirty="0">
              <a:solidFill>
                <a:schemeClr val="bg1">
                  <a:lumMod val="75000"/>
                </a:schemeClr>
              </a:solidFill>
              <a:latin typeface="Lato" charset="0"/>
              <a:ea typeface="Lato" charset="0"/>
              <a:cs typeface="Lato" charset="0"/>
            </a:endParaRPr>
          </a:p>
        </p:txBody>
      </p:sp>
      <p:pic>
        <p:nvPicPr>
          <p:cNvPr id="2050" name="Picture 2" descr="C:\Users\Divyasadhana\AppData\Local\Microsoft\Windows\INetCache\IE\T245O07V\1920px-New_York_Stock_Exchange_New_York_City,_May_2014_-_048[1].jpg"/>
          <p:cNvPicPr>
            <a:picLocks noChangeAspect="1" noChangeArrowheads="1"/>
          </p:cNvPicPr>
          <p:nvPr/>
        </p:nvPicPr>
        <p:blipFill>
          <a:blip r:embed="rId2" cstate="print"/>
          <a:srcRect/>
          <a:stretch>
            <a:fillRect/>
          </a:stretch>
        </p:blipFill>
        <p:spPr bwMode="auto">
          <a:xfrm>
            <a:off x="11523719" y="4094267"/>
            <a:ext cx="1027631" cy="1215645"/>
          </a:xfrm>
          <a:prstGeom prst="rect">
            <a:avLst/>
          </a:prstGeom>
          <a:noFill/>
        </p:spPr>
      </p:pic>
      <p:pic>
        <p:nvPicPr>
          <p:cNvPr id="2051" name="Picture 3" descr="C:\Users\Divyasadhana\AppData\Local\Microsoft\Windows\INetCache\IE\VO58CSDK\stock-market[1].png"/>
          <p:cNvPicPr>
            <a:picLocks noChangeAspect="1" noChangeArrowheads="1"/>
          </p:cNvPicPr>
          <p:nvPr/>
        </p:nvPicPr>
        <p:blipFill>
          <a:blip r:embed="rId3" cstate="print"/>
          <a:srcRect/>
          <a:stretch>
            <a:fillRect/>
          </a:stretch>
        </p:blipFill>
        <p:spPr bwMode="auto">
          <a:xfrm>
            <a:off x="11902980" y="5933556"/>
            <a:ext cx="1890042" cy="1620191"/>
          </a:xfrm>
          <a:prstGeom prst="rect">
            <a:avLst/>
          </a:prstGeom>
          <a:noFill/>
        </p:spPr>
      </p:pic>
      <p:pic>
        <p:nvPicPr>
          <p:cNvPr id="2052" name="Picture 4" descr="C:\Users\Divyasadhana\AppData\Local\Microsoft\Windows\INetCache\IE\FEFFAXM6\etf[1].jpg"/>
          <p:cNvPicPr>
            <a:picLocks noChangeAspect="1" noChangeArrowheads="1"/>
          </p:cNvPicPr>
          <p:nvPr/>
        </p:nvPicPr>
        <p:blipFill>
          <a:blip r:embed="rId4" cstate="print"/>
          <a:srcRect/>
          <a:stretch>
            <a:fillRect/>
          </a:stretch>
        </p:blipFill>
        <p:spPr bwMode="auto">
          <a:xfrm>
            <a:off x="10788583" y="7992765"/>
            <a:ext cx="1357592" cy="1378151"/>
          </a:xfrm>
          <a:prstGeom prst="rect">
            <a:avLst/>
          </a:prstGeom>
          <a:noFill/>
        </p:spPr>
      </p:pic>
      <p:pic>
        <p:nvPicPr>
          <p:cNvPr id="2053" name="Picture 5" descr="C:\Users\Divyasadhana\AppData\Local\Microsoft\Windows\INetCache\IE\FEFFAXM6\Mutual_Fund_sales_growth_from_2004_to_2013[1].jpg"/>
          <p:cNvPicPr>
            <a:picLocks noChangeAspect="1" noChangeArrowheads="1"/>
          </p:cNvPicPr>
          <p:nvPr/>
        </p:nvPicPr>
        <p:blipFill>
          <a:blip r:embed="rId5" cstate="print"/>
          <a:srcRect/>
          <a:stretch>
            <a:fillRect/>
          </a:stretch>
        </p:blipFill>
        <p:spPr bwMode="auto">
          <a:xfrm>
            <a:off x="12146176" y="9824320"/>
            <a:ext cx="1229436" cy="1348223"/>
          </a:xfrm>
          <a:prstGeom prst="rect">
            <a:avLst/>
          </a:prstGeom>
          <a:noFill/>
        </p:spPr>
      </p:pic>
      <p:graphicFrame>
        <p:nvGraphicFramePr>
          <p:cNvPr id="62" name="Chart 61"/>
          <p:cNvGraphicFramePr/>
          <p:nvPr/>
        </p:nvGraphicFramePr>
        <p:xfrm>
          <a:off x="14874540" y="2667000"/>
          <a:ext cx="9077660" cy="960825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xmlns="" val="82591001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4153" y="1911927"/>
            <a:ext cx="25952335" cy="2800767"/>
          </a:xfrm>
          <a:prstGeom prst="rect">
            <a:avLst/>
          </a:prstGeom>
        </p:spPr>
        <p:txBody>
          <a:bodyPr wrap="square">
            <a:spAutoFit/>
          </a:bodyPr>
          <a:lstStyle/>
          <a:p>
            <a:pPr algn="ctr"/>
            <a:r>
              <a:rPr lang="en-US" sz="8800" b="1" dirty="0" smtClean="0">
                <a:ln w="12700">
                  <a:solidFill>
                    <a:schemeClr val="tx2">
                      <a:satMod val="155000"/>
                    </a:schemeClr>
                  </a:solidFill>
                  <a:prstDash val="solid"/>
                </a:ln>
                <a:solidFill>
                  <a:schemeClr val="tx1">
                    <a:lumMod val="75000"/>
                  </a:schemeClr>
                </a:solidFill>
                <a:effectLst>
                  <a:outerShdw blurRad="41275" dist="20320" dir="1800000" algn="tl" rotWithShape="0">
                    <a:srgbClr val="000000">
                      <a:alpha val="40000"/>
                    </a:srgbClr>
                  </a:outerShdw>
                </a:effectLst>
                <a:latin typeface="Arial Black" pitchFamily="34" charset="0"/>
              </a:rPr>
              <a:t>WHY YOU SHOULD CHOOSE INVESTMENT BANKING</a:t>
            </a:r>
            <a:endParaRPr lang="en-US" sz="7200" dirty="0"/>
          </a:p>
        </p:txBody>
      </p:sp>
      <p:cxnSp>
        <p:nvCxnSpPr>
          <p:cNvPr id="4" name="Straight Connector 3"/>
          <p:cNvCxnSpPr/>
          <p:nvPr/>
        </p:nvCxnSpPr>
        <p:spPr>
          <a:xfrm>
            <a:off x="1280159"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81396" y="5220393"/>
            <a:ext cx="22577368" cy="6740307"/>
          </a:xfrm>
          <a:prstGeom prst="rect">
            <a:avLst/>
          </a:prstGeom>
          <a:noFill/>
        </p:spPr>
        <p:txBody>
          <a:bodyPr wrap="square" rtlCol="0">
            <a:spAutoFit/>
          </a:bodyPr>
          <a:lstStyle/>
          <a:p>
            <a:r>
              <a:rPr lang="en-US" sz="5400" dirty="0" smtClean="0"/>
              <a:t>In Today's world Everyone Should Invest In Mutual fund Or any Type of Fund So that their Money will not Get Affected By Inflations That Is 4% Per year. And The Percent Matters A lot. For ex:-If a Person Invests ,1,00,000/- Rs. In Fixed Deposit or Recurring Deposit In A Bank With Current Interest Rates i.e.4.50-5.50 The Estimated return Value For a year Would Be 1,04,500. Approx Respectively. And If You Invest In </a:t>
            </a:r>
            <a:r>
              <a:rPr lang="en-US" sz="5400" dirty="0" err="1" smtClean="0"/>
              <a:t>Share,Stocks,Mutual</a:t>
            </a:r>
            <a:r>
              <a:rPr lang="en-US" sz="5400" dirty="0" smtClean="0"/>
              <a:t> Funds The Returns may </a:t>
            </a:r>
            <a:r>
              <a:rPr lang="en-US" sz="5400" dirty="0" err="1" smtClean="0"/>
              <a:t>Upto</a:t>
            </a:r>
            <a:r>
              <a:rPr lang="en-US" sz="5400" dirty="0" smtClean="0"/>
              <a:t> 8% that is almost Twice Of Bank Interest.</a:t>
            </a:r>
            <a:endParaRPr lang="en-US" sz="5400" dirty="0"/>
          </a:p>
        </p:txBody>
      </p:sp>
    </p:spTree>
    <p:extLst>
      <p:ext uri="{BB962C8B-B14F-4D97-AF65-F5344CB8AC3E}">
        <p14:creationId xmlns:p14="http://schemas.microsoft.com/office/powerpoint/2010/main" xmlns="" val="65264017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9418" y="1762163"/>
            <a:ext cx="21363709" cy="1446550"/>
          </a:xfrm>
          <a:prstGeom prst="rect">
            <a:avLst/>
          </a:prstGeom>
        </p:spPr>
        <p:txBody>
          <a:bodyPr wrap="square">
            <a:spAutoFit/>
          </a:bodyPr>
          <a:lstStyle/>
          <a:p>
            <a:r>
              <a:rPr lang="en-US" sz="8800" b="1" dirty="0" smtClean="0">
                <a:solidFill>
                  <a:schemeClr val="tx1">
                    <a:lumMod val="75000"/>
                  </a:schemeClr>
                </a:solidFill>
                <a:effectLst>
                  <a:outerShdw blurRad="38100" dist="38100" dir="2700000" algn="tl">
                    <a:srgbClr val="000000">
                      <a:alpha val="43137"/>
                    </a:srgbClr>
                  </a:outerShdw>
                </a:effectLst>
                <a:latin typeface="Arial Black" pitchFamily="34" charset="0"/>
              </a:rPr>
              <a:t>TYPES OF INVESTMENT BANKING</a:t>
            </a:r>
            <a:endParaRPr lang="en-US" sz="88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sp>
        <p:nvSpPr>
          <p:cNvPr id="3" name="Rectangle 2"/>
          <p:cNvSpPr/>
          <p:nvPr/>
        </p:nvSpPr>
        <p:spPr>
          <a:xfrm>
            <a:off x="1579418" y="3474720"/>
            <a:ext cx="20150051" cy="9325630"/>
          </a:xfrm>
          <a:prstGeom prst="rect">
            <a:avLst/>
          </a:prstGeom>
        </p:spPr>
        <p:txBody>
          <a:bodyPr wrap="square">
            <a:spAutoFit/>
          </a:bodyPr>
          <a:lstStyle/>
          <a:p>
            <a:pPr>
              <a:lnSpc>
                <a:spcPct val="150000"/>
              </a:lnSpc>
              <a:buFont typeface="Wingdings" pitchFamily="2" charset="2"/>
              <a:buChar char="v"/>
            </a:pPr>
            <a:r>
              <a:rPr lang="en-US" sz="4000" b="1" dirty="0" smtClean="0">
                <a:latin typeface="Calibri" pitchFamily="34" charset="0"/>
                <a:cs typeface="Calibri" pitchFamily="34" charset="0"/>
              </a:rPr>
              <a:t>Regional Boutique: Smaller in size, they deal with not more than a dozen customers and specializes in a single area. </a:t>
            </a:r>
          </a:p>
          <a:p>
            <a:pPr>
              <a:lnSpc>
                <a:spcPct val="150000"/>
              </a:lnSpc>
              <a:buFont typeface="Wingdings" pitchFamily="2" charset="2"/>
              <a:buChar char="v"/>
            </a:pPr>
            <a:r>
              <a:rPr lang="en-US" sz="4000" b="1" dirty="0" smtClean="0">
                <a:latin typeface="Calibri" pitchFamily="34" charset="0"/>
                <a:cs typeface="Calibri" pitchFamily="34" charset="0"/>
              </a:rPr>
              <a:t>Elite Boutique: They are similar to bulge bracket banks and provide high–value deals, have multiple offices in the country, but do not have a global presence like bulge bracket banks. </a:t>
            </a:r>
          </a:p>
          <a:p>
            <a:pPr>
              <a:lnSpc>
                <a:spcPct val="150000"/>
              </a:lnSpc>
              <a:buFont typeface="Wingdings" pitchFamily="2" charset="2"/>
              <a:buChar char="v"/>
            </a:pPr>
            <a:r>
              <a:rPr lang="en-US" sz="4000" b="1" dirty="0" smtClean="0">
                <a:latin typeface="Calibri" pitchFamily="34" charset="0"/>
                <a:cs typeface="Calibri" pitchFamily="34" charset="0"/>
              </a:rPr>
              <a:t> Middle Market: They deal between $50 m to $500m, have a larger presence than regional boutique division, and do not have a global presence. </a:t>
            </a:r>
          </a:p>
          <a:p>
            <a:pPr>
              <a:lnSpc>
                <a:spcPct val="150000"/>
              </a:lnSpc>
              <a:buFont typeface="Wingdings" pitchFamily="2" charset="2"/>
              <a:buChar char="v"/>
            </a:pPr>
            <a:r>
              <a:rPr lang="en-US" sz="4000" b="1" dirty="0" smtClean="0">
                <a:latin typeface="Calibri" pitchFamily="34" charset="0"/>
                <a:cs typeface="Calibri" pitchFamily="34" charset="0"/>
              </a:rPr>
              <a:t>Bulge Bracket: They are multinational investment banking firms. These banks deal with large clients and deals; they have a global presence and recognizable name, and also have offices across the globe. </a:t>
            </a:r>
          </a:p>
        </p:txBody>
      </p:sp>
      <p:cxnSp>
        <p:nvCxnSpPr>
          <p:cNvPr id="4" name="Straight Connector 3"/>
          <p:cNvCxnSpPr/>
          <p:nvPr/>
        </p:nvCxnSpPr>
        <p:spPr>
          <a:xfrm>
            <a:off x="1280159"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280159"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280159" y="1729047"/>
            <a:ext cx="15414348" cy="1446550"/>
          </a:xfrm>
          <a:prstGeom prst="rect">
            <a:avLst/>
          </a:prstGeom>
        </p:spPr>
        <p:txBody>
          <a:bodyPr wrap="none">
            <a:spAutoFit/>
          </a:bodyPr>
          <a:lstStyle/>
          <a:p>
            <a:r>
              <a:rPr lang="en-US" sz="8800" b="1" dirty="0" smtClean="0">
                <a:solidFill>
                  <a:schemeClr val="tx1">
                    <a:lumMod val="75000"/>
                  </a:schemeClr>
                </a:solidFill>
                <a:effectLst>
                  <a:outerShdw blurRad="38100" dist="38100" dir="2700000" algn="tl">
                    <a:srgbClr val="000000">
                      <a:alpha val="43137"/>
                    </a:srgbClr>
                  </a:outerShdw>
                </a:effectLst>
                <a:latin typeface="Arial Black" pitchFamily="34" charset="0"/>
              </a:rPr>
              <a:t>FOR YOUR REFERENCE :</a:t>
            </a:r>
            <a:endParaRPr lang="en-US" sz="88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sp>
        <p:nvSpPr>
          <p:cNvPr id="4" name="Rectangle 3"/>
          <p:cNvSpPr/>
          <p:nvPr/>
        </p:nvSpPr>
        <p:spPr>
          <a:xfrm>
            <a:off x="1280159" y="4256116"/>
            <a:ext cx="18437628" cy="6568529"/>
          </a:xfrm>
          <a:prstGeom prst="rect">
            <a:avLst/>
          </a:prstGeom>
        </p:spPr>
        <p:txBody>
          <a:bodyPr wrap="square">
            <a:spAutoFit/>
          </a:bodyPr>
          <a:lstStyle/>
          <a:p>
            <a:pPr>
              <a:lnSpc>
                <a:spcPct val="150000"/>
              </a:lnSpc>
              <a:buFont typeface="Wingdings" pitchFamily="2" charset="2"/>
              <a:buChar char="v"/>
            </a:pPr>
            <a:r>
              <a:rPr lang="en-US" sz="7200" b="1" dirty="0" smtClean="0">
                <a:latin typeface="Calibri" pitchFamily="34" charset="0"/>
                <a:cs typeface="Calibri" pitchFamily="34" charset="0"/>
              </a:rPr>
              <a:t>Goldman </a:t>
            </a:r>
            <a:r>
              <a:rPr lang="en-US" sz="7200" b="1" dirty="0" err="1" smtClean="0">
                <a:latin typeface="Calibri" pitchFamily="34" charset="0"/>
                <a:cs typeface="Calibri" pitchFamily="34" charset="0"/>
              </a:rPr>
              <a:t>sachs</a:t>
            </a:r>
            <a:r>
              <a:rPr lang="en-US" sz="7200" b="1" dirty="0" smtClean="0">
                <a:latin typeface="Calibri" pitchFamily="34" charset="0"/>
                <a:cs typeface="Calibri" pitchFamily="34" charset="0"/>
              </a:rPr>
              <a:t> </a:t>
            </a:r>
          </a:p>
          <a:p>
            <a:pPr>
              <a:lnSpc>
                <a:spcPct val="150000"/>
              </a:lnSpc>
              <a:buFont typeface="Wingdings" pitchFamily="2" charset="2"/>
              <a:buChar char="v"/>
            </a:pPr>
            <a:r>
              <a:rPr lang="en-US" sz="7200" b="1" dirty="0" smtClean="0">
                <a:latin typeface="Calibri" pitchFamily="34" charset="0"/>
                <a:cs typeface="Calibri" pitchFamily="34" charset="0"/>
              </a:rPr>
              <a:t>Deutsche bank </a:t>
            </a:r>
          </a:p>
          <a:p>
            <a:pPr>
              <a:lnSpc>
                <a:spcPct val="150000"/>
              </a:lnSpc>
              <a:buFont typeface="Wingdings" pitchFamily="2" charset="2"/>
              <a:buChar char="v"/>
            </a:pPr>
            <a:r>
              <a:rPr lang="en-US" sz="7200" b="1" dirty="0" smtClean="0">
                <a:latin typeface="Calibri" pitchFamily="34" charset="0"/>
                <a:cs typeface="Calibri" pitchFamily="34" charset="0"/>
              </a:rPr>
              <a:t>Barclays investment bank </a:t>
            </a:r>
          </a:p>
          <a:p>
            <a:pPr>
              <a:lnSpc>
                <a:spcPct val="150000"/>
              </a:lnSpc>
              <a:buFont typeface="Wingdings" pitchFamily="2" charset="2"/>
              <a:buChar char="v"/>
            </a:pPr>
            <a:r>
              <a:rPr lang="en-US" sz="7200" b="1" dirty="0" smtClean="0">
                <a:latin typeface="Calibri" pitchFamily="34" charset="0"/>
                <a:cs typeface="Calibri" pitchFamily="34" charset="0"/>
              </a:rPr>
              <a:t>Bank of </a:t>
            </a:r>
            <a:r>
              <a:rPr lang="en-US" sz="7200" b="1" dirty="0" err="1" smtClean="0">
                <a:latin typeface="Calibri" pitchFamily="34" charset="0"/>
                <a:cs typeface="Calibri" pitchFamily="34" charset="0"/>
              </a:rPr>
              <a:t>america</a:t>
            </a:r>
            <a:r>
              <a:rPr lang="en-US" sz="7200" b="1" dirty="0" smtClean="0">
                <a:latin typeface="Calibri" pitchFamily="34" charset="0"/>
                <a:cs typeface="Calibri" pitchFamily="34" charset="0"/>
              </a:rPr>
              <a:t> </a:t>
            </a:r>
            <a:endParaRPr lang="en-US" sz="7200" b="1" dirty="0">
              <a:latin typeface="Calibri" pitchFamily="34" charset="0"/>
              <a:cs typeface="Calibri" pitchFamily="34" charset="0"/>
            </a:endParaRPr>
          </a:p>
        </p:txBody>
      </p:sp>
      <p:graphicFrame>
        <p:nvGraphicFramePr>
          <p:cNvPr id="5" name="Chart 4"/>
          <p:cNvGraphicFramePr/>
          <p:nvPr/>
        </p:nvGraphicFramePr>
        <p:xfrm>
          <a:off x="4062941" y="1440744"/>
          <a:ext cx="16251767" cy="10834511"/>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descr="iStock_000010178633Medium-1024x682.jpg"/>
          <p:cNvPicPr>
            <a:picLocks noChangeAspect="1"/>
          </p:cNvPicPr>
          <p:nvPr/>
        </p:nvPicPr>
        <p:blipFill>
          <a:blip r:embed="rId3" cstate="print"/>
          <a:stretch>
            <a:fillRect/>
          </a:stretch>
        </p:blipFill>
        <p:spPr>
          <a:xfrm>
            <a:off x="12834257" y="3502168"/>
            <a:ext cx="10646229" cy="822174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280159"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81150" y="1729047"/>
            <a:ext cx="23707898" cy="1261884"/>
          </a:xfrm>
          <a:prstGeom prst="rect">
            <a:avLst/>
          </a:prstGeom>
        </p:spPr>
        <p:txBody>
          <a:bodyPr wrap="square">
            <a:spAutoFit/>
          </a:bodyPr>
          <a:lstStyle/>
          <a:p>
            <a:r>
              <a:rPr lang="en-US" sz="7600" b="1" dirty="0" smtClean="0">
                <a:solidFill>
                  <a:schemeClr val="tx1">
                    <a:lumMod val="75000"/>
                  </a:schemeClr>
                </a:solidFill>
                <a:effectLst>
                  <a:outerShdw blurRad="38100" dist="38100" dir="2700000" algn="tl">
                    <a:srgbClr val="000000">
                      <a:alpha val="43137"/>
                    </a:srgbClr>
                  </a:outerShdw>
                </a:effectLst>
                <a:latin typeface="Arial Black" pitchFamily="34" charset="0"/>
              </a:rPr>
              <a:t>STRUCTURE OF INVESTMENT BANKING</a:t>
            </a:r>
            <a:endParaRPr lang="en-US" sz="76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sp>
        <p:nvSpPr>
          <p:cNvPr id="4" name="Rectangle 3"/>
          <p:cNvSpPr/>
          <p:nvPr/>
        </p:nvSpPr>
        <p:spPr>
          <a:xfrm>
            <a:off x="1280159" y="3574473"/>
            <a:ext cx="11717384" cy="9325630"/>
          </a:xfrm>
          <a:prstGeom prst="rect">
            <a:avLst/>
          </a:prstGeom>
        </p:spPr>
        <p:txBody>
          <a:bodyPr wrap="square">
            <a:spAutoFit/>
          </a:bodyPr>
          <a:lstStyle/>
          <a:p>
            <a:pPr>
              <a:buNone/>
            </a:pPr>
            <a:r>
              <a:rPr lang="en-US" sz="4000" b="1" dirty="0" smtClean="0">
                <a:latin typeface="Calibri" pitchFamily="34" charset="0"/>
                <a:cs typeface="Calibri" pitchFamily="34" charset="0"/>
              </a:rPr>
              <a:t> It is mainly divided into three levels. </a:t>
            </a:r>
          </a:p>
          <a:p>
            <a:pPr>
              <a:buNone/>
            </a:pPr>
            <a:endParaRPr lang="en-US" sz="4000" b="1" dirty="0" smtClean="0">
              <a:latin typeface="Calibri" pitchFamily="34" charset="0"/>
              <a:cs typeface="Calibri" pitchFamily="34" charset="0"/>
            </a:endParaRPr>
          </a:p>
          <a:p>
            <a:pPr lvl="0"/>
            <a:r>
              <a:rPr lang="en-US" sz="4000" b="1" dirty="0" smtClean="0">
                <a:latin typeface="Calibri" pitchFamily="34" charset="0"/>
                <a:cs typeface="Calibri" pitchFamily="34" charset="0"/>
              </a:rPr>
              <a:t>Front Office: </a:t>
            </a:r>
            <a:r>
              <a:rPr lang="en-US" sz="4000" dirty="0" smtClean="0">
                <a:latin typeface="Calibri" pitchFamily="34" charset="0"/>
                <a:cs typeface="Calibri" pitchFamily="34" charset="0"/>
              </a:rPr>
              <a:t>People in this division face customers directly. It is a revenue-generating division. Activities include advisory services on merger &amp; acquisitions, underwriting, trading, and research service</a:t>
            </a:r>
            <a:r>
              <a:rPr lang="en-US" sz="4000" b="1" dirty="0" smtClean="0">
                <a:latin typeface="Calibri" pitchFamily="34" charset="0"/>
                <a:cs typeface="Calibri" pitchFamily="34" charset="0"/>
              </a:rPr>
              <a:t>. </a:t>
            </a:r>
          </a:p>
          <a:p>
            <a:pPr lvl="0"/>
            <a:endParaRPr lang="en-US" sz="4000" b="1" dirty="0" smtClean="0">
              <a:latin typeface="Calibri" pitchFamily="34" charset="0"/>
              <a:cs typeface="Calibri" pitchFamily="34" charset="0"/>
            </a:endParaRPr>
          </a:p>
          <a:p>
            <a:pPr lvl="0"/>
            <a:r>
              <a:rPr lang="en-US" sz="4000" b="1" dirty="0" smtClean="0">
                <a:latin typeface="Calibri" pitchFamily="34" charset="0"/>
                <a:cs typeface="Calibri" pitchFamily="34" charset="0"/>
              </a:rPr>
              <a:t>Middle Office: </a:t>
            </a:r>
            <a:r>
              <a:rPr lang="en-US" sz="4000" dirty="0" smtClean="0">
                <a:latin typeface="Calibri" pitchFamily="34" charset="0"/>
                <a:cs typeface="Calibri" pitchFamily="34" charset="0"/>
              </a:rPr>
              <a:t>People in this division are responsible for information technology and risk management related services</a:t>
            </a:r>
            <a:r>
              <a:rPr lang="en-US" sz="4000" b="1" dirty="0" smtClean="0">
                <a:latin typeface="Calibri" pitchFamily="34" charset="0"/>
                <a:cs typeface="Calibri" pitchFamily="34" charset="0"/>
              </a:rPr>
              <a:t>. </a:t>
            </a:r>
          </a:p>
          <a:p>
            <a:pPr lvl="0"/>
            <a:endParaRPr lang="en-US" sz="4000" b="1" dirty="0" smtClean="0">
              <a:latin typeface="Calibri" pitchFamily="34" charset="0"/>
              <a:cs typeface="Calibri" pitchFamily="34" charset="0"/>
            </a:endParaRPr>
          </a:p>
          <a:p>
            <a:pPr lvl="0"/>
            <a:r>
              <a:rPr lang="en-US" sz="4000" b="1" dirty="0" smtClean="0">
                <a:latin typeface="Calibri" pitchFamily="34" charset="0"/>
                <a:cs typeface="Calibri" pitchFamily="34" charset="0"/>
              </a:rPr>
              <a:t>Back Office: </a:t>
            </a:r>
            <a:r>
              <a:rPr lang="en-US" sz="4000" dirty="0" smtClean="0">
                <a:latin typeface="Calibri" pitchFamily="34" charset="0"/>
                <a:cs typeface="Calibri" pitchFamily="34" charset="0"/>
              </a:rPr>
              <a:t>Back office staff deals with customer services, human resources, office management, staff payroll, etc</a:t>
            </a:r>
            <a:r>
              <a:rPr lang="en-US" sz="4000" b="1" dirty="0" smtClean="0">
                <a:latin typeface="Calibri" pitchFamily="34" charset="0"/>
                <a:cs typeface="Calibri" pitchFamily="34" charset="0"/>
              </a:rPr>
              <a:t>. </a:t>
            </a:r>
          </a:p>
        </p:txBody>
      </p:sp>
      <p:pic>
        <p:nvPicPr>
          <p:cNvPr id="5" name="Picture 4" descr="equity-markets-i-11-638.jpg"/>
          <p:cNvPicPr>
            <a:picLocks noChangeAspect="1"/>
          </p:cNvPicPr>
          <p:nvPr/>
        </p:nvPicPr>
        <p:blipFill>
          <a:blip r:embed="rId2" cstate="print"/>
          <a:stretch>
            <a:fillRect/>
          </a:stretch>
        </p:blipFill>
        <p:spPr>
          <a:xfrm>
            <a:off x="12997544" y="3886200"/>
            <a:ext cx="10107386" cy="8605157"/>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280159" y="1047404"/>
            <a:ext cx="205656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695796" y="1812175"/>
            <a:ext cx="19634662" cy="1446550"/>
          </a:xfrm>
          <a:prstGeom prst="rect">
            <a:avLst/>
          </a:prstGeom>
        </p:spPr>
        <p:txBody>
          <a:bodyPr wrap="square">
            <a:spAutoFit/>
          </a:bodyPr>
          <a:lstStyle/>
          <a:p>
            <a:r>
              <a:rPr lang="en-US" sz="8800" b="1" dirty="0" smtClean="0">
                <a:solidFill>
                  <a:schemeClr val="tx1">
                    <a:lumMod val="75000"/>
                  </a:schemeClr>
                </a:solidFill>
                <a:effectLst>
                  <a:outerShdw blurRad="38100" dist="38100" dir="2700000" algn="tl">
                    <a:srgbClr val="000000">
                      <a:alpha val="43137"/>
                    </a:srgbClr>
                  </a:outerShdw>
                </a:effectLst>
                <a:latin typeface="Arial Black" pitchFamily="34" charset="0"/>
              </a:rPr>
              <a:t>FUNCTIONS AND IMPORTANCE</a:t>
            </a:r>
            <a:endParaRPr lang="en-US" sz="8800" dirty="0" smtClean="0">
              <a:solidFill>
                <a:schemeClr val="tx1">
                  <a:lumMod val="75000"/>
                </a:schemeClr>
              </a:solidFill>
              <a:effectLst>
                <a:outerShdw blurRad="38100" dist="38100" dir="2700000" algn="tl">
                  <a:srgbClr val="000000">
                    <a:alpha val="43137"/>
                  </a:srgbClr>
                </a:outerShdw>
              </a:effectLst>
              <a:latin typeface="Arial Black" pitchFamily="34" charset="0"/>
            </a:endParaRPr>
          </a:p>
        </p:txBody>
      </p:sp>
      <p:sp>
        <p:nvSpPr>
          <p:cNvPr id="4" name="Rectangle 3"/>
          <p:cNvSpPr/>
          <p:nvPr/>
        </p:nvSpPr>
        <p:spPr>
          <a:xfrm>
            <a:off x="1695797" y="3258725"/>
            <a:ext cx="13881660" cy="10064294"/>
          </a:xfrm>
          <a:prstGeom prst="rect">
            <a:avLst/>
          </a:prstGeom>
        </p:spPr>
        <p:txBody>
          <a:bodyPr wrap="square">
            <a:spAutoFit/>
          </a:bodyPr>
          <a:lstStyle/>
          <a:p>
            <a:r>
              <a:rPr lang="en-US" b="1" dirty="0" smtClean="0">
                <a:latin typeface="Calibri" pitchFamily="34" charset="0"/>
                <a:cs typeface="Calibri" pitchFamily="34" charset="0"/>
              </a:rPr>
              <a:t>Functions</a:t>
            </a:r>
            <a:endParaRPr lang="en-US" dirty="0" smtClean="0">
              <a:latin typeface="Calibri" pitchFamily="34" charset="0"/>
              <a:cs typeface="Calibri" pitchFamily="34" charset="0"/>
            </a:endParaRPr>
          </a:p>
          <a:p>
            <a:pPr lvl="0">
              <a:buFont typeface="Wingdings" pitchFamily="2" charset="2"/>
              <a:buChar char="v"/>
            </a:pPr>
            <a:r>
              <a:rPr lang="en-US" dirty="0" smtClean="0">
                <a:latin typeface="Calibri" pitchFamily="34" charset="0"/>
                <a:cs typeface="Calibri" pitchFamily="34" charset="0"/>
              </a:rPr>
              <a:t>Acts as an intermediary between investors and the company. </a:t>
            </a:r>
          </a:p>
          <a:p>
            <a:pPr lvl="0">
              <a:buFont typeface="Wingdings" pitchFamily="2" charset="2"/>
              <a:buChar char="v"/>
            </a:pPr>
            <a:r>
              <a:rPr lang="en-US" dirty="0" smtClean="0">
                <a:latin typeface="Calibri" pitchFamily="34" charset="0"/>
                <a:cs typeface="Calibri" pitchFamily="34" charset="0"/>
              </a:rPr>
              <a:t>It helps companies in raising capital. </a:t>
            </a:r>
          </a:p>
          <a:p>
            <a:pPr lvl="0">
              <a:buFont typeface="Wingdings" pitchFamily="2" charset="2"/>
              <a:buChar char="v"/>
            </a:pPr>
            <a:r>
              <a:rPr lang="en-US" dirty="0" smtClean="0">
                <a:latin typeface="Calibri" pitchFamily="34" charset="0"/>
                <a:cs typeface="Calibri" pitchFamily="34" charset="0"/>
              </a:rPr>
              <a:t>Provide advisory services for underwriting and merger &amp; acquisition. </a:t>
            </a:r>
          </a:p>
          <a:p>
            <a:pPr lvl="0">
              <a:buFont typeface="Wingdings" pitchFamily="2" charset="2"/>
              <a:buChar char="v"/>
            </a:pPr>
            <a:r>
              <a:rPr lang="en-US" dirty="0" smtClean="0">
                <a:latin typeface="Calibri" pitchFamily="34" charset="0"/>
                <a:cs typeface="Calibri" pitchFamily="34" charset="0"/>
              </a:rPr>
              <a:t>Provide ancillary services like equity, derivative trading, facilitating transactions, market-making, promotion of securities, etc. </a:t>
            </a:r>
          </a:p>
          <a:p>
            <a:pPr lvl="0"/>
            <a:endParaRPr lang="en-US" dirty="0" smtClean="0">
              <a:latin typeface="Calibri" pitchFamily="34" charset="0"/>
              <a:cs typeface="Calibri" pitchFamily="34" charset="0"/>
            </a:endParaRPr>
          </a:p>
          <a:p>
            <a:r>
              <a:rPr lang="en-US" b="1" dirty="0" smtClean="0">
                <a:latin typeface="Calibri" pitchFamily="34" charset="0"/>
                <a:cs typeface="Calibri" pitchFamily="34" charset="0"/>
              </a:rPr>
              <a:t>Importance</a:t>
            </a:r>
            <a:endParaRPr lang="en-US" dirty="0" smtClean="0">
              <a:latin typeface="Calibri" pitchFamily="34" charset="0"/>
              <a:cs typeface="Calibri" pitchFamily="34" charset="0"/>
            </a:endParaRPr>
          </a:p>
          <a:p>
            <a:pPr lvl="0">
              <a:buFont typeface="Wingdings" pitchFamily="2" charset="2"/>
              <a:buChar char="v"/>
            </a:pPr>
            <a:r>
              <a:rPr lang="en-US" dirty="0" smtClean="0">
                <a:latin typeface="Calibri" pitchFamily="34" charset="0"/>
                <a:cs typeface="Calibri" pitchFamily="34" charset="0"/>
              </a:rPr>
              <a:t>In a growing economy where all the companies want to raise capital through stock and shares, Investment Bank with their expertise helps these companies by providing underwriting services, so that businesses can maximize their revenue while staying within the regulatory requirement.</a:t>
            </a:r>
          </a:p>
          <a:p>
            <a:pPr lvl="0">
              <a:buFont typeface="Wingdings" pitchFamily="2" charset="2"/>
              <a:buChar char="v"/>
            </a:pPr>
            <a:r>
              <a:rPr lang="en-US" dirty="0" smtClean="0">
                <a:latin typeface="Calibri" pitchFamily="34" charset="0"/>
                <a:cs typeface="Calibri" pitchFamily="34" charset="0"/>
              </a:rPr>
              <a:t>They provide other ancillary advisory services as well to their clients. Therefore, in a nutshell, these organizations play a pivot role by helping corporate, individuals, and government bodies. </a:t>
            </a:r>
          </a:p>
          <a:p>
            <a:pPr lvl="0">
              <a:buFont typeface="Wingdings" pitchFamily="2" charset="2"/>
              <a:buChar char="v"/>
            </a:pPr>
            <a:r>
              <a:rPr lang="en-US" dirty="0" smtClean="0">
                <a:latin typeface="Calibri" pitchFamily="34" charset="0"/>
                <a:cs typeface="Calibri" pitchFamily="34" charset="0"/>
              </a:rPr>
              <a:t>With their expertise, they help in the growth of the local, national, and the global economy as a whole. </a:t>
            </a:r>
          </a:p>
        </p:txBody>
      </p:sp>
      <p:pic>
        <p:nvPicPr>
          <p:cNvPr id="5" name="Picture 4" descr="investment-banking-introduction-3-638.jpg"/>
          <p:cNvPicPr>
            <a:picLocks noChangeAspect="1"/>
          </p:cNvPicPr>
          <p:nvPr/>
        </p:nvPicPr>
        <p:blipFill>
          <a:blip r:embed="rId2" cstate="print"/>
          <a:stretch>
            <a:fillRect/>
          </a:stretch>
        </p:blipFill>
        <p:spPr>
          <a:xfrm>
            <a:off x="15577457" y="3683268"/>
            <a:ext cx="7805057" cy="910200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31520" y="2527758"/>
            <a:ext cx="22515599" cy="100027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You have numerous investment options to choose from. However, you have to ensure that you are investing in only those options that fall under your risk tolerance and serve your requirements. The following are the top 7 investment options in India:</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1E314F"/>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1E314F"/>
                </a:solidFill>
                <a:effectLst/>
                <a:latin typeface="Arial" pitchFamily="34" charset="0"/>
                <a:ea typeface="Times New Roman" pitchFamily="18" charset="0"/>
                <a:cs typeface="Arial" pitchFamily="34" charset="0"/>
              </a:rPr>
              <a:t>i</a:t>
            </a:r>
            <a:r>
              <a:rPr kumimoji="0" lang="en-US" sz="2800" b="1"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 Direct Equity</a:t>
            </a: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
            </a:r>
            <a:b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b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Direct equity, commonly referred to as investing in stocks, is probably the most potent investment vehicle. When you buy a company</a:t>
            </a:r>
            <a:r>
              <a:rPr kumimoji="0" lang="en-US" sz="2800" b="0" i="0" u="none" strike="noStrike" cap="none" normalizeH="0" baseline="0" dirty="0" smtClean="0">
                <a:ln>
                  <a:noFill/>
                </a:ln>
                <a:solidFill>
                  <a:srgbClr val="1E314F"/>
                </a:solidFill>
                <a:effectLst/>
                <a:latin typeface="Calibri"/>
                <a:ea typeface="Times New Roman" pitchFamily="18" charset="0"/>
                <a:cs typeface="Arial" pitchFamily="34" charset="0"/>
              </a:rPr>
              <a:t>’</a:t>
            </a: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s stock, you buy partial ownership of that company. You directly invest in the company</a:t>
            </a:r>
            <a:r>
              <a:rPr kumimoji="0" lang="en-US" sz="2800" b="0" i="0" u="none" strike="noStrike" cap="none" normalizeH="0" baseline="0" dirty="0" smtClean="0">
                <a:ln>
                  <a:noFill/>
                </a:ln>
                <a:solidFill>
                  <a:srgbClr val="1E314F"/>
                </a:solidFill>
                <a:effectLst/>
                <a:latin typeface="Calibri"/>
                <a:ea typeface="Times New Roman" pitchFamily="18" charset="0"/>
                <a:cs typeface="Arial" pitchFamily="34" charset="0"/>
              </a:rPr>
              <a:t>’</a:t>
            </a: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s growth and development. You need to have enough time and possess the market knowledge to benefit from your investment. If not, then investing in direct equity is as good as speculation.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Stocks are offered publicly listed companies through the </a:t>
            </a:r>
            <a:r>
              <a:rPr kumimoji="0" lang="en-US" sz="2800" b="0" i="0" u="none" strike="noStrike" cap="none" normalizeH="0" baseline="0" dirty="0" err="1" smtClean="0">
                <a:ln>
                  <a:noFill/>
                </a:ln>
                <a:solidFill>
                  <a:srgbClr val="1E314F"/>
                </a:solidFill>
                <a:effectLst/>
                <a:latin typeface="Arial" pitchFamily="34" charset="0"/>
                <a:ea typeface="Times New Roman" pitchFamily="18" charset="0"/>
                <a:cs typeface="Arial" pitchFamily="34" charset="0"/>
              </a:rPr>
              <a:t>recognised</a:t>
            </a: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 stock exchanges and can be bought by any investor who has </a:t>
            </a:r>
            <a:r>
              <a:rPr kumimoji="0" lang="en-US" sz="2800" b="0" i="0" u="none" strike="noStrike" cap="none" normalizeH="0" baseline="0" dirty="0" err="1" smtClean="0">
                <a:ln>
                  <a:noFill/>
                </a:ln>
                <a:solidFill>
                  <a:srgbClr val="1E314F"/>
                </a:solidFill>
                <a:effectLst/>
                <a:latin typeface="Arial" pitchFamily="34" charset="0"/>
                <a:ea typeface="Times New Roman" pitchFamily="18" charset="0"/>
                <a:cs typeface="Arial" pitchFamily="34" charset="0"/>
              </a:rPr>
              <a:t>Demat</a:t>
            </a: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 account and undergone KYC verification. Stocks are ideal for long-term investments. You have to actively manage your investments as various economic and business factors influence stocks. Also, you need to understand that the returns are not guaranteed and be willing to assume the associated risks.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1E314F"/>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800" b="1" dirty="0" smtClean="0">
              <a:solidFill>
                <a:srgbClr val="1E314F"/>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1E314F"/>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ii) Mutual Funds</a:t>
            </a: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
            </a:r>
            <a:b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b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Mutual funds have been around for the past few decades, and are gaining popularity amongst </a:t>
            </a:r>
            <a:r>
              <a:rPr kumimoji="0" lang="en-US" sz="2800" b="0" i="0" u="none" strike="noStrike" cap="none" normalizeH="0" baseline="0" dirty="0" err="1" smtClean="0">
                <a:ln>
                  <a:noFill/>
                </a:ln>
                <a:solidFill>
                  <a:srgbClr val="1E314F"/>
                </a:solidFill>
                <a:effectLst/>
                <a:latin typeface="Arial" pitchFamily="34" charset="0"/>
                <a:ea typeface="Times New Roman" pitchFamily="18" charset="0"/>
                <a:cs typeface="Arial" pitchFamily="34" charset="0"/>
              </a:rPr>
              <a:t>millennials</a:t>
            </a: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 A mutual fund pools investment from various individual and institutional investors who have a common investment objective. The pooled sum is managed by a finance professional called the fund manager, who invests in securities and assets to generate optimum returns for investors. Mutual funds are broadly divided into equity, debt and hybrid funds.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Equity mutual funds invest in stocks and equity-related instruments, while debt mutual funds invest in bonds and papers. Hybrid funds invest across equity and debt instruments. Mutual funds are flexible investment vehicles, in which you can begin and stop investing as per your convenience. Any individual may consider investing in mutual funds.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5802284" y="1254190"/>
            <a:ext cx="13283738" cy="923330"/>
          </a:xfrm>
          <a:prstGeom prst="rect">
            <a:avLst/>
          </a:prstGeom>
          <a:noFill/>
        </p:spPr>
        <p:txBody>
          <a:bodyPr wrap="square" rtlCol="0">
            <a:spAutoFit/>
          </a:bodyPr>
          <a:lstStyle/>
          <a:p>
            <a:r>
              <a:rPr lang="en-US" sz="5400" b="1" dirty="0" smtClean="0">
                <a:solidFill>
                  <a:schemeClr val="accent6">
                    <a:lumMod val="50000"/>
                  </a:schemeClr>
                </a:solidFill>
                <a:latin typeface="inherit"/>
                <a:ea typeface="Times New Roman" pitchFamily="18" charset="0"/>
                <a:cs typeface="Arial" pitchFamily="34" charset="0"/>
              </a:rPr>
              <a:t>Popular Investment Options in India</a:t>
            </a:r>
            <a:endParaRPr lang="en-US" sz="5400" dirty="0">
              <a:solidFill>
                <a:schemeClr val="accent6">
                  <a:lumMod val="50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199" y="6188529"/>
            <a:ext cx="21390429"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iii) Goal</a:t>
            </a:r>
            <a:r>
              <a:rPr kumimoji="0" lang="en-US" sz="40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
            </a:r>
            <a:br>
              <a:rPr kumimoji="0" lang="en-US" sz="40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br>
            <a:r>
              <a:rPr kumimoji="0" lang="en-US" sz="40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Investment goals can be either short or long-term. You should opt for a safer investment for a short-term goal and consider the high return-generating potential of equities for long-term goals. Some of your requirements can also be negotiable and non-negotiable. For non-negotiable goals like children's education or down payment for a house, guaranteed-return investments would be a good choice.</a:t>
            </a:r>
            <a:br>
              <a:rPr kumimoji="0" lang="en-US" sz="40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br>
            <a:r>
              <a:rPr kumimoji="0" lang="en-US" sz="4000" b="0" i="0" u="none" strike="noStrike" cap="none" normalizeH="0" baseline="0" dirty="0" smtClean="0">
                <a:ln>
                  <a:noFill/>
                </a:ln>
                <a:solidFill>
                  <a:srgbClr val="1E314F"/>
                </a:solidFill>
                <a:effectLst/>
                <a:latin typeface="Arial" pitchFamily="34" charset="0"/>
                <a:ea typeface="Times New Roman" pitchFamily="18" charset="0"/>
                <a:cs typeface="Arial" pitchFamily="34" charset="0"/>
              </a:rPr>
              <a:t>If the goal is negotiable, which means that it can be pushed back by a few months, then investing in equity mutual funds or stocks can be beneficial. Do not forget that if these investments perform well, you can even meet your goals much sooner than expected.</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685800" y="1322614"/>
            <a:ext cx="19753715" cy="3785652"/>
          </a:xfrm>
          <a:prstGeom prst="rect">
            <a:avLst/>
          </a:prstGeom>
        </p:spPr>
        <p:txBody>
          <a:bodyPr wrap="square">
            <a:spAutoFit/>
          </a:bodyPr>
          <a:lstStyle/>
          <a:p>
            <a:pPr lvl="0" defTabSz="914400" eaLnBrk="0" fontAlgn="base" hangingPunct="0">
              <a:spcBef>
                <a:spcPct val="0"/>
              </a:spcBef>
              <a:spcAft>
                <a:spcPct val="0"/>
              </a:spcAft>
            </a:pPr>
            <a:endParaRPr lang="en-US" sz="4000" dirty="0" smtClean="0">
              <a:solidFill>
                <a:srgbClr val="1E314F"/>
              </a:solidFill>
              <a:latin typeface="Arial" pitchFamily="34" charset="0"/>
              <a:ea typeface="Times New Roman" pitchFamily="18" charset="0"/>
              <a:cs typeface="Arial" pitchFamily="34" charset="0"/>
            </a:endParaRPr>
          </a:p>
          <a:p>
            <a:pPr lvl="0" defTabSz="914400" eaLnBrk="0" fontAlgn="base" hangingPunct="0">
              <a:spcBef>
                <a:spcPct val="0"/>
              </a:spcBef>
              <a:spcAft>
                <a:spcPct val="0"/>
              </a:spcAft>
            </a:pPr>
            <a:r>
              <a:rPr lang="en-US" sz="4000" dirty="0" smtClean="0">
                <a:solidFill>
                  <a:srgbClr val="1E314F"/>
                </a:solidFill>
                <a:latin typeface="Arial" pitchFamily="34" charset="0"/>
                <a:ea typeface="Times New Roman" pitchFamily="18" charset="0"/>
                <a:cs typeface="Arial" pitchFamily="34" charset="0"/>
              </a:rPr>
              <a:t>You don't need to have time or knowledge to invest in mutual funds as the fund manager takes care of portfolio constitution, and you only have to invest. However, it is advisable to invest in only those funds whose risk levels and objectives match yours. The returns are not guaranteed as they are dependent entirely on the market movements. Note that past performance of a fund does not indicate future returns.</a:t>
            </a:r>
            <a:endParaRPr lang="en-US" sz="4000" dirty="0" smtClean="0">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theme/theme1.xml><?xml version="1.0" encoding="utf-8"?>
<a:theme xmlns:a="http://schemas.openxmlformats.org/drawingml/2006/main" name="Default Theme">
  <a:themeElements>
    <a:clrScheme name="Jetfabrik - Coloured 17 - Light">
      <a:dk1>
        <a:srgbClr val="737572"/>
      </a:dk1>
      <a:lt1>
        <a:sysClr val="window" lastClr="FFFFFF"/>
      </a:lt1>
      <a:dk2>
        <a:srgbClr val="445469"/>
      </a:dk2>
      <a:lt2>
        <a:srgbClr val="FFFFFF"/>
      </a:lt2>
      <a:accent1>
        <a:srgbClr val="0E80C9"/>
      </a:accent1>
      <a:accent2>
        <a:srgbClr val="119CF4"/>
      </a:accent2>
      <a:accent3>
        <a:srgbClr val="445469"/>
      </a:accent3>
      <a:accent4>
        <a:srgbClr val="8AC153"/>
      </a:accent4>
      <a:accent5>
        <a:srgbClr val="BAEF69"/>
      </a:accent5>
      <a:accent6>
        <a:srgbClr val="A9A8AB"/>
      </a:accent6>
      <a:hlink>
        <a:srgbClr val="0E80C9"/>
      </a:hlink>
      <a:folHlink>
        <a:srgbClr val="0EA3FF"/>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20821</TotalTime>
  <Words>2309</Words>
  <Application>Microsoft Office PowerPoint</Application>
  <PresentationFormat>Custom</PresentationFormat>
  <Paragraphs>279</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LEGION</cp:lastModifiedBy>
  <cp:revision>3141</cp:revision>
  <dcterms:created xsi:type="dcterms:W3CDTF">2014-11-12T21:47:38Z</dcterms:created>
  <dcterms:modified xsi:type="dcterms:W3CDTF">2021-02-12T15:14:41Z</dcterms:modified>
  <cp:category/>
</cp:coreProperties>
</file>