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9" r:id="rId7"/>
    <p:sldId id="260" r:id="rId8"/>
    <p:sldId id="261" r:id="rId9"/>
    <p:sldId id="262" r:id="rId10"/>
    <p:sldId id="268" r:id="rId11"/>
    <p:sldId id="277" r:id="rId12"/>
    <p:sldId id="278" r:id="rId13"/>
    <p:sldId id="279" r:id="rId14"/>
    <p:sldId id="280" r:id="rId15"/>
    <p:sldId id="281" r:id="rId16"/>
    <p:sldId id="272" r:id="rId17"/>
    <p:sldId id="273" r:id="rId18"/>
    <p:sldId id="263" r:id="rId19"/>
    <p:sldId id="270" r:id="rId20"/>
    <p:sldId id="274" r:id="rId21"/>
    <p:sldId id="275" r:id="rId22"/>
    <p:sldId id="276" r:id="rId23"/>
    <p:sldId id="271" r:id="rId24"/>
    <p:sldId id="264" r:id="rId25"/>
    <p:sldId id="265" r:id="rId26"/>
    <p:sldId id="26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CA29"/>
    <a:srgbClr val="383F76"/>
    <a:srgbClr val="3CA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511" autoAdjust="0"/>
  </p:normalViewPr>
  <p:slideViewPr>
    <p:cSldViewPr snapToGrid="0">
      <p:cViewPr>
        <p:scale>
          <a:sx n="66" d="100"/>
          <a:sy n="66" d="100"/>
        </p:scale>
        <p:origin x="644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5E85-A921-4247-A54F-253ADE0188F0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72BB-F5D6-45F3-AB20-3027E2548F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11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5E85-A921-4247-A54F-253ADE0188F0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72BB-F5D6-45F3-AB20-3027E2548F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87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5E85-A921-4247-A54F-253ADE0188F0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72BB-F5D6-45F3-AB20-3027E2548F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24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5E85-A921-4247-A54F-253ADE0188F0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72BB-F5D6-45F3-AB20-3027E2548F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23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5E85-A921-4247-A54F-253ADE0188F0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72BB-F5D6-45F3-AB20-3027E2548F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680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5E85-A921-4247-A54F-253ADE0188F0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72BB-F5D6-45F3-AB20-3027E2548F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39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5E85-A921-4247-A54F-253ADE0188F0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72BB-F5D6-45F3-AB20-3027E2548F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07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5E85-A921-4247-A54F-253ADE0188F0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72BB-F5D6-45F3-AB20-3027E2548F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5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5E85-A921-4247-A54F-253ADE0188F0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72BB-F5D6-45F3-AB20-3027E2548F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8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5E85-A921-4247-A54F-253ADE0188F0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72BB-F5D6-45F3-AB20-3027E2548F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02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5E85-A921-4247-A54F-253ADE0188F0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72BB-F5D6-45F3-AB20-3027E2548F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17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45E85-A921-4247-A54F-253ADE0188F0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E72BB-F5D6-45F3-AB20-3027E2548F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54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lowChartHireHawk.drawio.p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ErDiagramofHireHawk.drawio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UseCaseDiagramofHireHawk.drawio.pn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Lv0DFDofHireHawk.drawio.pn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Lv1DFDofHireHawk.drawio.pn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4665" y="1655448"/>
            <a:ext cx="1740777" cy="439172"/>
          </a:xfrm>
        </p:spPr>
        <p:txBody>
          <a:bodyPr>
            <a:normAutofit fontScale="90000"/>
          </a:bodyPr>
          <a:lstStyle/>
          <a:p>
            <a:r>
              <a:rPr lang="en-GB" sz="2800" dirty="0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A Project</a:t>
            </a:r>
            <a:endParaRPr lang="en-GB" sz="2800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450924" y="1872046"/>
            <a:ext cx="5468257" cy="6278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MID-TERM PRESENTATION </a:t>
            </a:r>
            <a:endParaRPr lang="en-GB" sz="2800" b="1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54323" y="2365343"/>
            <a:ext cx="861463" cy="6276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ON</a:t>
            </a:r>
            <a:endParaRPr lang="en-GB" sz="2800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59154" y="2855652"/>
            <a:ext cx="8051800" cy="6276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‘Hire-Hawk : An Applicant Tracking System’</a:t>
            </a:r>
            <a:endParaRPr lang="en-GB" sz="2800" b="1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99074" y="3866831"/>
            <a:ext cx="2874739" cy="6278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PRESENTED BY:</a:t>
            </a:r>
            <a:endParaRPr lang="en-GB" sz="2800" b="1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881238" y="3794415"/>
            <a:ext cx="2874739" cy="6278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SUPERVISED BY:</a:t>
            </a:r>
            <a:endParaRPr lang="en-GB" sz="2800" b="1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wastik Colle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657" y="133807"/>
            <a:ext cx="33528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82535" y="4590742"/>
            <a:ext cx="5736778" cy="544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 err="1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Mandip</a:t>
            </a:r>
            <a:r>
              <a:rPr lang="en-GB" sz="2800" dirty="0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Kunwar</a:t>
            </a:r>
            <a:r>
              <a:rPr lang="en-GB" sz="2800" dirty="0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 (5-2-1131-18-2019)</a:t>
            </a:r>
            <a:endParaRPr lang="en-GB" sz="2800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62574" y="5129325"/>
            <a:ext cx="5622478" cy="5622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 err="1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Saurabh</a:t>
            </a:r>
            <a:r>
              <a:rPr lang="en-GB" sz="2800" dirty="0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Subedi</a:t>
            </a:r>
            <a:r>
              <a:rPr lang="en-GB" sz="2800" dirty="0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 (5-2-1131-30-2019)</a:t>
            </a:r>
            <a:endParaRPr lang="en-GB" sz="2800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62574" y="5691583"/>
            <a:ext cx="5622478" cy="5513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Shiwam Paudel (5-2-1131-32-2019)</a:t>
            </a:r>
            <a:endParaRPr lang="en-GB" sz="2800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531411" y="4590742"/>
            <a:ext cx="4395865" cy="13147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 err="1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Sagar</a:t>
            </a:r>
            <a:r>
              <a:rPr lang="en-GB" sz="2800" dirty="0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Rana</a:t>
            </a:r>
            <a:r>
              <a:rPr lang="en-GB" sz="2800" dirty="0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Magar</a:t>
            </a:r>
            <a:endParaRPr lang="en-GB" sz="2800" dirty="0" smtClean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  <a:p>
            <a:r>
              <a:rPr lang="en-GB" sz="2800" dirty="0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Lecturer, </a:t>
            </a:r>
            <a:r>
              <a:rPr lang="en-GB" sz="2800" dirty="0" err="1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Swastik</a:t>
            </a:r>
            <a:r>
              <a:rPr lang="en-GB" sz="2800" dirty="0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 College</a:t>
            </a:r>
          </a:p>
          <a:p>
            <a:pPr algn="l"/>
            <a:endParaRPr lang="en-GB" sz="2800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55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803275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0243" y="1469570"/>
            <a:ext cx="2628899" cy="244928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</a:t>
            </a:r>
          </a:p>
          <a:p>
            <a:pPr algn="ctr"/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Vision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20143" y="1469571"/>
            <a:ext cx="2628899" cy="244928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30043" y="1469571"/>
            <a:ext cx="2628899" cy="244928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Implementation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344264" y="1469570"/>
            <a:ext cx="2628899" cy="244928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939142" y="2694214"/>
            <a:ext cx="381001" cy="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>
            <a:off x="5949042" y="2694215"/>
            <a:ext cx="381001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 flipV="1">
            <a:off x="8958942" y="2694214"/>
            <a:ext cx="385322" cy="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330043" y="4209140"/>
            <a:ext cx="2628899" cy="244928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Retrospect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Elbow Connector 26"/>
          <p:cNvCxnSpPr>
            <a:stCxn id="7" idx="2"/>
            <a:endCxn id="19" idx="3"/>
          </p:cNvCxnSpPr>
          <p:nvPr/>
        </p:nvCxnSpPr>
        <p:spPr>
          <a:xfrm rot="5400000">
            <a:off x="9051365" y="3826435"/>
            <a:ext cx="1514926" cy="1699772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9" idx="1"/>
            <a:endCxn id="5" idx="2"/>
          </p:cNvCxnSpPr>
          <p:nvPr/>
        </p:nvCxnSpPr>
        <p:spPr>
          <a:xfrm rot="10800000">
            <a:off x="4634593" y="3918860"/>
            <a:ext cx="1695450" cy="1514925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54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803275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Project Vision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431470"/>
            <a:ext cx="2628899" cy="37755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</a:t>
            </a:r>
          </a:p>
          <a:p>
            <a:pPr algn="ctr"/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Vision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14801" y="1633989"/>
            <a:ext cx="75310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transparent, accessible, and equitable platform for both employers and job seekers. 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save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for recruiters, empower applicants to showcase their skills effectively, and foster a more efficient and accurate matching of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skills.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34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803275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393370"/>
            <a:ext cx="2628899" cy="41438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4300" y="157668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Söhne"/>
              </a:rPr>
              <a:t>The project is systematically broken down into iterative cycles, known as sprints, allowing for regular reassessment and adaptation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76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803275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Implementation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71949" y="2305973"/>
            <a:ext cx="665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b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Angle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Value Calculation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393370"/>
            <a:ext cx="2628899" cy="44105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Implementation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998" y="1016000"/>
            <a:ext cx="4637031" cy="13968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449" y="614362"/>
            <a:ext cx="3283119" cy="169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803275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33849" y="1151811"/>
            <a:ext cx="6654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This phase </a:t>
            </a:r>
            <a:r>
              <a:rPr lang="en-GB" sz="2400" dirty="0"/>
              <a:t>serves as a checkpoint for reflecting on challenges faced, adapting to evolving project requirements, and identifying opportunities for </a:t>
            </a:r>
            <a:r>
              <a:rPr lang="en-GB" sz="2400" dirty="0" smtClean="0"/>
              <a:t>refinement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Regular </a:t>
            </a:r>
            <a:r>
              <a:rPr lang="en-GB" sz="2400" dirty="0"/>
              <a:t>reviews are conducted to assess the progress made during each iteration and </a:t>
            </a:r>
            <a:r>
              <a:rPr lang="en-GB" sz="2400" dirty="0" smtClean="0"/>
              <a:t>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technical reviews ensure that the implemented algorithms, such as the cosine similarity for resume analysis, are performing </a:t>
            </a:r>
            <a:r>
              <a:rPr lang="en-GB" sz="2400" dirty="0" smtClean="0"/>
              <a:t>optimally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393370"/>
            <a:ext cx="2628899" cy="44105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56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803275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Retrospect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71949" y="1393370"/>
            <a:ext cx="665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This phase is crucial for understanding what worked well, identifying areas for improvement, and capturing lessons </a:t>
            </a:r>
            <a:r>
              <a:rPr lang="en-GB" sz="2400" dirty="0" smtClean="0"/>
              <a:t>learned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team reflects on project milestones, collaboration effectiveness, and the implementation of </a:t>
            </a:r>
            <a:r>
              <a:rPr lang="en-GB" sz="2400" dirty="0" smtClean="0"/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reviews are incorporated into future plans, enhancing the system's overall </a:t>
            </a:r>
            <a:r>
              <a:rPr lang="en-GB" sz="2400" dirty="0" smtClean="0"/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393370"/>
            <a:ext cx="2628899" cy="44105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Retrospect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81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803275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4351338"/>
          </a:xfrm>
        </p:spPr>
        <p:txBody>
          <a:bodyPr/>
          <a:lstStyle/>
          <a:p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Draw.io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Overleaf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2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803275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Model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708" y="1016000"/>
            <a:ext cx="3138981" cy="5504056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9256060" y="5026771"/>
            <a:ext cx="2460812" cy="638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Tap to Open Diagram</a:t>
            </a:r>
            <a:endParaRPr lang="en-GB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34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803275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9824"/>
            <a:ext cx="10515600" cy="5718175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Dashboard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Vacancy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Announcement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with Resume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Submission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 and Hiring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Assistance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51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803275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0616"/>
            <a:ext cx="7212106" cy="827951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ER-Diagram of HireHawk System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21088" y="5019346"/>
            <a:ext cx="17972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Click to Open ERD</a:t>
            </a:r>
            <a:endParaRPr lang="en-GB" sz="16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80" y="1581711"/>
            <a:ext cx="8047837" cy="483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5000" y="241300"/>
            <a:ext cx="4102100" cy="63373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Outline</a:t>
            </a:r>
            <a:endParaRPr lang="en-GB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742714"/>
              </p:ext>
            </p:extLst>
          </p:nvPr>
        </p:nvGraphicFramePr>
        <p:xfrm>
          <a:off x="5638800" y="254000"/>
          <a:ext cx="6070600" cy="6078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084"/>
                <a:gridCol w="940516"/>
              </a:tblGrid>
              <a:tr h="524722">
                <a:tc>
                  <a:txBody>
                    <a:bodyPr/>
                    <a:lstStyle/>
                    <a:p>
                      <a:r>
                        <a:rPr lang="en-GB" sz="2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r>
                        <a:rPr lang="en-GB" sz="21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Slides</a:t>
                      </a: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GB" sz="2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6666">
                <a:tc>
                  <a:txBody>
                    <a:bodyPr/>
                    <a:lstStyle/>
                    <a:p>
                      <a:r>
                        <a:rPr lang="en-GB" sz="21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</a:t>
                      </a: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n-GB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7700">
                <a:tc>
                  <a:txBody>
                    <a:bodyPr/>
                    <a:lstStyle/>
                    <a:p>
                      <a:r>
                        <a:rPr lang="en-GB" sz="21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Statement</a:t>
                      </a:r>
                      <a:endParaRPr lang="en-GB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3024">
                <a:tc>
                  <a:txBody>
                    <a:bodyPr/>
                    <a:lstStyle/>
                    <a:p>
                      <a:r>
                        <a:rPr lang="en-GB" sz="21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</a:t>
                      </a:r>
                      <a:endParaRPr lang="en-GB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4333">
                <a:tc>
                  <a:txBody>
                    <a:bodyPr/>
                    <a:lstStyle/>
                    <a:p>
                      <a:r>
                        <a:rPr lang="en-GB" sz="21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Review</a:t>
                      </a:r>
                      <a:endParaRPr lang="en-GB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8847">
                <a:tc>
                  <a:txBody>
                    <a:bodyPr/>
                    <a:lstStyle/>
                    <a:p>
                      <a:r>
                        <a:rPr lang="en-GB" sz="21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GB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4805">
                <a:tc>
                  <a:txBody>
                    <a:bodyPr/>
                    <a:lstStyle/>
                    <a:p>
                      <a:r>
                        <a:rPr lang="en-GB" sz="21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 Requirements</a:t>
                      </a:r>
                      <a:endParaRPr lang="en-GB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4722">
                <a:tc>
                  <a:txBody>
                    <a:bodyPr/>
                    <a:lstStyle/>
                    <a:p>
                      <a:r>
                        <a:rPr lang="en-GB" sz="21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Diagrams</a:t>
                      </a:r>
                      <a:endParaRPr lang="en-GB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0229">
                <a:tc>
                  <a:txBody>
                    <a:bodyPr/>
                    <a:lstStyle/>
                    <a:p>
                      <a:r>
                        <a:rPr lang="en-GB" sz="21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  <a:endParaRPr lang="en-GB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4852">
                <a:tc>
                  <a:txBody>
                    <a:bodyPr/>
                    <a:lstStyle/>
                    <a:p>
                      <a:r>
                        <a:rPr lang="en-GB" sz="21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  <a:r>
                        <a:rPr lang="en-GB" sz="21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Remaining</a:t>
                      </a:r>
                      <a:endParaRPr lang="en-GB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8847">
                <a:tc>
                  <a:txBody>
                    <a:bodyPr/>
                    <a:lstStyle/>
                    <a:p>
                      <a:r>
                        <a:rPr lang="en-GB" sz="21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References</a:t>
                      </a:r>
                      <a:endParaRPr lang="en-GB" sz="2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664" marR="108664" marT="54331" marB="543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35" y="1954212"/>
            <a:ext cx="3326829" cy="294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5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803275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6000"/>
            <a:ext cx="2900082" cy="827951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62993" y="4956593"/>
            <a:ext cx="29290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Click to Open Use Case Diagram</a:t>
            </a:r>
            <a:endParaRPr lang="en-GB" sz="16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515" y="1505613"/>
            <a:ext cx="4648844" cy="528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3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803275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196" y="1169589"/>
            <a:ext cx="2667000" cy="4130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 Diagram: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80429" y="5891238"/>
            <a:ext cx="23679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Click to Open Level0DFD</a:t>
            </a:r>
            <a:endParaRPr lang="en-GB" sz="16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96" y="2672602"/>
            <a:ext cx="10538604" cy="192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9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803275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0616"/>
            <a:ext cx="7212106" cy="827951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1 DFD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63888" y="5386899"/>
            <a:ext cx="2470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Click to Open Level 1 DFD</a:t>
            </a:r>
            <a:endParaRPr lang="en-GB" sz="16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78" y="1432985"/>
            <a:ext cx="6555449" cy="520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1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803275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4351338"/>
          </a:xfrm>
        </p:spPr>
        <p:txBody>
          <a:bodyPr/>
          <a:lstStyle/>
          <a:p>
            <a:r>
              <a:rPr lang="en-GB" dirty="0"/>
              <a:t>Obtain a ranked list of applicants based on the similarity of their resumes to the given job description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The system provides a more efficient approach to candidate and job description matching, focusing on relevant qualifications.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08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803275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Remaining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4351338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Supervisor’s Feedback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Certain Bug Fixes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63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803275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[1] C</a:t>
            </a:r>
            <a:r>
              <a:rPr lang="en-GB" dirty="0"/>
              <a:t>. </a:t>
            </a:r>
            <a:r>
              <a:rPr lang="en-GB" dirty="0" err="1"/>
              <a:t>Daryani</a:t>
            </a:r>
            <a:r>
              <a:rPr lang="en-GB" dirty="0"/>
              <a:t>, G. S. </a:t>
            </a:r>
            <a:r>
              <a:rPr lang="en-GB" dirty="0" err="1"/>
              <a:t>Chhabra</a:t>
            </a:r>
            <a:r>
              <a:rPr lang="en-GB" dirty="0"/>
              <a:t>, H. Patel, I. K. </a:t>
            </a:r>
            <a:r>
              <a:rPr lang="en-GB" dirty="0" err="1"/>
              <a:t>Chhabra</a:t>
            </a:r>
            <a:r>
              <a:rPr lang="en-GB" dirty="0"/>
              <a:t>, and R. Patel, “An automated resume screening system using natural language processing and similarity,” ETHICS AND INFORMATION TECHNOLOGY [Internet]. VOLKSON PRESS, pp. 99–103, </a:t>
            </a:r>
            <a:r>
              <a:rPr lang="en-GB" dirty="0" smtClean="0"/>
              <a:t>2020</a:t>
            </a:r>
          </a:p>
          <a:p>
            <a:pPr marL="0" indent="0">
              <a:buNone/>
            </a:pPr>
            <a:r>
              <a:rPr lang="en-GB" dirty="0" smtClean="0"/>
              <a:t>[2] H</a:t>
            </a:r>
            <a:r>
              <a:rPr lang="en-GB" dirty="0"/>
              <a:t>. Braun, “Applying learning-to-rank to human resourcing’s job-candidate matching </a:t>
            </a:r>
            <a:r>
              <a:rPr lang="en-GB" dirty="0" err="1"/>
              <a:t>problem</a:t>
            </a:r>
            <a:r>
              <a:rPr lang="en-GB" dirty="0"/>
              <a:t>: A case study.” 2017.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[3] </a:t>
            </a:r>
            <a:r>
              <a:rPr lang="en-GB" dirty="0"/>
              <a:t>A. </a:t>
            </a:r>
            <a:r>
              <a:rPr lang="en-GB" dirty="0" err="1"/>
              <a:t>Zaroor</a:t>
            </a:r>
            <a:r>
              <a:rPr lang="en-GB" dirty="0"/>
              <a:t>, M. Maree, and M. </a:t>
            </a:r>
            <a:r>
              <a:rPr lang="en-GB" dirty="0" err="1"/>
              <a:t>Sabha</a:t>
            </a:r>
            <a:r>
              <a:rPr lang="en-GB" dirty="0"/>
              <a:t>, “</a:t>
            </a:r>
            <a:r>
              <a:rPr lang="en-GB" dirty="0" err="1"/>
              <a:t>Jrc</a:t>
            </a:r>
            <a:r>
              <a:rPr lang="en-GB" dirty="0"/>
              <a:t>: a job post and resume classification system for online recruitment,” in 2017 IEEE 29th International Conference on Tools with Artificial Intelligence (ICTAI). IEEE, 2017, pp. 780–787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08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Slides for PowerPoint and Google Slides Present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5600"/>
            <a:ext cx="1218714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ave 5"/>
          <p:cNvSpPr/>
          <p:nvPr/>
        </p:nvSpPr>
        <p:spPr>
          <a:xfrm>
            <a:off x="2474073" y="4749800"/>
            <a:ext cx="7239000" cy="1828800"/>
          </a:xfrm>
          <a:prstGeom prst="wav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b="1" dirty="0" smtClean="0">
                <a:solidFill>
                  <a:srgbClr val="383F7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lang="en-GB" sz="4400" b="1" dirty="0">
              <a:solidFill>
                <a:srgbClr val="383F7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58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817" y="-21542"/>
            <a:ext cx="10515600" cy="803275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05436" y="1792934"/>
            <a:ext cx="3388659" cy="437477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724400" y="1792934"/>
            <a:ext cx="3388659" cy="437477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543364" y="1792934"/>
            <a:ext cx="3388659" cy="437477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36628" y="556244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55592" y="556244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7664" y="556677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2221" y="2676606"/>
            <a:ext cx="29301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HireHawk analyses </a:t>
            </a:r>
            <a:r>
              <a:rPr lang="en-GB" dirty="0">
                <a:solidFill>
                  <a:schemeClr val="bg1"/>
                </a:solidFill>
              </a:rPr>
              <a:t>applied applicant resumes and assists HR in recruiting the perfect candidates for the given </a:t>
            </a:r>
            <a:r>
              <a:rPr lang="en-GB" dirty="0" smtClean="0">
                <a:solidFill>
                  <a:schemeClr val="bg1"/>
                </a:solidFill>
              </a:rPr>
              <a:t>vacancy.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69115" y="2676606"/>
            <a:ext cx="31184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S</a:t>
            </a:r>
            <a:r>
              <a:rPr lang="en-GB" dirty="0" smtClean="0">
                <a:solidFill>
                  <a:schemeClr val="bg1"/>
                </a:solidFill>
              </a:rPr>
              <a:t>treamline hiring by automating </a:t>
            </a:r>
            <a:r>
              <a:rPr lang="en-GB" dirty="0">
                <a:solidFill>
                  <a:schemeClr val="bg1"/>
                </a:solidFill>
              </a:rPr>
              <a:t>resume analysis and </a:t>
            </a:r>
            <a:r>
              <a:rPr lang="en-GB" dirty="0" smtClean="0">
                <a:solidFill>
                  <a:schemeClr val="bg1"/>
                </a:solidFill>
              </a:rPr>
              <a:t>scoring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E</a:t>
            </a:r>
            <a:r>
              <a:rPr lang="en-GB" dirty="0" smtClean="0">
                <a:solidFill>
                  <a:schemeClr val="bg1"/>
                </a:solidFill>
              </a:rPr>
              <a:t>fficient </a:t>
            </a:r>
            <a:r>
              <a:rPr lang="en-GB" dirty="0">
                <a:solidFill>
                  <a:schemeClr val="bg1"/>
                </a:solidFill>
              </a:rPr>
              <a:t>and accurate matching of skills to job requirements, benefiting both employers and applicants.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71817" y="742075"/>
            <a:ext cx="110938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"Hire-Hawk: An Applicant Tracking System"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simplifies and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modernize the recruitment process.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/>
              <a:t>The goal is to help companies quickly find the right candidates without going through time-consuming and challenging procedures.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78474" y="2664202"/>
            <a:ext cx="31184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Comprehensive online recruitment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Effective in Corporate Industries, Human </a:t>
            </a:r>
            <a:r>
              <a:rPr lang="en-GB" dirty="0">
                <a:solidFill>
                  <a:schemeClr val="bg1"/>
                </a:solidFill>
              </a:rPr>
              <a:t>Resource </a:t>
            </a:r>
            <a:r>
              <a:rPr lang="en-GB" dirty="0" smtClean="0">
                <a:solidFill>
                  <a:schemeClr val="bg1"/>
                </a:solidFill>
              </a:rPr>
              <a:t>Department &amp;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Recruitment Agencies.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Applicant submissions with automated resume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93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803275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4351338"/>
          </a:xfrm>
        </p:spPr>
        <p:txBody>
          <a:bodyPr/>
          <a:lstStyle/>
          <a:p>
            <a:r>
              <a:rPr lang="en-GB" dirty="0"/>
              <a:t>Traditional hiring faces challenges with manual screening and subjective evaluations.</a:t>
            </a:r>
          </a:p>
          <a:p>
            <a:r>
              <a:rPr lang="en-GB" dirty="0"/>
              <a:t>Overwhelmed recruiters, time constraints, and a lack of in-depth analysis of resumes.</a:t>
            </a:r>
          </a:p>
          <a:p>
            <a:r>
              <a:rPr lang="en-GB" dirty="0"/>
              <a:t>"Hire-Hawk" addresses these challenges using the cosine similarity algorithm for objective and efficient resume analysis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83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803275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4351338"/>
          </a:xfrm>
        </p:spPr>
        <p:txBody>
          <a:bodyPr/>
          <a:lstStyle/>
          <a:p>
            <a:r>
              <a:rPr lang="en-GB" dirty="0"/>
              <a:t>Revolutionizes recruitment with a transparent and accessible platform.</a:t>
            </a:r>
          </a:p>
          <a:p>
            <a:r>
              <a:rPr lang="en-GB" dirty="0"/>
              <a:t>Automates screening, saving time for recruiters and providing a fair chance for job seekers.</a:t>
            </a:r>
          </a:p>
          <a:p>
            <a:r>
              <a:rPr lang="en-GB" dirty="0"/>
              <a:t>Enhances efficiency and accuracy in matching skills to job requirements.</a:t>
            </a:r>
          </a:p>
          <a:p>
            <a:r>
              <a:rPr lang="en-GB" dirty="0"/>
              <a:t>Objective assessment through the cosine similarity algorithm ensures a fair and efficient evaluation of candidates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807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803275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4351338"/>
          </a:xfrm>
        </p:spPr>
        <p:txBody>
          <a:bodyPr/>
          <a:lstStyle/>
          <a:p>
            <a:r>
              <a:rPr lang="en-GB" dirty="0"/>
              <a:t>Comprehensive online recruitment system.</a:t>
            </a:r>
          </a:p>
          <a:p>
            <a:r>
              <a:rPr lang="en-GB" dirty="0"/>
              <a:t>Job posting, updating, and deletion functionalities for administrators.</a:t>
            </a:r>
          </a:p>
          <a:p>
            <a:r>
              <a:rPr lang="en-GB" dirty="0"/>
              <a:t>Applicant submissions with automated resume analysis.</a:t>
            </a:r>
          </a:p>
          <a:p>
            <a:r>
              <a:rPr lang="en-GB" dirty="0"/>
              <a:t>Scoring mechanism for applicants based on resumes and job criteria</a:t>
            </a:r>
            <a:r>
              <a:rPr lang="en-GB" dirty="0" smtClean="0"/>
              <a:t>. Security </a:t>
            </a:r>
            <a:r>
              <a:rPr lang="en-GB" dirty="0"/>
              <a:t>measures for authentication and scalability for growing data and user volumes.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33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803275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4351338"/>
          </a:xfrm>
        </p:spPr>
        <p:txBody>
          <a:bodyPr/>
          <a:lstStyle/>
          <a:p>
            <a:r>
              <a:rPr lang="en-GB" dirty="0"/>
              <a:t>To address challenges in traditional hiring processes characterized by manual screening and subjective evaluations.</a:t>
            </a:r>
          </a:p>
          <a:p>
            <a:r>
              <a:rPr lang="en-GB" dirty="0"/>
              <a:t>To alleviate the overwhelming workload on recruiters dealing with a high volume of resumes</a:t>
            </a:r>
            <a:r>
              <a:rPr lang="en-GB" dirty="0" smtClean="0"/>
              <a:t>.</a:t>
            </a:r>
          </a:p>
          <a:p>
            <a:r>
              <a:rPr lang="en-GB" dirty="0"/>
              <a:t>To ensure a transparent and efficient connection between employers and job seekers</a:t>
            </a:r>
            <a:r>
              <a:rPr lang="en-GB" dirty="0" smtClean="0"/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37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803275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8700" y="1753394"/>
            <a:ext cx="2413000" cy="15621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Analyze</a:t>
            </a:r>
            <a:r>
              <a:rPr lang="en-GB" dirty="0" smtClean="0"/>
              <a:t> </a:t>
            </a:r>
            <a:r>
              <a:rPr lang="en-GB" dirty="0"/>
              <a:t>applied applicant resumes and assist HR in the recruitment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841500" y="4710113"/>
            <a:ext cx="2413000" cy="15621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To identify qualified candidates quickly and easily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092700" y="1983581"/>
            <a:ext cx="2413000" cy="15621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 save time by automating the initial screening of resumes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8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318" y="-29324"/>
            <a:ext cx="10515600" cy="803275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224769"/>
              </p:ext>
            </p:extLst>
          </p:nvPr>
        </p:nvGraphicFramePr>
        <p:xfrm>
          <a:off x="170329" y="659903"/>
          <a:ext cx="11770659" cy="6045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250"/>
                <a:gridCol w="4984630"/>
                <a:gridCol w="1952155"/>
                <a:gridCol w="3098624"/>
              </a:tblGrid>
              <a:tr h="769047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Cites</a:t>
                      </a:r>
                      <a:r>
                        <a:rPr lang="en-GB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(Date)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304" marR="126304" marT="63152" marB="63152"/>
                </a:tc>
              </a:tr>
              <a:tr h="1342646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(</a:t>
                      </a:r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2020)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AUTOMATED RESUME SCREENING SYSTEM USING NATURAL LANGUAGE PROCESSING AND SIMILARITY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TF-IDF </a:t>
                      </a:r>
                      <a:r>
                        <a:rPr lang="en-GB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Vectorization</a:t>
                      </a:r>
                      <a:r>
                        <a:rPr lang="en-GB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&amp;</a:t>
                      </a:r>
                      <a:endParaRPr lang="en-GB" sz="1600" b="0" i="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Cosine Similarity</a:t>
                      </a:r>
                    </a:p>
                    <a:p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may miss out on providing complete information, affecting the accuracy of the system's matching.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304" marR="126304" marT="63152" marB="63152"/>
                </a:tc>
              </a:tr>
              <a:tr h="1639825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2(2017)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JRC: A Job Post and Resume Classification System for Online Recruitment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Section-Based Segmentation Module</a:t>
                      </a:r>
                      <a:r>
                        <a:rPr lang="en-GB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Integrated Knowledge Base</a:t>
                      </a:r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r>
                        <a:rPr lang="en-GB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Lacks 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 automatic matching procedure between candidate resumes and their corresponding job postings</a:t>
                      </a:r>
                    </a:p>
                  </a:txBody>
                  <a:tcPr marL="126304" marR="126304" marT="63152" marB="63152"/>
                </a:tc>
              </a:tr>
              <a:tr h="1342646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3(2017)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Applying Learning-to-Rank to Human Resourcing's Job-Candidate Matching Problem: A Case Study.</a:t>
                      </a:r>
                      <a:endParaRPr lang="en-GB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Gradient Boosted Regression Trees (GBRT)</a:t>
                      </a:r>
                      <a:r>
                        <a:rPr lang="en-GB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GB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LambdaMART</a:t>
                      </a:r>
                      <a:endParaRPr lang="en-GB" sz="1600" b="0" i="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Incorrectly categorized data &amp; Lacks Automatic mailing system</a:t>
                      </a:r>
                      <a:endParaRPr lang="en-GB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304" marR="126304" marT="63152" marB="63152"/>
                </a:tc>
              </a:tr>
              <a:tr h="951532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Categorized</a:t>
                      </a:r>
                      <a:r>
                        <a:rPr lang="en-GB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provided with complete information with transparent salary, highly accurate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Cosine</a:t>
                      </a:r>
                      <a:r>
                        <a:rPr lang="en-GB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Similarity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304" marR="126304" marT="63152" marB="63152"/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304" marR="126304" marT="63152" marB="6315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43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962</Words>
  <Application>Microsoft Office PowerPoint</Application>
  <PresentationFormat>Widescreen</PresentationFormat>
  <Paragraphs>169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Ebrima</vt:lpstr>
      <vt:lpstr>Söhne</vt:lpstr>
      <vt:lpstr>Times New Roman</vt:lpstr>
      <vt:lpstr>Office Theme</vt:lpstr>
      <vt:lpstr>A Project</vt:lpstr>
      <vt:lpstr>PowerPoint Presentation</vt:lpstr>
      <vt:lpstr>Introduction</vt:lpstr>
      <vt:lpstr>Background</vt:lpstr>
      <vt:lpstr>Importance</vt:lpstr>
      <vt:lpstr>Scope</vt:lpstr>
      <vt:lpstr>Problem Statement</vt:lpstr>
      <vt:lpstr>Objective</vt:lpstr>
      <vt:lpstr>Literature Review</vt:lpstr>
      <vt:lpstr>Methodology</vt:lpstr>
      <vt:lpstr>Determine Project Vision</vt:lpstr>
      <vt:lpstr>Planning</vt:lpstr>
      <vt:lpstr>Algorithm Implementation</vt:lpstr>
      <vt:lpstr>Review</vt:lpstr>
      <vt:lpstr>Retrospect</vt:lpstr>
      <vt:lpstr>Tools Used</vt:lpstr>
      <vt:lpstr>Proposed System Model</vt:lpstr>
      <vt:lpstr>Functional Requirement</vt:lpstr>
      <vt:lpstr>Diagrams</vt:lpstr>
      <vt:lpstr>Diagrams</vt:lpstr>
      <vt:lpstr>Diagrams</vt:lpstr>
      <vt:lpstr>Diagrams</vt:lpstr>
      <vt:lpstr>Result</vt:lpstr>
      <vt:lpstr>Task Remaining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Project</dc:title>
  <dc:creator>swift</dc:creator>
  <cp:lastModifiedBy>swift</cp:lastModifiedBy>
  <cp:revision>98</cp:revision>
  <dcterms:created xsi:type="dcterms:W3CDTF">2023-12-15T14:25:34Z</dcterms:created>
  <dcterms:modified xsi:type="dcterms:W3CDTF">2023-12-16T17:27:10Z</dcterms:modified>
</cp:coreProperties>
</file>