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77" r:id="rId2"/>
    <p:sldId id="278" r:id="rId3"/>
    <p:sldId id="279" r:id="rId4"/>
    <p:sldId id="280" r:id="rId5"/>
    <p:sldId id="282" r:id="rId6"/>
    <p:sldId id="283" r:id="rId7"/>
    <p:sldId id="259" r:id="rId8"/>
    <p:sldId id="284" r:id="rId9"/>
    <p:sldId id="285" r:id="rId10"/>
    <p:sldId id="286" r:id="rId11"/>
    <p:sldId id="258" r:id="rId12"/>
    <p:sldId id="287" r:id="rId13"/>
    <p:sldId id="268" r:id="rId14"/>
    <p:sldId id="288" r:id="rId15"/>
    <p:sldId id="289" r:id="rId16"/>
    <p:sldId id="290" r:id="rId17"/>
    <p:sldId id="291" r:id="rId18"/>
    <p:sldId id="292" r:id="rId19"/>
    <p:sldId id="265" r:id="rId20"/>
    <p:sldId id="271" r:id="rId21"/>
  </p:sldIdLst>
  <p:sldSz cx="12192000" cy="6858000"/>
  <p:notesSz cx="6858000" cy="9144000"/>
  <p:embeddedFontLst>
    <p:embeddedFont>
      <p:font typeface="Ebrima" panose="02000000000000000000" pitchFamily="2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bold r:id="rId30"/>
      <p:italic r:id="rId31"/>
      <p:boldItalic r:id="rId32"/>
    </p:embeddedFont>
    <p:embeddedFont>
      <p:font typeface="Rozha One" panose="020B0604020202020204" charset="0"/>
      <p:regular r:id="rId33"/>
    </p:embeddedFont>
    <p:embeddedFont>
      <p:font typeface="Aldrich" panose="02000000000000000000" pitchFamily="2" charset="0"/>
      <p:regular r:id="rId34"/>
    </p:embeddedFont>
    <p:embeddedFont>
      <p:font typeface="Alice" panose="020B0604020202020204" charset="0"/>
      <p:regular r:id="rId35"/>
    </p:embeddedFont>
    <p:embeddedFont>
      <p:font typeface="Abril Fatfac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028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13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22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5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3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12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55000"/>
          </a:blip>
          <a:srcRect b="15196"/>
          <a:stretch/>
        </p:blipFill>
        <p:spPr>
          <a:xfrm>
            <a:off x="0" y="-33175"/>
            <a:ext cx="12192000" cy="68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63800" y="663300"/>
            <a:ext cx="11264400" cy="553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92275" y="1056675"/>
            <a:ext cx="10153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2275" y="2729898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577074" y="2729898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992275" y="4510836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4"/>
          </p:nvPr>
        </p:nvSpPr>
        <p:spPr>
          <a:xfrm>
            <a:off x="4577074" y="4510836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5"/>
          </p:nvPr>
        </p:nvSpPr>
        <p:spPr>
          <a:xfrm>
            <a:off x="992275" y="2122800"/>
            <a:ext cx="29841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6"/>
          </p:nvPr>
        </p:nvSpPr>
        <p:spPr>
          <a:xfrm>
            <a:off x="4577074" y="2122800"/>
            <a:ext cx="29841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7"/>
          </p:nvPr>
        </p:nvSpPr>
        <p:spPr>
          <a:xfrm>
            <a:off x="992275" y="3903738"/>
            <a:ext cx="29841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8"/>
          </p:nvPr>
        </p:nvSpPr>
        <p:spPr>
          <a:xfrm>
            <a:off x="4577074" y="3903738"/>
            <a:ext cx="29841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9"/>
          </p:nvPr>
        </p:nvSpPr>
        <p:spPr>
          <a:xfrm>
            <a:off x="8161874" y="2729898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3"/>
          </p:nvPr>
        </p:nvSpPr>
        <p:spPr>
          <a:xfrm>
            <a:off x="8161874" y="4510836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4"/>
          </p:nvPr>
        </p:nvSpPr>
        <p:spPr>
          <a:xfrm>
            <a:off x="8161874" y="2122800"/>
            <a:ext cx="29841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15"/>
          </p:nvPr>
        </p:nvSpPr>
        <p:spPr>
          <a:xfrm>
            <a:off x="8161874" y="3903738"/>
            <a:ext cx="29841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 rotWithShape="1">
          <a:blip r:embed="rId2">
            <a:alphaModFix amt="55000"/>
          </a:blip>
          <a:srcRect b="15196"/>
          <a:stretch/>
        </p:blipFill>
        <p:spPr>
          <a:xfrm>
            <a:off x="0" y="-33175"/>
            <a:ext cx="12192000" cy="68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1406400" y="967200"/>
            <a:ext cx="9379200" cy="49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199000" y="14934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4467150" y="5510013"/>
            <a:ext cx="32577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199000" y="2759525"/>
            <a:ext cx="7794000" cy="224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 amt="55000"/>
          </a:blip>
          <a:srcRect b="15196"/>
          <a:stretch/>
        </p:blipFill>
        <p:spPr>
          <a:xfrm>
            <a:off x="0" y="-33175"/>
            <a:ext cx="12192000" cy="68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912641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accent3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2"/>
          </p:nvPr>
        </p:nvSpPr>
        <p:spPr>
          <a:xfrm>
            <a:off x="3051620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accent3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5190600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accent3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4"/>
          </p:nvPr>
        </p:nvSpPr>
        <p:spPr>
          <a:xfrm>
            <a:off x="7329580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accent3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5"/>
          </p:nvPr>
        </p:nvSpPr>
        <p:spPr>
          <a:xfrm>
            <a:off x="9468559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accent3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912650" y="974375"/>
            <a:ext cx="10366800" cy="763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6"/>
          </p:nvPr>
        </p:nvSpPr>
        <p:spPr>
          <a:xfrm>
            <a:off x="912650" y="2952874"/>
            <a:ext cx="1810800" cy="285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7"/>
          </p:nvPr>
        </p:nvSpPr>
        <p:spPr>
          <a:xfrm>
            <a:off x="3051626" y="2952874"/>
            <a:ext cx="1810800" cy="285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8"/>
          </p:nvPr>
        </p:nvSpPr>
        <p:spPr>
          <a:xfrm>
            <a:off x="5190601" y="2952874"/>
            <a:ext cx="1810800" cy="285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9"/>
          </p:nvPr>
        </p:nvSpPr>
        <p:spPr>
          <a:xfrm>
            <a:off x="7329577" y="2952874"/>
            <a:ext cx="1810800" cy="285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3"/>
          </p:nvPr>
        </p:nvSpPr>
        <p:spPr>
          <a:xfrm>
            <a:off x="9468552" y="2952874"/>
            <a:ext cx="1810800" cy="285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9" name="Google Shape;89;p1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8266971" y="6356351"/>
            <a:ext cx="2960909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773DFE14-58BE-487C-93E2-CBF8985CAD54}" type="datetime1">
              <a:rPr lang="en-US"/>
              <a:pPr lvl="0"/>
              <a:t>12/18/2023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966749" y="501127"/>
            <a:ext cx="3311344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408BEC-D2E8-449D-BA1F-B38EC0AEE7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45E85-A921-4247-A54F-253ADE0188F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4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45E85-A921-4247-A54F-253ADE0188F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6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■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■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Montserrat Medium"/>
              <a:buChar char="■"/>
              <a:defRPr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6" r:id="rId3"/>
    <p:sldLayoutId id="2147483657" r:id="rId4"/>
    <p:sldLayoutId id="2147483659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lowChartHireHawk.drawio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rDiagramofHireHawk.drawio.png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UseCaseDiagramofHireHawk.drawio.png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Lv0DFDofHireHawk.drawio.png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Lv1DFDofHireHawk.drawio.png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4665" y="1655448"/>
            <a:ext cx="1740777" cy="439172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A Project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50924" y="1872046"/>
            <a:ext cx="5468257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MID-TERM PRESENTATION 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54323" y="2365343"/>
            <a:ext cx="861463" cy="627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ON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59154" y="2855652"/>
            <a:ext cx="8051800" cy="627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‘Hire-Hawk : An Applicant Tracking System’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9074" y="3866831"/>
            <a:ext cx="2874739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PRESENTED BY: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881238" y="3794415"/>
            <a:ext cx="2874739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SUPERVISED BY: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wastik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57" y="133807"/>
            <a:ext cx="33528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82535" y="4590742"/>
            <a:ext cx="5736778" cy="544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Mandip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Kunwar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(5-2-1131-18-2019)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2574" y="5129325"/>
            <a:ext cx="5622478" cy="562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Saurabh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Subedi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(5-2-1131-30-2019)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62574" y="5691583"/>
            <a:ext cx="5622478" cy="551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Shiwam Paudel (5-2-1131-32-2019)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531411" y="4590742"/>
            <a:ext cx="4395865" cy="1314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Sagar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Rana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Magar</a:t>
            </a:r>
            <a:endParaRPr lang="en-GB" sz="2800" dirty="0" smtClean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Lecturer,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Swastik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College</a:t>
            </a:r>
          </a:p>
          <a:p>
            <a:pPr algn="l"/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208" y="2581834"/>
            <a:ext cx="2208839" cy="2009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</a:t>
            </a:r>
          </a:p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Authentication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9621" y="2581834"/>
            <a:ext cx="2628899" cy="2009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Resume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0094" y="2581834"/>
            <a:ext cx="2628899" cy="20093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30567" y="2581834"/>
            <a:ext cx="2628899" cy="2009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Algorithm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528047" y="3586522"/>
            <a:ext cx="48157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638520" y="3586522"/>
            <a:ext cx="48157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8748993" y="3586522"/>
            <a:ext cx="48157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01668" y="4814046"/>
            <a:ext cx="2628899" cy="19788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Ranking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rot="5400000">
            <a:off x="9281661" y="4540116"/>
            <a:ext cx="1212263" cy="1314450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0"/>
          </p:cNvCxnSpPr>
          <p:nvPr/>
        </p:nvCxnSpPr>
        <p:spPr>
          <a:xfrm rot="5400000" flipH="1" flipV="1">
            <a:off x="2297008" y="288910"/>
            <a:ext cx="1419545" cy="3166304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61146" y="448289"/>
            <a:ext cx="2628899" cy="16956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>
            <a:stCxn id="57" idx="3"/>
            <a:endCxn id="83" idx="1"/>
          </p:cNvCxnSpPr>
          <p:nvPr/>
        </p:nvCxnSpPr>
        <p:spPr>
          <a:xfrm>
            <a:off x="7190045" y="1296094"/>
            <a:ext cx="45278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642831" y="448289"/>
            <a:ext cx="2628899" cy="16956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/>
          <p:cNvCxnSpPr>
            <a:stCxn id="83" idx="3"/>
            <a:endCxn id="7" idx="0"/>
          </p:cNvCxnSpPr>
          <p:nvPr/>
        </p:nvCxnSpPr>
        <p:spPr>
          <a:xfrm>
            <a:off x="10271730" y="1296094"/>
            <a:ext cx="273287" cy="1285740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63455" y="1210565"/>
            <a:ext cx="200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s </a:t>
            </a:r>
            <a:r>
              <a:rPr lang="en-GB" dirty="0" err="1" smtClean="0"/>
              <a:t>superuser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2275" y="2122800"/>
            <a:ext cx="2984100" cy="6069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992275" y="1056675"/>
            <a:ext cx="10153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Used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992275" y="2729898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Framework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577074" y="2729898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Version Control System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3"/>
          </p:nvPr>
        </p:nvSpPr>
        <p:spPr>
          <a:xfrm>
            <a:off x="992275" y="4510836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Designing Tool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4"/>
          </p:nvPr>
        </p:nvSpPr>
        <p:spPr>
          <a:xfrm>
            <a:off x="4577074" y="4510836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Diagramming Tool</a:t>
            </a:r>
            <a:endParaRPr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5"/>
          </p:nvPr>
        </p:nvSpPr>
        <p:spPr>
          <a:xfrm>
            <a:off x="992275" y="2122800"/>
            <a:ext cx="2984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DJANGO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6"/>
          </p:nvPr>
        </p:nvSpPr>
        <p:spPr>
          <a:xfrm>
            <a:off x="4577074" y="2122800"/>
            <a:ext cx="2984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GITHUB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7"/>
          </p:nvPr>
        </p:nvSpPr>
        <p:spPr>
          <a:xfrm>
            <a:off x="992275" y="3903738"/>
            <a:ext cx="2984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FIGMA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 idx="8"/>
          </p:nvPr>
        </p:nvSpPr>
        <p:spPr>
          <a:xfrm>
            <a:off x="4577074" y="3903738"/>
            <a:ext cx="2984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DRAW.IO</a:t>
            </a:r>
            <a:endParaRPr dirty="0"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9"/>
          </p:nvPr>
        </p:nvSpPr>
        <p:spPr>
          <a:xfrm>
            <a:off x="8161874" y="2729898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Editor</a:t>
            </a:r>
            <a:endParaRPr dirty="0"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3"/>
          </p:nvPr>
        </p:nvSpPr>
        <p:spPr>
          <a:xfrm>
            <a:off x="8161874" y="4510836"/>
            <a:ext cx="2984100" cy="11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Documenting Tool</a:t>
            </a:r>
            <a:endParaRPr dirty="0"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14"/>
          </p:nvPr>
        </p:nvSpPr>
        <p:spPr>
          <a:xfrm>
            <a:off x="8161874" y="2122800"/>
            <a:ext cx="2984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VS CODE</a:t>
            </a:r>
            <a:endParaRPr dirty="0"/>
          </a:p>
        </p:txBody>
      </p:sp>
      <p:sp>
        <p:nvSpPr>
          <p:cNvPr id="156" name="Google Shape;156;p19"/>
          <p:cNvSpPr txBox="1">
            <a:spLocks noGrp="1"/>
          </p:cNvSpPr>
          <p:nvPr>
            <p:ph type="title" idx="15"/>
          </p:nvPr>
        </p:nvSpPr>
        <p:spPr>
          <a:xfrm>
            <a:off x="8161874" y="3903738"/>
            <a:ext cx="2984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OVERLEAF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Model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08" y="1016000"/>
            <a:ext cx="3138981" cy="5504056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256060" y="5026771"/>
            <a:ext cx="2460812" cy="6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Tap to Open Diagram</a:t>
            </a:r>
            <a:endParaRPr lang="en-GB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912650" y="974375"/>
            <a:ext cx="10366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 REQUIREMENT</a:t>
            </a:r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7"/>
          </p:nvPr>
        </p:nvSpPr>
        <p:spPr>
          <a:xfrm>
            <a:off x="3051626" y="2952874"/>
            <a:ext cx="1810800" cy="285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700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8"/>
          </p:nvPr>
        </p:nvSpPr>
        <p:spPr>
          <a:xfrm>
            <a:off x="5190601" y="2952874"/>
            <a:ext cx="1810800" cy="285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70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Vacancy Announcement Platform</a:t>
            </a: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9"/>
          </p:nvPr>
        </p:nvSpPr>
        <p:spPr>
          <a:xfrm>
            <a:off x="7329577" y="2952874"/>
            <a:ext cx="1810800" cy="285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70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Application with Resume Submission</a:t>
            </a: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6"/>
          </p:nvPr>
        </p:nvSpPr>
        <p:spPr>
          <a:xfrm>
            <a:off x="912650" y="2952874"/>
            <a:ext cx="1810800" cy="285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70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System</a:t>
            </a:r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3"/>
          </p:nvPr>
        </p:nvSpPr>
        <p:spPr>
          <a:xfrm>
            <a:off x="9468552" y="2952874"/>
            <a:ext cx="1810800" cy="285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70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Generator and Hiring Assistance</a:t>
            </a:r>
          </a:p>
        </p:txBody>
      </p:sp>
      <p:sp>
        <p:nvSpPr>
          <p:cNvPr id="249" name="Google Shape;249;p29"/>
          <p:cNvSpPr/>
          <p:nvPr/>
        </p:nvSpPr>
        <p:spPr>
          <a:xfrm>
            <a:off x="1142450" y="2172450"/>
            <a:ext cx="1351200" cy="1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281425" y="2172450"/>
            <a:ext cx="1351200" cy="1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5420400" y="2172450"/>
            <a:ext cx="1351200" cy="1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7559375" y="2172450"/>
            <a:ext cx="1351200" cy="1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9698350" y="2172450"/>
            <a:ext cx="1351200" cy="1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912641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2"/>
          </p:nvPr>
        </p:nvSpPr>
        <p:spPr>
          <a:xfrm>
            <a:off x="3051620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3"/>
          </p:nvPr>
        </p:nvSpPr>
        <p:spPr>
          <a:xfrm>
            <a:off x="5190600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4"/>
          </p:nvPr>
        </p:nvSpPr>
        <p:spPr>
          <a:xfrm>
            <a:off x="7329580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5"/>
          </p:nvPr>
        </p:nvSpPr>
        <p:spPr>
          <a:xfrm>
            <a:off x="9468559" y="2544606"/>
            <a:ext cx="1810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5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616"/>
            <a:ext cx="7212106" cy="8279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 of HireHawk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088" y="5019346"/>
            <a:ext cx="17972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ERD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0" y="1581711"/>
            <a:ext cx="8047837" cy="48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2900082" cy="8279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2993" y="4956593"/>
            <a:ext cx="2929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Use Case Diagram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15" y="1505613"/>
            <a:ext cx="4648844" cy="52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96" y="1169589"/>
            <a:ext cx="2667000" cy="4130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0429" y="5891238"/>
            <a:ext cx="23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Level0DFD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" y="2672602"/>
            <a:ext cx="10538604" cy="19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616"/>
            <a:ext cx="7212106" cy="8279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888" y="5386899"/>
            <a:ext cx="2470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Level 1 DFD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8" y="1432985"/>
            <a:ext cx="6555449" cy="52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720350" y="1515599"/>
            <a:ext cx="7443936" cy="45096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886400" y="1654832"/>
            <a:ext cx="54564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4294967295"/>
          </p:nvPr>
        </p:nvSpPr>
        <p:spPr>
          <a:xfrm>
            <a:off x="886399" y="2332002"/>
            <a:ext cx="7130929" cy="31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 ranked list of applicants based on the similarity of their resumes to the given job description.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more efficient approach to candidate and job description matching, focusing on relevant qualifications.</a:t>
            </a:r>
          </a:p>
        </p:txBody>
      </p:sp>
      <p:grpSp>
        <p:nvGrpSpPr>
          <p:cNvPr id="6" name="Google Shape;426;p35"/>
          <p:cNvGrpSpPr/>
          <p:nvPr/>
        </p:nvGrpSpPr>
        <p:grpSpPr>
          <a:xfrm>
            <a:off x="9021595" y="1364207"/>
            <a:ext cx="2471799" cy="4129585"/>
            <a:chOff x="3741075" y="1171575"/>
            <a:chExt cx="172650" cy="279725"/>
          </a:xfrm>
          <a:solidFill>
            <a:schemeClr val="tx1"/>
          </a:solidFill>
        </p:grpSpPr>
        <p:sp>
          <p:nvSpPr>
            <p:cNvPr id="7" name="Google Shape;427;p35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8;p35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9;p35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0;p35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82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26820" y="244928"/>
            <a:ext cx="8850086" cy="64497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886400" y="499240"/>
            <a:ext cx="54564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4294967295"/>
          </p:nvPr>
        </p:nvSpPr>
        <p:spPr>
          <a:xfrm>
            <a:off x="190500" y="1162050"/>
            <a:ext cx="8420100" cy="515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Daryani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S.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Chhabra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Patel, I. K.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Chhabra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Patel, “An automated resume screening system using natural language processing and similarity,” ETHICS AND INFORMATION TECHNOLOGY [Internet]. VOLKSON PRESS, pp. 99–103,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H. Braun, “Applying learning-to-rank to human resourcing’s job-candidate matching problem: A case study.” 2017.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Zaroor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Maree, and M.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job post and resume classification system for online recruitment,” in 2017 IEEE 29th International Conference on Tools with Artificial Intelligence (ICTAI). IEEE, 2017, pp. 780–787</a:t>
            </a:r>
          </a:p>
          <a:p>
            <a:pPr marL="13335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378;p35"/>
          <p:cNvSpPr/>
          <p:nvPr/>
        </p:nvSpPr>
        <p:spPr>
          <a:xfrm>
            <a:off x="10011988" y="1925434"/>
            <a:ext cx="1354512" cy="3088774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5000" y="205442"/>
            <a:ext cx="4102100" cy="63373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GB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03928"/>
              </p:ext>
            </p:extLst>
          </p:nvPr>
        </p:nvGraphicFramePr>
        <p:xfrm>
          <a:off x="5638800" y="254000"/>
          <a:ext cx="6070600" cy="547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084"/>
                <a:gridCol w="940516"/>
              </a:tblGrid>
              <a:tr h="524722"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GB" sz="2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Slides</a:t>
                      </a: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666"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GB" sz="21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700"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024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4333"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47"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805"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22"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229">
                <a:tc>
                  <a:txBody>
                    <a:bodyPr/>
                    <a:lstStyle/>
                    <a:p>
                      <a:r>
                        <a:rPr lang="en-GB" sz="21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47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5" y="1954212"/>
            <a:ext cx="3326829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7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>
            <a:off x="4494094" y="3252656"/>
            <a:ext cx="3257700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xfrm>
            <a:off x="3305200" y="2002475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</a:t>
            </a:r>
            <a:r>
              <a:rPr lang="en" sz="6000" dirty="0" smtClean="0"/>
              <a:t>you!</a:t>
            </a:r>
            <a:endParaRPr sz="6000" dirty="0"/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1"/>
          </p:nvPr>
        </p:nvSpPr>
        <p:spPr>
          <a:xfrm>
            <a:off x="4494094" y="3249058"/>
            <a:ext cx="3257700" cy="6699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bg1"/>
                </a:solidFill>
              </a:rPr>
              <a:t>Any Questions</a:t>
            </a:r>
            <a:r>
              <a:rPr lang="en" sz="2400" b="1" dirty="0">
                <a:solidFill>
                  <a:schemeClr val="bg1"/>
                </a:solidFill>
              </a:rPr>
              <a:t>?</a:t>
            </a:r>
            <a:endParaRPr sz="2400"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817" y="-21542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05436" y="1792934"/>
            <a:ext cx="3388659" cy="4374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4400" y="1792934"/>
            <a:ext cx="3388659" cy="4374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43364" y="1792934"/>
            <a:ext cx="3388659" cy="4374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36628" y="55624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5592" y="55624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7664" y="556677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2221" y="2676606"/>
            <a:ext cx="2930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HireHawk analyses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applicant resumes and assists HR in recruiting the perfect candidates for the given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vacancy.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9115" y="2676606"/>
            <a:ext cx="31184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treamline hiring by automating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analysis and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fficient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accurate matching of skills to job requirements, benefiting both employers and applicants.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1817" y="742075"/>
            <a:ext cx="11093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"Hire-Hawk: An Applicant Tracking System"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modernize the recruitment process.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companies 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find the right candidates without going through time-consuming and challenging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8474" y="2664202"/>
            <a:ext cx="31184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online recruitment system.</a:t>
            </a:r>
          </a:p>
          <a:p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Corporate Industries, Human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&amp;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Recruitment Agencies.</a:t>
            </a:r>
          </a:p>
          <a:p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 submissions with automated resume analysis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</p:txBody>
      </p:sp>
      <p:sp>
        <p:nvSpPr>
          <p:cNvPr id="3" name="Title"/>
          <p:cNvSpPr txBox="1">
            <a:spLocks noGrp="1"/>
          </p:cNvSpPr>
          <p:nvPr>
            <p:ph type="title" idx="4294967295"/>
          </p:nvPr>
        </p:nvSpPr>
        <p:spPr>
          <a:xfrm>
            <a:off x="952498" y="-208978"/>
            <a:ext cx="10287000" cy="12793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11"/>
          <p:cNvCxnSpPr>
            <a:cxnSpLocks noMove="1" noResize="1"/>
          </p:cNvCxnSpPr>
          <p:nvPr/>
        </p:nvCxnSpPr>
        <p:spPr>
          <a:xfrm>
            <a:off x="2173574" y="2359563"/>
            <a:ext cx="7217451" cy="0"/>
          </a:xfrm>
          <a:prstGeom prst="straightConnector1">
            <a:avLst/>
          </a:prstGeom>
          <a:noFill/>
          <a:ln w="25402" cap="rnd">
            <a:solidFill>
              <a:srgbClr val="A2B2B5"/>
            </a:solidFill>
            <a:custDash>
              <a:ds d="100000" sp="100000"/>
            </a:custDash>
            <a:round/>
          </a:ln>
        </p:spPr>
      </p:cxnSp>
      <p:grpSp>
        <p:nvGrpSpPr>
          <p:cNvPr id="5" name="Content Placeholder"/>
          <p:cNvGrpSpPr/>
          <p:nvPr/>
        </p:nvGrpSpPr>
        <p:grpSpPr>
          <a:xfrm>
            <a:off x="232793" y="911441"/>
            <a:ext cx="11534950" cy="5742721"/>
            <a:chOff x="1138228" y="2695418"/>
            <a:chExt cx="11534950" cy="5742721"/>
          </a:xfrm>
        </p:grpSpPr>
        <p:sp>
          <p:nvSpPr>
            <p:cNvPr id="6" name="Freeform 5"/>
            <p:cNvSpPr/>
            <p:nvPr/>
          </p:nvSpPr>
          <p:spPr>
            <a:xfrm>
              <a:off x="1138228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14656" y="2992787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Traditional hiring faces challenges with manual screening and subjective evaluations.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8343995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8620402" y="2970050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lvl="0" algn="ctr" defTabSz="1244598">
                <a:lnSpc>
                  <a:spcPct val="90000"/>
                </a:lnSpc>
                <a:spcAft>
                  <a:spcPts val="12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Overwhelmed recruiters, time constraints, and a lack of in-depth analysis of resumes</a:t>
              </a:r>
              <a:endPara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975045" y="5683311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67432" y="5864625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"Hire-Hawk" addresses these challenges using the cosine similarity algorithm for objective and efficient resume analysis.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18362" y="2210638"/>
            <a:ext cx="2920198" cy="22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</p:txBody>
      </p:sp>
      <p:sp>
        <p:nvSpPr>
          <p:cNvPr id="3" name="Title"/>
          <p:cNvSpPr txBox="1">
            <a:spLocks noGrp="1"/>
          </p:cNvSpPr>
          <p:nvPr>
            <p:ph type="title" idx="4294967295"/>
          </p:nvPr>
        </p:nvSpPr>
        <p:spPr>
          <a:xfrm>
            <a:off x="952498" y="-208978"/>
            <a:ext cx="10287000" cy="12793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11"/>
          <p:cNvCxnSpPr>
            <a:cxnSpLocks noMove="1" noResize="1"/>
          </p:cNvCxnSpPr>
          <p:nvPr/>
        </p:nvCxnSpPr>
        <p:spPr>
          <a:xfrm>
            <a:off x="2173574" y="2359563"/>
            <a:ext cx="7217451" cy="0"/>
          </a:xfrm>
          <a:prstGeom prst="straightConnector1">
            <a:avLst/>
          </a:prstGeom>
          <a:noFill/>
          <a:ln w="25402" cap="rnd">
            <a:solidFill>
              <a:srgbClr val="A2B2B5"/>
            </a:solidFill>
            <a:custDash>
              <a:ds d="100000" sp="100000"/>
            </a:custDash>
            <a:round/>
          </a:ln>
        </p:spPr>
      </p:cxnSp>
      <p:grpSp>
        <p:nvGrpSpPr>
          <p:cNvPr id="5" name="Content Placeholder"/>
          <p:cNvGrpSpPr/>
          <p:nvPr/>
        </p:nvGrpSpPr>
        <p:grpSpPr>
          <a:xfrm>
            <a:off x="232793" y="911441"/>
            <a:ext cx="11534950" cy="5777185"/>
            <a:chOff x="1138228" y="2695418"/>
            <a:chExt cx="11534950" cy="5777185"/>
          </a:xfrm>
        </p:grpSpPr>
        <p:sp>
          <p:nvSpPr>
            <p:cNvPr id="6" name="Freeform 5"/>
            <p:cNvSpPr/>
            <p:nvPr/>
          </p:nvSpPr>
          <p:spPr>
            <a:xfrm>
              <a:off x="1138228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14656" y="2992787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Revolutionizes recruitment with a transparent and accessible platform.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8343995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8620402" y="2970050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Automates screening, saving time for recruiters and providing a fair chance for job seekers.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5513" y="5683311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607900" y="5864625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Enhances efficiency and accuracy in matching skills to job requirements.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60278" y="5717775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52665" y="5899089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 assessment through the cosine similarity algorithm ensures a fair and efficient evaluation of candidates.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518362" y="2210638"/>
            <a:ext cx="2920198" cy="22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</p:txBody>
      </p:sp>
      <p:sp>
        <p:nvSpPr>
          <p:cNvPr id="3" name="Title"/>
          <p:cNvSpPr txBox="1">
            <a:spLocks noGrp="1"/>
          </p:cNvSpPr>
          <p:nvPr>
            <p:ph type="title" idx="4294967295"/>
          </p:nvPr>
        </p:nvSpPr>
        <p:spPr>
          <a:xfrm>
            <a:off x="952498" y="-208978"/>
            <a:ext cx="10287000" cy="12793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11"/>
          <p:cNvCxnSpPr>
            <a:cxnSpLocks noMove="1" noResize="1"/>
          </p:cNvCxnSpPr>
          <p:nvPr/>
        </p:nvCxnSpPr>
        <p:spPr>
          <a:xfrm>
            <a:off x="2173574" y="2359563"/>
            <a:ext cx="7217451" cy="0"/>
          </a:xfrm>
          <a:prstGeom prst="straightConnector1">
            <a:avLst/>
          </a:prstGeom>
          <a:noFill/>
          <a:ln w="25402" cap="rnd">
            <a:solidFill>
              <a:srgbClr val="A2B2B5"/>
            </a:solidFill>
            <a:custDash>
              <a:ds d="100000" sp="100000"/>
            </a:custDash>
            <a:round/>
          </a:ln>
        </p:spPr>
      </p:cxnSp>
      <p:grpSp>
        <p:nvGrpSpPr>
          <p:cNvPr id="5" name="Content Placeholder"/>
          <p:cNvGrpSpPr/>
          <p:nvPr/>
        </p:nvGrpSpPr>
        <p:grpSpPr>
          <a:xfrm>
            <a:off x="232793" y="911441"/>
            <a:ext cx="11534950" cy="5777185"/>
            <a:chOff x="1138228" y="2695418"/>
            <a:chExt cx="11534950" cy="5777185"/>
          </a:xfrm>
        </p:grpSpPr>
        <p:sp>
          <p:nvSpPr>
            <p:cNvPr id="6" name="Freeform 5"/>
            <p:cNvSpPr/>
            <p:nvPr/>
          </p:nvSpPr>
          <p:spPr>
            <a:xfrm>
              <a:off x="1138228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14656" y="2992787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Comprehensive online recruitment system.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8343995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8620402" y="2970050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posting, updating, and deletion functionalities for administrators.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5513" y="5683311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607900" y="5864625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Applicant submissions with automated resume analysis.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60278" y="5717775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52665" y="5899089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mechanism for applicants based on resumes and job criteria. Security measures for authentication and scalability for growing data and user volumes.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518362" y="2210638"/>
            <a:ext cx="2920198" cy="22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777725" y="1321750"/>
            <a:ext cx="8623500" cy="763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61;p20"/>
          <p:cNvSpPr txBox="1">
            <a:spLocks/>
          </p:cNvSpPr>
          <p:nvPr/>
        </p:nvSpPr>
        <p:spPr>
          <a:xfrm>
            <a:off x="1777725" y="2382468"/>
            <a:ext cx="8623500" cy="752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challenges in traditional hiring processes characterized by manual screening and subjective evaluations.</a:t>
            </a:r>
          </a:p>
        </p:txBody>
      </p:sp>
      <p:sp>
        <p:nvSpPr>
          <p:cNvPr id="8" name="Google Shape;161;p20"/>
          <p:cNvSpPr txBox="1">
            <a:spLocks/>
          </p:cNvSpPr>
          <p:nvPr/>
        </p:nvSpPr>
        <p:spPr>
          <a:xfrm>
            <a:off x="1777725" y="3432304"/>
            <a:ext cx="8623500" cy="752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To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 the overwhelming workload on recruiters dealing with a high volume of resumes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61;p20"/>
          <p:cNvSpPr txBox="1">
            <a:spLocks/>
          </p:cNvSpPr>
          <p:nvPr/>
        </p:nvSpPr>
        <p:spPr>
          <a:xfrm>
            <a:off x="1777725" y="4482140"/>
            <a:ext cx="8623500" cy="752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To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 transparent and efficient connection between employers and job seekers.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</p:txBody>
      </p:sp>
      <p:sp>
        <p:nvSpPr>
          <p:cNvPr id="3" name="Title"/>
          <p:cNvSpPr txBox="1">
            <a:spLocks noGrp="1"/>
          </p:cNvSpPr>
          <p:nvPr>
            <p:ph type="title" idx="4294967295"/>
          </p:nvPr>
        </p:nvSpPr>
        <p:spPr>
          <a:xfrm>
            <a:off x="952498" y="-208978"/>
            <a:ext cx="10287000" cy="12793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11"/>
          <p:cNvCxnSpPr>
            <a:cxnSpLocks noMove="1" noResize="1"/>
          </p:cNvCxnSpPr>
          <p:nvPr/>
        </p:nvCxnSpPr>
        <p:spPr>
          <a:xfrm>
            <a:off x="2173574" y="2359563"/>
            <a:ext cx="7217451" cy="0"/>
          </a:xfrm>
          <a:prstGeom prst="straightConnector1">
            <a:avLst/>
          </a:prstGeom>
          <a:noFill/>
          <a:ln w="25402" cap="rnd">
            <a:solidFill>
              <a:srgbClr val="A2B2B5"/>
            </a:solidFill>
            <a:custDash>
              <a:ds d="100000" sp="100000"/>
            </a:custDash>
            <a:round/>
          </a:ln>
        </p:spPr>
      </p:cxnSp>
      <p:grpSp>
        <p:nvGrpSpPr>
          <p:cNvPr id="5" name="Content Placeholder"/>
          <p:cNvGrpSpPr/>
          <p:nvPr/>
        </p:nvGrpSpPr>
        <p:grpSpPr>
          <a:xfrm>
            <a:off x="232793" y="911441"/>
            <a:ext cx="11534950" cy="5742721"/>
            <a:chOff x="1138228" y="2695418"/>
            <a:chExt cx="11534950" cy="5742721"/>
          </a:xfrm>
        </p:grpSpPr>
        <p:sp>
          <p:nvSpPr>
            <p:cNvPr id="6" name="Freeform 5"/>
            <p:cNvSpPr/>
            <p:nvPr/>
          </p:nvSpPr>
          <p:spPr>
            <a:xfrm>
              <a:off x="1138228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14656" y="2992787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analyse </a:t>
              </a:r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applied applicant resumes and assist HR in the recruitment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8343995" y="2695418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8620402" y="2970050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save time by automating the initial screening of resumes 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975045" y="5683311"/>
              <a:ext cx="4052776" cy="2573514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3979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67432" y="5864625"/>
              <a:ext cx="4052776" cy="2573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2779"/>
                <a:gd name="f7" fmla="val 2573514"/>
                <a:gd name="f8" fmla="val 257351"/>
                <a:gd name="f9" fmla="val 115220"/>
                <a:gd name="f10" fmla="val 3795428"/>
                <a:gd name="f11" fmla="val 3937559"/>
                <a:gd name="f12" fmla="val 2316163"/>
                <a:gd name="f13" fmla="val 2458294"/>
                <a:gd name="f14" fmla="+- 0 0 -90"/>
                <a:gd name="f15" fmla="*/ f3 1 4052779"/>
                <a:gd name="f16" fmla="*/ f4 1 2573514"/>
                <a:gd name="f17" fmla="+- f7 0 f5"/>
                <a:gd name="f18" fmla="+- f6 0 f5"/>
                <a:gd name="f19" fmla="*/ f14 f0 1"/>
                <a:gd name="f20" fmla="*/ f18 1 4052779"/>
                <a:gd name="f21" fmla="*/ f17 1 2573514"/>
                <a:gd name="f22" fmla="*/ 0 f18 1"/>
                <a:gd name="f23" fmla="*/ 257351 f17 1"/>
                <a:gd name="f24" fmla="*/ 257351 f18 1"/>
                <a:gd name="f25" fmla="*/ 0 f17 1"/>
                <a:gd name="f26" fmla="*/ 3795428 f18 1"/>
                <a:gd name="f27" fmla="*/ 4052779 f18 1"/>
                <a:gd name="f28" fmla="*/ 2316163 f17 1"/>
                <a:gd name="f29" fmla="*/ 2573514 f17 1"/>
                <a:gd name="f30" fmla="*/ f19 1 f2"/>
                <a:gd name="f31" fmla="*/ f22 1 4052779"/>
                <a:gd name="f32" fmla="*/ f23 1 2573514"/>
                <a:gd name="f33" fmla="*/ f24 1 4052779"/>
                <a:gd name="f34" fmla="*/ f25 1 2573514"/>
                <a:gd name="f35" fmla="*/ f26 1 4052779"/>
                <a:gd name="f36" fmla="*/ f27 1 4052779"/>
                <a:gd name="f37" fmla="*/ f28 1 2573514"/>
                <a:gd name="f38" fmla="*/ f29 1 25735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052779" h="257351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C39790"/>
              </a:solidFill>
              <a:prstDash val="solid"/>
              <a:miter/>
            </a:ln>
          </p:spPr>
          <p:txBody>
            <a:bodyPr vert="horz" wrap="square" lIns="182057" tIns="182057" rIns="182057" bIns="182057" anchor="ctr" anchorCtr="1" compatLnSpc="1">
              <a:noAutofit/>
            </a:bodyPr>
            <a:lstStyle/>
            <a:p>
              <a:pPr algn="ctr"/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identify qualified candidates quickly and easily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18362" y="2210638"/>
            <a:ext cx="2920198" cy="22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-29324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72646"/>
              </p:ext>
            </p:extLst>
          </p:nvPr>
        </p:nvGraphicFramePr>
        <p:xfrm>
          <a:off x="170329" y="659903"/>
          <a:ext cx="11770659" cy="604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50"/>
                <a:gridCol w="4984630"/>
                <a:gridCol w="1952155"/>
                <a:gridCol w="3098624"/>
              </a:tblGrid>
              <a:tr h="76904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Cites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(Date)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  <a:tr h="134264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(2020)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AUTOMATED RESUME SCREENING SYSTEM USING NATURAL LANGUAGE PROCESSING AND SIMILARITY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TF-IDF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Vectorization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Cosine Similarity</a:t>
                      </a: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Misses out on providing complete information, affecting the accuracy of the system's matching.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  <a:tr h="163982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2(2017)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JRC: A Job Post and Resume Classification System for Online Recruitment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Section-Based Segmentation Module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Integrated Knowledge Base</a:t>
                      </a: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automatic matching procedure between candidate resumes and their corresponding job postings</a:t>
                      </a:r>
                    </a:p>
                  </a:txBody>
                  <a:tcPr marL="126304" marR="126304" marT="63152" marB="63152"/>
                </a:tc>
              </a:tr>
              <a:tr h="134264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3(2017)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Applying Learning-to-Rank to Human Resourcing's Job-Candidate Matching Problem: A Case Study.</a:t>
                      </a:r>
                      <a:endParaRPr lang="en-GB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 Boosted Regression Trees (GBRT)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LambdaMART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Incorrectly categorized data &amp; Lacks Automatic mailing system</a:t>
                      </a:r>
                      <a:endParaRPr lang="en-GB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  <a:tr h="95153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Categorized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provided with complete information with transparent salary, highly accurate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Similarity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4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B5C4C7"/>
      </a:accent1>
      <a:accent2>
        <a:srgbClr val="E6DCD2"/>
      </a:accent2>
      <a:accent3>
        <a:srgbClr val="FFFFFF"/>
      </a:accent3>
      <a:accent4>
        <a:srgbClr val="43434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807</Words>
  <Application>Microsoft Office PowerPoint</Application>
  <PresentationFormat>Widescreen</PresentationFormat>
  <Paragraphs>152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Ebrima</vt:lpstr>
      <vt:lpstr>Calibri</vt:lpstr>
      <vt:lpstr>Montserrat Medium</vt:lpstr>
      <vt:lpstr>Times New Roman</vt:lpstr>
      <vt:lpstr>Rozha One</vt:lpstr>
      <vt:lpstr>Aldrich</vt:lpstr>
      <vt:lpstr>Alice</vt:lpstr>
      <vt:lpstr>Abril Fatface</vt:lpstr>
      <vt:lpstr>Arial</vt:lpstr>
      <vt:lpstr>SlidesMania</vt:lpstr>
      <vt:lpstr>A Project</vt:lpstr>
      <vt:lpstr>PowerPoint Presentation</vt:lpstr>
      <vt:lpstr>Introduction</vt:lpstr>
      <vt:lpstr>BACKGROUND</vt:lpstr>
      <vt:lpstr>IMPORTANCE</vt:lpstr>
      <vt:lpstr>SCOPE</vt:lpstr>
      <vt:lpstr>PROBLEM STATEMENT</vt:lpstr>
      <vt:lpstr>OBJECTIVE</vt:lpstr>
      <vt:lpstr>Literature Review</vt:lpstr>
      <vt:lpstr>Methodology</vt:lpstr>
      <vt:lpstr>Tools Used</vt:lpstr>
      <vt:lpstr>Proposed System Model</vt:lpstr>
      <vt:lpstr>FUNCTIONAL REQUIREMENT</vt:lpstr>
      <vt:lpstr>Diagrams</vt:lpstr>
      <vt:lpstr>Diagrams</vt:lpstr>
      <vt:lpstr>Diagrams</vt:lpstr>
      <vt:lpstr>Diagrams</vt:lpstr>
      <vt:lpstr>Result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</dc:title>
  <dc:creator>Shiwam Paudel</dc:creator>
  <cp:lastModifiedBy>swift</cp:lastModifiedBy>
  <cp:revision>21</cp:revision>
  <dcterms:modified xsi:type="dcterms:W3CDTF">2023-12-18T14:30:10Z</dcterms:modified>
</cp:coreProperties>
</file>