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8" r:id="rId5"/>
    <p:sldId id="259" r:id="rId6"/>
    <p:sldId id="261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 snapToGrid="0">
      <p:cViewPr varScale="1">
        <p:scale>
          <a:sx n="88" d="100"/>
          <a:sy n="88" d="100"/>
        </p:scale>
        <p:origin x="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FC0FB670-7427-4185-8511-6F36A01430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AED473D-6081-4804-9B28-4FA7D2C383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C193-D30F-4B7A-8956-32E4F6D9D2C9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3B68452-BA11-400A-8E67-C003922CC3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190A332-336E-4B1B-9128-655A1F9DB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948B1-B6D3-4578-932F-6AE7124E5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35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78B-5884-4D24-983C-916233003E85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AB528-7684-4A37-99F6-46340DCC2B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8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 userDrawn="1"/>
        </p:nvSpPr>
        <p:spPr bwMode="auto">
          <a:xfrm>
            <a:off x="11784011" y="34513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8819" y="2270908"/>
            <a:ext cx="7034362" cy="2188992"/>
          </a:xfrm>
        </p:spPr>
        <p:txBody>
          <a:bodyPr anchor="ctr" anchorCtr="0">
            <a:noAutofit/>
          </a:bodyPr>
          <a:lstStyle>
            <a:lvl1pPr algn="ctr">
              <a:lnSpc>
                <a:spcPct val="85000"/>
              </a:lnSpc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6793" y="5024051"/>
            <a:ext cx="7034362" cy="1052898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84338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35A1469-2D5F-4CF6-9A65-876A4BCDDACA}" type="datetime8">
              <a:rPr lang="en-US" noProof="0" smtClean="0"/>
              <a:t>5/23/2019 6:04 AM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066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72151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549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60054D9-7800-4106-9C2D-E383D9D6A16D}"/>
              </a:ext>
            </a:extLst>
          </p:cNvPr>
          <p:cNvSpPr/>
          <p:nvPr userDrawn="1"/>
        </p:nvSpPr>
        <p:spPr>
          <a:xfrm>
            <a:off x="6901869" y="0"/>
            <a:ext cx="529336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BBCD-CBA1-4D0B-806D-FC14D8656200}" type="datetime8">
              <a:rPr lang="en-US" noProof="0" smtClean="0"/>
              <a:t>5/23/2019 6:04 AM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46659" y="688779"/>
            <a:ext cx="5746376" cy="522307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7213600" y="280278"/>
            <a:ext cx="4641006" cy="2397608"/>
          </a:xfrm>
        </p:spPr>
        <p:txBody>
          <a:bodyPr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Freeform 6" title="Page Number Shape">
            <a:extLst>
              <a:ext uri="{FF2B5EF4-FFF2-40B4-BE49-F238E27FC236}">
                <a16:creationId xmlns="" xmlns:a16="http://schemas.microsoft.com/office/drawing/2014/main" id="{B162E9BD-1CEB-41D5-8DEB-7C5EDF3B01C3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437-5C9D-4B1A-9C56-1C544AB8146E}" type="datetime8">
              <a:rPr lang="en-US" noProof="0" smtClean="0"/>
              <a:t>5/23/2019 6:04 AM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6767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437-5C9D-4B1A-9C56-1C544AB8146E}" type="datetime8">
              <a:rPr lang="en-US" noProof="0" smtClean="0"/>
              <a:t>5/23/2019 6:04 AM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A1651A72-6E17-4CF4-8218-285FCAC88EC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181600" y="557784"/>
            <a:ext cx="6248400" cy="230796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="" xmlns:a16="http://schemas.microsoft.com/office/drawing/2014/main" id="{E2A31231-1080-4CC0-9896-EF779EE27CB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65121" y="2950589"/>
            <a:ext cx="6188679" cy="256324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032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437-5C9D-4B1A-9C56-1C544AB8146E}" type="datetime8">
              <a:rPr lang="en-US" noProof="0" smtClean="0"/>
              <a:t>5/23/2019 6:04 AM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95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2D3B-BB2C-4EA8-8616-6D874F8BB777}" type="datetime8">
              <a:rPr lang="en-US" noProof="0" smtClean="0"/>
              <a:t>5/23/2019 6:04 AM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9539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E975-0B6B-4B58-A4AA-C8F33B87478E}" type="datetime8">
              <a:rPr lang="en-US" noProof="0" smtClean="0"/>
              <a:t>5/23/2019 6:04 AM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0368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E975-0B6B-4B58-A4AA-C8F33B87478E}" type="datetime8">
              <a:rPr lang="en-US" noProof="0" smtClean="0"/>
              <a:t>5/23/2019 6:04 AM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B3A5F786-D848-499D-B37D-96CF11DE9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55480"/>
            <a:ext cx="6246812" cy="5305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26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CEE1DAB-B868-4EEB-BD54-B9BAB6F58361}" type="datetime8">
              <a:rPr lang="en-US" noProof="0" smtClean="0"/>
              <a:t>5/23/2019 6:04 AM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377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88A9-102E-4111-86E0-D51E9CB704AA}" type="datetime8">
              <a:rPr lang="en-US" noProof="0" smtClean="0"/>
              <a:t>5/23/2019 6:04 AM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993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78772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BD67-B37A-4DEF-9054-A91A6B18355E}" type="datetime8">
              <a:rPr lang="en-US" noProof="0" smtClean="0"/>
              <a:t>5/23/2019 6:04 AM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1" y="2981325"/>
            <a:ext cx="1866900" cy="2828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="" xmlns:a16="http://schemas.microsoft.com/office/drawing/2014/main" id="{E983FCBB-03A1-486A-BDE2-92BD88EA0FC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9006" y="2981325"/>
            <a:ext cx="1866900" cy="2828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136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D3432B8B-A85D-47CE-98BC-3DF0B2F26AF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5400" y="431747"/>
            <a:ext cx="5105400" cy="68463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088800" y="1468316"/>
            <a:ext cx="4831664" cy="3865070"/>
          </a:xfrm>
        </p:spPr>
        <p:txBody>
          <a:bodyPr anchor="ctr" anchorCtr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35B7-901B-460F-BE63-E630BF7AD92D}" type="datetime8">
              <a:rPr lang="en-US" noProof="0" smtClean="0"/>
              <a:t>5/23/2019 6:04 AM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416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762000" y="305678"/>
            <a:ext cx="10667998" cy="1002422"/>
          </a:xfrm>
        </p:spPr>
        <p:txBody>
          <a:bodyPr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1C1E-44EC-4ED6-87AC-7B26C9BC7568}" type="datetime8">
              <a:rPr lang="en-US" noProof="0" smtClean="0"/>
              <a:t>5/23/2019 6:04 AM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443527"/>
            <a:ext cx="3348000" cy="22916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Freeform 6" title="Page Number Shape">
            <a:extLst>
              <a:ext uri="{FF2B5EF4-FFF2-40B4-BE49-F238E27FC236}">
                <a16:creationId xmlns=""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Content Placeholder 7">
            <a:extLst>
              <a:ext uri="{FF2B5EF4-FFF2-40B4-BE49-F238E27FC236}">
                <a16:creationId xmlns="" xmlns:a16="http://schemas.microsoft.com/office/drawing/2014/main" id="{AF3C3132-3E24-455C-9341-F3767C087D5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21999" y="2443527"/>
            <a:ext cx="3348000" cy="22916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=""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443527"/>
            <a:ext cx="3348000" cy="22916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78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C8E5ED0-7922-414F-9B0F-CA82F0A3C660}"/>
              </a:ext>
            </a:extLst>
          </p:cNvPr>
          <p:cNvSpPr/>
          <p:nvPr userDrawn="1"/>
        </p:nvSpPr>
        <p:spPr>
          <a:xfrm>
            <a:off x="0" y="1540330"/>
            <a:ext cx="12192000" cy="4715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8571" y="6314440"/>
            <a:ext cx="3814856" cy="365125"/>
          </a:xfrm>
        </p:spPr>
        <p:txBody>
          <a:bodyPr/>
          <a:lstStyle/>
          <a:p>
            <a:fld id="{4AE13B8D-7A39-483F-9092-AB66B2338492}" type="datetime8">
              <a:rPr lang="en-US" noProof="0" smtClean="0"/>
              <a:t>5/23/2019 6:04 AM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875327"/>
            <a:ext cx="3348000" cy="2291676"/>
          </a:xfrm>
        </p:spPr>
        <p:txBody>
          <a:bodyPr anchor="ctr" anchorCtr="0"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Freeform 6" title="Page Number Shape">
            <a:extLst>
              <a:ext uri="{FF2B5EF4-FFF2-40B4-BE49-F238E27FC236}">
                <a16:creationId xmlns=""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6" name="Content Placeholder 7">
            <a:extLst>
              <a:ext uri="{FF2B5EF4-FFF2-40B4-BE49-F238E27FC236}">
                <a16:creationId xmlns=""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875327"/>
            <a:ext cx="3348000" cy="2291676"/>
          </a:xfrm>
        </p:spPr>
        <p:txBody>
          <a:bodyPr anchor="ctr" anchorCtr="0"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C4C76CE-242A-40DC-B9BA-9F6CD2FEB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761999" y="280278"/>
            <a:ext cx="10676571" cy="1002422"/>
          </a:xfrm>
        </p:spPr>
        <p:txBody>
          <a:bodyPr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689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352848"/>
            <a:ext cx="10667998" cy="1002422"/>
          </a:xfr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848724" y="1534886"/>
            <a:ext cx="2581273" cy="427536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421F-7852-47A7-8672-3F4B3DC607FF}" type="datetime8">
              <a:rPr lang="en-US" noProof="0" smtClean="0"/>
              <a:t>5/23/2019 6:04 AM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0" y="1534886"/>
            <a:ext cx="7829550" cy="427536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47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ight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4768376-ED37-468E-9A28-4A8C73222CFB}"/>
              </a:ext>
            </a:extLst>
          </p:cNvPr>
          <p:cNvSpPr/>
          <p:nvPr userDrawn="1"/>
        </p:nvSpPr>
        <p:spPr>
          <a:xfrm>
            <a:off x="5263637" y="0"/>
            <a:ext cx="69283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E990-BAB9-4562-95E3-50660C2796F3}" type="datetime8">
              <a:rPr lang="en-US" noProof="0" smtClean="0"/>
              <a:t>5/23/2019 6:04 AM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="" xmlns:a16="http://schemas.microsoft.com/office/drawing/2014/main" id="{DEDD3AEB-5731-4BFB-B455-2CAA76BB8C1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22695" y="358646"/>
            <a:ext cx="5505450" cy="5896056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200" noProof="0">
                <a:cs typeface="Segoe UI" panose="020B0502040204020203" pitchFamily="34" charset="0"/>
              </a:rPr>
              <a:t>Edit Master text styles</a:t>
            </a:r>
          </a:p>
        </p:txBody>
      </p:sp>
      <p:sp>
        <p:nvSpPr>
          <p:cNvPr id="8" name="Freeform 6" title="Page Number Shape">
            <a:extLst>
              <a:ext uri="{FF2B5EF4-FFF2-40B4-BE49-F238E27FC236}">
                <a16:creationId xmlns="" xmlns:a16="http://schemas.microsoft.com/office/drawing/2014/main" id="{F054F317-CFFE-48EF-91D4-872C9FE7043D}"/>
              </a:ext>
            </a:extLst>
          </p:cNvPr>
          <p:cNvSpPr/>
          <p:nvPr userDrawn="1"/>
        </p:nvSpPr>
        <p:spPr bwMode="auto">
          <a:xfrm>
            <a:off x="11793378" y="36016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Title 10">
            <a:extLst>
              <a:ext uri="{FF2B5EF4-FFF2-40B4-BE49-F238E27FC236}">
                <a16:creationId xmlns="" xmlns:a16="http://schemas.microsoft.com/office/drawing/2014/main" id="{0D58896D-DB7B-49E4-87EC-67CEAB2EF5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7570" y="548792"/>
            <a:ext cx="3833906" cy="495249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119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gradFill flip="none" rotWithShape="1">
          <a:gsLst>
            <a:gs pos="0">
              <a:schemeClr val="accent1">
                <a:lumMod val="96000"/>
                <a:lumOff val="4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36016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E139DA8-D636-4336-B416-25DD0050B639}" type="datetime8">
              <a:rPr lang="en-US" noProof="0" smtClean="0"/>
              <a:t>5/23/2019 6:04 AM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87179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87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73" r:id="rId4"/>
    <p:sldLayoutId id="2147483677" r:id="rId5"/>
    <p:sldLayoutId id="2147483674" r:id="rId6"/>
    <p:sldLayoutId id="2147483679" r:id="rId7"/>
    <p:sldLayoutId id="2147483678" r:id="rId8"/>
    <p:sldLayoutId id="2147483676" r:id="rId9"/>
    <p:sldLayoutId id="2147483675" r:id="rId10"/>
    <p:sldLayoutId id="2147483665" r:id="rId11"/>
    <p:sldLayoutId id="2147483682" r:id="rId12"/>
    <p:sldLayoutId id="2147483681" r:id="rId13"/>
    <p:sldLayoutId id="2147483667" r:id="rId14"/>
    <p:sldLayoutId id="2147483668" r:id="rId15"/>
    <p:sldLayoutId id="2147483680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0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acher">
            <a:extLst>
              <a:ext uri="{FF2B5EF4-FFF2-40B4-BE49-F238E27FC236}">
                <a16:creationId xmlns="" xmlns:a16="http://schemas.microsoft.com/office/drawing/2014/main" id="{55999741-3CB0-4E9F-9B1F-47F7BDC2D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76" y="0"/>
            <a:ext cx="12240000" cy="69066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78B3CD-9828-4280-95EC-5F9D73400FF8}"/>
              </a:ext>
            </a:extLst>
          </p:cNvPr>
          <p:cNvSpPr>
            <a:spLocks noGrp="1"/>
          </p:cNvSpPr>
          <p:nvPr>
            <p:ph type="ctrTitle"/>
          </p:nvPr>
        </p:nvSpPr>
        <p:spPr bwMode="white"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IDENTIFICATION OF MOST VALUABLE CUSTOMERS WITH </a:t>
            </a:r>
            <a:r>
              <a:rPr lang="en-US" sz="4000" dirty="0" err="1" smtClean="0">
                <a:solidFill>
                  <a:schemeClr val="tx1"/>
                </a:solidFill>
              </a:rPr>
              <a:t>rfm</a:t>
            </a:r>
            <a:r>
              <a:rPr lang="en-US" sz="4000" dirty="0" smtClean="0">
                <a:solidFill>
                  <a:schemeClr val="tx1"/>
                </a:solidFill>
              </a:rPr>
              <a:t> analysis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A9A3178-CB65-4687-BC8A-DBB6F3C6E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  <a:cs typeface="Segoe UI" panose="020B0502040204020203" pitchFamily="34" charset="0"/>
              </a:rPr>
              <a:t>Saurabh </a:t>
            </a:r>
            <a:r>
              <a:rPr lang="en-US" sz="28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Tayde</a:t>
            </a:r>
            <a:endParaRPr lang="en-US" sz="2800" dirty="0" smtClean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  <a:cs typeface="Segoe UI" panose="020B0502040204020203" pitchFamily="34" charset="0"/>
              </a:rPr>
              <a:t>23-05-2019</a:t>
            </a:r>
            <a:endParaRPr lang="en-US" sz="2800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="" xmlns:a16="http://schemas.microsoft.com/office/drawing/2014/main" id="{192D9B22-CA63-4CDB-8957-40947F45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698C1723-6BE3-4292-90F2-43C7A22F50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 bwMode="white">
          <a:xfrm>
            <a:off x="2407627" y="1184031"/>
            <a:ext cx="7376746" cy="4149970"/>
            <a:chOff x="2989385" y="1679331"/>
            <a:chExt cx="7376746" cy="2681654"/>
          </a:xfrm>
        </p:grpSpPr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EFF9A4E4-33FF-4BA5-9A1C-6E8B73621BEB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737674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D9168D7F-9049-4135-9731-02DB8D3CD4C9}"/>
                </a:ext>
              </a:extLst>
            </p:cNvPr>
            <p:cNvCxnSpPr/>
            <p:nvPr/>
          </p:nvCxnSpPr>
          <p:spPr bwMode="white">
            <a:xfrm>
              <a:off x="10366130" y="1688123"/>
              <a:ext cx="0" cy="267286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0A19D412-8FFA-4958-A76C-EB9E1F690AD9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0" cy="26748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E85B0E36-8696-452F-958E-984FBF104D99}"/>
                </a:ext>
              </a:extLst>
            </p:cNvPr>
            <p:cNvCxnSpPr/>
            <p:nvPr/>
          </p:nvCxnSpPr>
          <p:spPr bwMode="white">
            <a:xfrm>
              <a:off x="2989385" y="4354131"/>
              <a:ext cx="1740877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D3F49821-5888-450B-ABA1-D4D7B73EC2AB}"/>
                </a:ext>
              </a:extLst>
            </p:cNvPr>
            <p:cNvCxnSpPr/>
            <p:nvPr/>
          </p:nvCxnSpPr>
          <p:spPr bwMode="white">
            <a:xfrm>
              <a:off x="8625254" y="4360985"/>
              <a:ext cx="1740877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51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352849"/>
            <a:ext cx="10667998" cy="5994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2800" b="1" u="sng" dirty="0" smtClean="0"/>
              <a:t>Problem Statement</a:t>
            </a:r>
            <a:endParaRPr lang="en-IN" sz="28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62000" y="1167063"/>
            <a:ext cx="10667998" cy="4825774"/>
          </a:xfrm>
          <a:noFill/>
        </p:spPr>
        <p:txBody>
          <a:bodyPr>
            <a:normAutofit lnSpcReduction="10000"/>
          </a:bodyPr>
          <a:lstStyle/>
          <a:p>
            <a:r>
              <a:rPr lang="en-IN" sz="1400" b="1" u="sng" dirty="0" smtClean="0"/>
              <a:t>Project Goal</a:t>
            </a:r>
            <a:r>
              <a:rPr lang="en-IN" sz="1400" dirty="0" smtClean="0"/>
              <a:t>: </a:t>
            </a:r>
            <a:r>
              <a:rPr lang="en-US" sz="1400" dirty="0"/>
              <a:t>To select the best 500 customers amongst the </a:t>
            </a:r>
            <a:r>
              <a:rPr lang="en-US" sz="1400" dirty="0" smtClean="0"/>
              <a:t>4373 </a:t>
            </a:r>
            <a:r>
              <a:rPr lang="en-US" sz="1400" dirty="0"/>
              <a:t>customers to maximize subscriptions to the loyalty </a:t>
            </a:r>
            <a:r>
              <a:rPr lang="en-US" sz="1400" dirty="0" smtClean="0"/>
              <a:t>program</a:t>
            </a:r>
          </a:p>
          <a:p>
            <a:r>
              <a:rPr lang="en-US" sz="1400" b="1" u="sng" dirty="0" smtClean="0"/>
              <a:t>Tools used</a:t>
            </a:r>
            <a:r>
              <a:rPr lang="en-US" sz="1400" dirty="0" smtClean="0"/>
              <a:t>: R Studio, MS-Excel </a:t>
            </a:r>
          </a:p>
          <a:p>
            <a:r>
              <a:rPr lang="en-IN" sz="1400" b="1" u="sng" dirty="0" smtClean="0"/>
              <a:t>Algorithm Used</a:t>
            </a:r>
            <a:r>
              <a:rPr lang="en-IN" sz="1400" dirty="0" smtClean="0"/>
              <a:t>: RFM (</a:t>
            </a:r>
            <a:r>
              <a:rPr lang="en-US" sz="1400" dirty="0" err="1"/>
              <a:t>R</a:t>
            </a:r>
            <a:r>
              <a:rPr lang="en-US" sz="1400" dirty="0" err="1" smtClean="0"/>
              <a:t>ecency</a:t>
            </a:r>
            <a:r>
              <a:rPr lang="en-US" sz="1400" dirty="0"/>
              <a:t>, </a:t>
            </a:r>
            <a:r>
              <a:rPr lang="en-US" sz="1400" dirty="0" smtClean="0"/>
              <a:t>Frequency</a:t>
            </a:r>
            <a:r>
              <a:rPr lang="en-US" sz="1400" dirty="0"/>
              <a:t>, </a:t>
            </a:r>
            <a:r>
              <a:rPr lang="en-US" sz="1400" dirty="0" smtClean="0"/>
              <a:t>Monetary</a:t>
            </a:r>
            <a:r>
              <a:rPr lang="en-IN" sz="1400" dirty="0" smtClean="0"/>
              <a:t>) Analysis</a:t>
            </a:r>
          </a:p>
          <a:p>
            <a:r>
              <a:rPr lang="en-IN" sz="1400" b="1" u="sng" dirty="0" smtClean="0"/>
              <a:t>RFM</a:t>
            </a:r>
            <a:r>
              <a:rPr lang="en-IN" sz="1400" dirty="0" smtClean="0"/>
              <a:t> :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Recency</a:t>
            </a:r>
            <a:r>
              <a:rPr lang="en-US" sz="1400" dirty="0" smtClean="0"/>
              <a:t> – How recently did the customer purchase our products?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Frequency </a:t>
            </a:r>
            <a:r>
              <a:rPr lang="en-US" sz="1400" dirty="0"/>
              <a:t>– How often do they make the purchase?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Monetary  – </a:t>
            </a:r>
            <a:r>
              <a:rPr lang="en-US" sz="1400" dirty="0"/>
              <a:t>How much do they averagely spend per purchase? </a:t>
            </a:r>
            <a:endParaRPr lang="en-IN" sz="1400" dirty="0" smtClean="0"/>
          </a:p>
          <a:p>
            <a:r>
              <a:rPr lang="en-IN" sz="1400" b="1" u="sng" dirty="0" smtClean="0"/>
              <a:t>Dataset Details</a:t>
            </a:r>
            <a:r>
              <a:rPr lang="en-IN" sz="1400" dirty="0" smtClean="0"/>
              <a:t>: Number </a:t>
            </a:r>
            <a:r>
              <a:rPr lang="en-IN" sz="1400" dirty="0"/>
              <a:t>of Observations: </a:t>
            </a:r>
            <a:r>
              <a:rPr lang="en-IN" sz="1400" b="1" dirty="0"/>
              <a:t>5,41,910</a:t>
            </a:r>
            <a:r>
              <a:rPr lang="en-IN" sz="1400" dirty="0"/>
              <a:t>	 </a:t>
            </a:r>
            <a:r>
              <a:rPr lang="en-IN" sz="1400" dirty="0" smtClean="0"/>
              <a:t>  Number </a:t>
            </a:r>
            <a:r>
              <a:rPr lang="en-IN" sz="1400" dirty="0"/>
              <a:t>of Variables: </a:t>
            </a:r>
            <a:r>
              <a:rPr lang="en-IN" sz="1400" b="1" dirty="0" smtClean="0"/>
              <a:t>8</a:t>
            </a:r>
          </a:p>
          <a:p>
            <a:r>
              <a:rPr lang="en-IN" sz="1400" b="1" u="sng" dirty="0" smtClean="0"/>
              <a:t>Variables</a:t>
            </a:r>
            <a:r>
              <a:rPr lang="en-IN" sz="1400" dirty="0" smtClean="0"/>
              <a:t> : </a:t>
            </a:r>
            <a:r>
              <a:rPr lang="en-US" sz="1400" dirty="0" err="1" smtClean="0"/>
              <a:t>InvoiceNo</a:t>
            </a:r>
            <a:r>
              <a:rPr lang="en-US" sz="1400" dirty="0"/>
              <a:t>, </a:t>
            </a:r>
            <a:r>
              <a:rPr lang="en-US" sz="1400" dirty="0" err="1"/>
              <a:t>StockCode</a:t>
            </a:r>
            <a:r>
              <a:rPr lang="en-US" sz="1400" dirty="0"/>
              <a:t>, Description, Quantity, </a:t>
            </a:r>
            <a:r>
              <a:rPr lang="en-US" sz="1400" dirty="0" err="1"/>
              <a:t>InvoiceDate</a:t>
            </a:r>
            <a:r>
              <a:rPr lang="en-US" sz="1400" dirty="0"/>
              <a:t>, </a:t>
            </a:r>
            <a:r>
              <a:rPr lang="en-US" sz="1400" dirty="0" err="1"/>
              <a:t>UnitPrice</a:t>
            </a:r>
            <a:r>
              <a:rPr lang="en-US" sz="1400" dirty="0"/>
              <a:t>, </a:t>
            </a:r>
            <a:r>
              <a:rPr lang="en-US" sz="1400" dirty="0" err="1"/>
              <a:t>CustomerID</a:t>
            </a:r>
            <a:r>
              <a:rPr lang="en-US" sz="1400" dirty="0"/>
              <a:t>, </a:t>
            </a:r>
            <a:r>
              <a:rPr lang="en-US" sz="1400" dirty="0" smtClean="0"/>
              <a:t>Country</a:t>
            </a:r>
          </a:p>
          <a:p>
            <a:r>
              <a:rPr lang="en-US" sz="1400" b="1" u="sng" dirty="0" smtClean="0"/>
              <a:t>RFM score </a:t>
            </a:r>
            <a:r>
              <a:rPr lang="en-US" sz="1400" dirty="0" smtClean="0"/>
              <a:t>calculated through both possible ways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W</a:t>
            </a:r>
            <a:r>
              <a:rPr lang="en-US" sz="1400" dirty="0" smtClean="0"/>
              <a:t>ithout using ‘</a:t>
            </a:r>
            <a:r>
              <a:rPr lang="en-US" sz="1400" dirty="0" err="1" smtClean="0"/>
              <a:t>rfm</a:t>
            </a:r>
            <a:r>
              <a:rPr lang="en-US" sz="1400" dirty="0" smtClean="0"/>
              <a:t>’ package in R (RFM calculated through Date, Amount, Quantity </a:t>
            </a:r>
            <a:r>
              <a:rPr lang="en-US" sz="1400" dirty="0" err="1" smtClean="0"/>
              <a:t>etc</a:t>
            </a:r>
            <a:r>
              <a:rPr lang="en-US" sz="1400" dirty="0" smtClean="0"/>
              <a:t>): Scaled between 0 to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With package ‘</a:t>
            </a:r>
            <a:r>
              <a:rPr lang="en-US" sz="1400" dirty="0" err="1" smtClean="0"/>
              <a:t>rfm</a:t>
            </a:r>
            <a:r>
              <a:rPr lang="en-US" sz="1400" dirty="0" smtClean="0"/>
              <a:t>’: Binned into categories five categories [1,2,3,4,5] </a:t>
            </a:r>
          </a:p>
          <a:p>
            <a:r>
              <a:rPr lang="en-IN" sz="1400" b="1" u="sng" dirty="0" smtClean="0"/>
              <a:t>Packages</a:t>
            </a:r>
            <a:r>
              <a:rPr lang="en-IN" sz="1400" dirty="0" smtClean="0"/>
              <a:t> used in ‘R’:</a:t>
            </a:r>
          </a:p>
          <a:p>
            <a:pPr marL="0" indent="0">
              <a:buNone/>
            </a:pPr>
            <a:r>
              <a:rPr lang="en-IN" sz="1400" dirty="0" smtClean="0"/>
              <a:t>	</a:t>
            </a:r>
            <a:r>
              <a:rPr lang="en-IN" sz="1400" dirty="0" err="1" smtClean="0"/>
              <a:t>readxl</a:t>
            </a:r>
            <a:r>
              <a:rPr lang="en-IN" sz="1400" dirty="0" smtClean="0"/>
              <a:t>, ggplot2, </a:t>
            </a:r>
            <a:r>
              <a:rPr lang="en-IN" sz="1400" dirty="0" err="1" smtClean="0"/>
              <a:t>DataExplorer</a:t>
            </a:r>
            <a:r>
              <a:rPr lang="en-IN" sz="1400" dirty="0" smtClean="0"/>
              <a:t>, </a:t>
            </a:r>
            <a:r>
              <a:rPr lang="en-IN" sz="1400" dirty="0" err="1" smtClean="0"/>
              <a:t>rfm</a:t>
            </a:r>
            <a:endParaRPr lang="en-IN" sz="1400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074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352849"/>
            <a:ext cx="10667998" cy="5994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2800" b="1" u="sng" dirty="0" smtClean="0"/>
              <a:t>Solution Description</a:t>
            </a:r>
            <a:endParaRPr lang="en-IN" sz="28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62000" y="1167063"/>
            <a:ext cx="10667998" cy="4825774"/>
          </a:xfrm>
          <a:noFill/>
        </p:spPr>
        <p:txBody>
          <a:bodyPr>
            <a:normAutofit/>
          </a:bodyPr>
          <a:lstStyle/>
          <a:p>
            <a:r>
              <a:rPr lang="en-US" sz="1400" dirty="0"/>
              <a:t>Analyzed the original dataset thoroughly and calculated </a:t>
            </a:r>
            <a:r>
              <a:rPr lang="en-US" sz="1400" dirty="0" err="1"/>
              <a:t>Recency</a:t>
            </a:r>
            <a:r>
              <a:rPr lang="en-US" sz="1400" dirty="0"/>
              <a:t>, Frequency, Monetary from it for each </a:t>
            </a:r>
            <a:r>
              <a:rPr lang="en-US" sz="1400" dirty="0" err="1"/>
              <a:t>customerID</a:t>
            </a:r>
            <a:endParaRPr lang="en-US" sz="1400" dirty="0"/>
          </a:p>
          <a:p>
            <a:r>
              <a:rPr lang="en-US" sz="1400" dirty="0"/>
              <a:t>Created new dataset  'customers' with Variables </a:t>
            </a:r>
            <a:r>
              <a:rPr lang="en-US" sz="1400" dirty="0" err="1"/>
              <a:t>Recency</a:t>
            </a:r>
            <a:r>
              <a:rPr lang="en-US" sz="1400" dirty="0"/>
              <a:t>, Frequency, Monetary &amp; </a:t>
            </a:r>
            <a:r>
              <a:rPr lang="en-US" sz="1400" dirty="0" err="1"/>
              <a:t>customerID</a:t>
            </a:r>
            <a:endParaRPr lang="en-US" sz="1400" dirty="0"/>
          </a:p>
          <a:p>
            <a:r>
              <a:rPr lang="en-US" sz="1400" dirty="0"/>
              <a:t>R,F,M variables were right skewed, so applied log transformation</a:t>
            </a:r>
          </a:p>
          <a:p>
            <a:r>
              <a:rPr lang="en-US" sz="1400" dirty="0"/>
              <a:t>Scaled the values of R,F,M between 0 to 1 and determined Customer Importance (Higher the value, more important the customer)</a:t>
            </a:r>
          </a:p>
          <a:p>
            <a:r>
              <a:rPr lang="en-US" sz="1400" dirty="0"/>
              <a:t>Also from the '</a:t>
            </a:r>
            <a:r>
              <a:rPr lang="en-US" sz="1400" dirty="0" err="1"/>
              <a:t>rfm</a:t>
            </a:r>
            <a:r>
              <a:rPr lang="en-US" sz="1400" dirty="0"/>
              <a:t>' package, </a:t>
            </a:r>
            <a:r>
              <a:rPr lang="en-US" sz="1400" dirty="0" err="1"/>
              <a:t>categorised</a:t>
            </a:r>
            <a:r>
              <a:rPr lang="en-US" sz="1400" dirty="0"/>
              <a:t> each R,F,M into 1,2,3,4,5 (This score can be used for </a:t>
            </a:r>
            <a:r>
              <a:rPr lang="en-US" sz="1400" dirty="0" err="1"/>
              <a:t>segementation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387" y="3134938"/>
            <a:ext cx="5287113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1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352849"/>
            <a:ext cx="10667998" cy="59945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2800" b="1" u="sng" dirty="0" smtClean="0"/>
              <a:t>Business Benefits</a:t>
            </a:r>
            <a:endParaRPr lang="en-IN" sz="28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62000" y="1070810"/>
            <a:ext cx="10667998" cy="5032277"/>
          </a:xfrm>
          <a:noFill/>
        </p:spPr>
        <p:txBody>
          <a:bodyPr>
            <a:normAutofit/>
          </a:bodyPr>
          <a:lstStyle/>
          <a:p>
            <a:pPr lvl="0"/>
            <a:r>
              <a:rPr lang="en-US" sz="1400" dirty="0"/>
              <a:t>After designing a solution on top customers provided by us, will help client to increase their customer spend and increase customer lifetime value.</a:t>
            </a:r>
            <a:endParaRPr lang="en-IN" sz="1400" dirty="0"/>
          </a:p>
          <a:p>
            <a:pPr lvl="0"/>
            <a:r>
              <a:rPr lang="en-US" sz="1400" dirty="0" smtClean="0"/>
              <a:t>Analysis </a:t>
            </a:r>
            <a:r>
              <a:rPr lang="en-US" sz="1400" dirty="0"/>
              <a:t>of </a:t>
            </a:r>
            <a:r>
              <a:rPr lang="en-US" sz="1400" dirty="0" smtClean="0"/>
              <a:t>important </a:t>
            </a:r>
            <a:r>
              <a:rPr lang="en-US" sz="1400" dirty="0"/>
              <a:t>customer base provided to the client, will help to build meaningful relationships with their existing clients </a:t>
            </a:r>
            <a:endParaRPr lang="en-IN" sz="1400" dirty="0"/>
          </a:p>
          <a:p>
            <a:pPr lvl="0"/>
            <a:r>
              <a:rPr lang="en-US" sz="1400" dirty="0"/>
              <a:t>Developed model will help client in witnessing increase in partnering businesses and overall brand awareness.</a:t>
            </a:r>
            <a:endParaRPr lang="en-IN" sz="1400" dirty="0"/>
          </a:p>
          <a:p>
            <a:pPr lvl="0"/>
            <a:r>
              <a:rPr lang="en-US" sz="1400" dirty="0"/>
              <a:t>By implementing a loyalty program on top customers will also help to attract other new </a:t>
            </a:r>
            <a:r>
              <a:rPr lang="en-US" sz="1400" dirty="0" smtClean="0"/>
              <a:t>users</a:t>
            </a:r>
            <a:endParaRPr lang="en-US" sz="1400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335602"/>
              </p:ext>
            </p:extLst>
          </p:nvPr>
        </p:nvGraphicFramePr>
        <p:xfrm>
          <a:off x="1095153" y="2700673"/>
          <a:ext cx="9867015" cy="3306826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555085"/>
                <a:gridCol w="5162883"/>
                <a:gridCol w="1247956"/>
                <a:gridCol w="1154651"/>
                <a:gridCol w="746440"/>
              </a:tblGrid>
              <a:tr h="2670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 smtClean="0">
                          <a:effectLst/>
                        </a:rPr>
                        <a:t>Segment</a:t>
                      </a:r>
                    </a:p>
                    <a:p>
                      <a:pPr algn="ctr" fontAlgn="b"/>
                      <a:endParaRPr lang="en-IN" sz="9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 smtClean="0">
                          <a:effectLst/>
                        </a:rPr>
                        <a:t>Description</a:t>
                      </a:r>
                    </a:p>
                    <a:p>
                      <a:pPr algn="ctr" fontAlgn="b"/>
                      <a:endParaRPr lang="en-IN" sz="9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 smtClean="0">
                          <a:effectLst/>
                        </a:rPr>
                        <a:t>R</a:t>
                      </a:r>
                    </a:p>
                    <a:p>
                      <a:pPr algn="ctr" fontAlgn="b"/>
                      <a:endParaRPr lang="en-IN" sz="9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 smtClean="0">
                          <a:effectLst/>
                        </a:rPr>
                        <a:t>F</a:t>
                      </a:r>
                    </a:p>
                    <a:p>
                      <a:pPr algn="ctr" fontAlgn="b"/>
                      <a:endParaRPr lang="en-IN" sz="9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 smtClean="0">
                          <a:effectLst/>
                        </a:rPr>
                        <a:t>M</a:t>
                      </a:r>
                    </a:p>
                    <a:p>
                      <a:pPr algn="ctr" fontAlgn="b"/>
                      <a:endParaRPr lang="en-IN" sz="9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052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Champions</a:t>
                      </a:r>
                      <a:endParaRPr lang="en-I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Bought recently, buy often and spend the most</a:t>
                      </a:r>
                      <a:endParaRPr lang="en-US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4 to 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4 to 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4 to 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052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Loyal Customers</a:t>
                      </a:r>
                      <a:endParaRPr lang="en-I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Spend good money. Responsive to promotions</a:t>
                      </a:r>
                      <a:endParaRPr lang="en-US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2 to 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3 to 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3 to 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052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Potential Loyalist</a:t>
                      </a:r>
                      <a:endParaRPr lang="en-I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 dirty="0">
                          <a:effectLst/>
                        </a:rPr>
                        <a:t>Recent customers, spent good amount, bought more than once</a:t>
                      </a:r>
                      <a:endParaRPr 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3 to 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1 to 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1 to 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052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New Customers</a:t>
                      </a:r>
                      <a:endParaRPr lang="en-I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 dirty="0">
                          <a:effectLst/>
                        </a:rPr>
                        <a:t>Bought more recently, but not often</a:t>
                      </a:r>
                      <a:endParaRPr 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4 to 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&lt;=1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&lt;=1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052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Promising</a:t>
                      </a:r>
                      <a:endParaRPr lang="en-I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 dirty="0">
                          <a:effectLst/>
                        </a:rPr>
                        <a:t>Recent shoppers, but haven’t spent much</a:t>
                      </a:r>
                      <a:endParaRPr 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3 to 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&lt;=1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&lt;=1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4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Need Attention</a:t>
                      </a:r>
                      <a:endParaRPr lang="en-I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 dirty="0">
                          <a:effectLst/>
                        </a:rPr>
                        <a:t>Above average </a:t>
                      </a:r>
                      <a:r>
                        <a:rPr lang="en-US" sz="900" u="none" strike="noStrike" dirty="0" err="1">
                          <a:effectLst/>
                        </a:rPr>
                        <a:t>recency</a:t>
                      </a:r>
                      <a:r>
                        <a:rPr lang="en-US" sz="900" u="none" strike="noStrike" dirty="0">
                          <a:effectLst/>
                        </a:rPr>
                        <a:t>, frequency &amp; monetary values</a:t>
                      </a:r>
                      <a:endParaRPr 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2 to 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2 to 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2 to 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758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About To Sleep</a:t>
                      </a:r>
                      <a:endParaRPr lang="en-I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 dirty="0">
                          <a:effectLst/>
                        </a:rPr>
                        <a:t>Below average </a:t>
                      </a:r>
                      <a:r>
                        <a:rPr lang="en-US" sz="900" u="none" strike="noStrike" dirty="0" err="1">
                          <a:effectLst/>
                        </a:rPr>
                        <a:t>recency</a:t>
                      </a:r>
                      <a:r>
                        <a:rPr lang="en-US" sz="900" u="none" strike="noStrike" dirty="0">
                          <a:effectLst/>
                        </a:rPr>
                        <a:t>, frequency &amp; monetary values</a:t>
                      </a:r>
                      <a:endParaRPr 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2 to 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&lt;=2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&lt;=2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052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At Risk</a:t>
                      </a:r>
                      <a:endParaRPr lang="en-I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Spent big money, purchased often but long time ago</a:t>
                      </a:r>
                      <a:endParaRPr lang="en-US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&lt;=2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2 to 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2 to 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052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Can’t Lose Them</a:t>
                      </a:r>
                      <a:endParaRPr lang="en-I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Made big purchases and often, but long time ago</a:t>
                      </a:r>
                      <a:endParaRPr lang="en-US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&lt;=1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4 to 5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4 to 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462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Hibernating</a:t>
                      </a:r>
                      <a:endParaRPr lang="en-I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Low spenders, low frequency, purchased long time ago</a:t>
                      </a:r>
                      <a:endParaRPr lang="en-US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1 to 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1 to 2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1 to 2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26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Lost</a:t>
                      </a:r>
                      <a:endParaRPr lang="en-I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Lowest recency, frequency &amp; monetary scores</a:t>
                      </a:r>
                      <a:endParaRPr lang="en-US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&lt;=</a:t>
                      </a:r>
                      <a:r>
                        <a:rPr lang="en-IN" sz="900" u="none" strike="noStrike" dirty="0" smtClean="0">
                          <a:effectLst/>
                        </a:rPr>
                        <a:t>2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&lt;=</a:t>
                      </a:r>
                      <a:r>
                        <a:rPr lang="en-IN" sz="900" u="none" strike="noStrike" dirty="0" smtClean="0">
                          <a:effectLst/>
                        </a:rPr>
                        <a:t>2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&lt;=2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46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352849"/>
            <a:ext cx="10667998" cy="5994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2800" b="1" u="sng" dirty="0" smtClean="0"/>
              <a:t>Analytical Approach</a:t>
            </a:r>
            <a:endParaRPr lang="en-IN" sz="28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62000" y="1167063"/>
            <a:ext cx="10667998" cy="4825774"/>
          </a:xfrm>
          <a:noFill/>
        </p:spPr>
        <p:txBody>
          <a:bodyPr>
            <a:normAutofit/>
          </a:bodyPr>
          <a:lstStyle/>
          <a:p>
            <a:r>
              <a:rPr lang="en-IN" sz="1400" dirty="0" smtClean="0"/>
              <a:t>Extracted data from Excel File into R Studio</a:t>
            </a:r>
          </a:p>
          <a:p>
            <a:r>
              <a:rPr lang="en-US" sz="1400" dirty="0" smtClean="0"/>
              <a:t>Customer </a:t>
            </a:r>
            <a:r>
              <a:rPr lang="en-US" sz="1400" dirty="0"/>
              <a:t>clusters vary by </a:t>
            </a:r>
            <a:r>
              <a:rPr lang="en-US" sz="1400" dirty="0" smtClean="0"/>
              <a:t>geography, </a:t>
            </a:r>
            <a:r>
              <a:rPr lang="en-US" sz="1400" dirty="0"/>
              <a:t>s</a:t>
            </a:r>
            <a:r>
              <a:rPr lang="en-US" sz="1400" dirty="0" smtClean="0"/>
              <a:t>o focused </a:t>
            </a:r>
            <a:r>
              <a:rPr lang="en-US" sz="1400" dirty="0"/>
              <a:t>on country having maximum customers and </a:t>
            </a:r>
            <a:r>
              <a:rPr lang="en-US" sz="1400" dirty="0" smtClean="0"/>
              <a:t>restricted the </a:t>
            </a:r>
            <a:r>
              <a:rPr lang="en-US" sz="1400" dirty="0"/>
              <a:t>data to one geographic unit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As </a:t>
            </a:r>
            <a:r>
              <a:rPr lang="en-US" sz="1400" dirty="0"/>
              <a:t>United Kingdom has </a:t>
            </a:r>
            <a:r>
              <a:rPr lang="en-US" sz="1400" dirty="0" smtClean="0"/>
              <a:t>80% of total </a:t>
            </a:r>
            <a:r>
              <a:rPr lang="en-US" sz="1400" dirty="0"/>
              <a:t>observations</a:t>
            </a:r>
            <a:r>
              <a:rPr lang="en-US" sz="1400" dirty="0" smtClean="0"/>
              <a:t>, selected </a:t>
            </a:r>
            <a:r>
              <a:rPr lang="en-US" sz="1400" dirty="0"/>
              <a:t>the data </a:t>
            </a:r>
            <a:r>
              <a:rPr lang="en-US" sz="1400" dirty="0" smtClean="0"/>
              <a:t>of country UK only</a:t>
            </a:r>
          </a:p>
          <a:p>
            <a:r>
              <a:rPr lang="en-US" sz="1400" dirty="0" smtClean="0"/>
              <a:t>Created </a:t>
            </a:r>
            <a:r>
              <a:rPr lang="en-US" sz="1400" dirty="0"/>
              <a:t>new column which will differentiate returns and </a:t>
            </a:r>
            <a:r>
              <a:rPr lang="en-US" sz="1400" dirty="0" smtClean="0"/>
              <a:t>purchases</a:t>
            </a:r>
          </a:p>
          <a:p>
            <a:r>
              <a:rPr lang="en-US" sz="1400" dirty="0" smtClean="0"/>
              <a:t>RFM Score Calculation: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/>
              <a:t>A </a:t>
            </a:r>
            <a:r>
              <a:rPr lang="en-US" sz="1400" dirty="0" err="1"/>
              <a:t>R</a:t>
            </a:r>
            <a:r>
              <a:rPr lang="en-US" sz="1400" dirty="0" err="1" smtClean="0"/>
              <a:t>ecency</a:t>
            </a:r>
            <a:r>
              <a:rPr lang="en-US" sz="1400" dirty="0" smtClean="0"/>
              <a:t> </a:t>
            </a:r>
            <a:r>
              <a:rPr lang="en-US" sz="1400" dirty="0"/>
              <a:t>score is assigned to each customer based on date of most recent purchase. The score is generated by either by scaling the values between 0 and 1 or binning the </a:t>
            </a:r>
            <a:r>
              <a:rPr lang="en-US" sz="1400" dirty="0" err="1"/>
              <a:t>recency</a:t>
            </a:r>
            <a:r>
              <a:rPr lang="en-US" sz="1400" dirty="0"/>
              <a:t> values into a number of categories (default is 5). Higher the value better the </a:t>
            </a:r>
            <a:r>
              <a:rPr lang="en-US" sz="1400" dirty="0" smtClean="0"/>
              <a:t>customer.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 smtClean="0"/>
              <a:t>A </a:t>
            </a:r>
            <a:r>
              <a:rPr lang="en-US" sz="1400" dirty="0"/>
              <a:t>frequency ranking is assigned in a similar way. Customers with high purchase frequency are assigned a higher </a:t>
            </a:r>
            <a:r>
              <a:rPr lang="en-US" sz="1400" dirty="0" smtClean="0"/>
              <a:t>score.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 smtClean="0"/>
              <a:t>Monetary </a:t>
            </a:r>
            <a:r>
              <a:rPr lang="en-US" sz="1400" dirty="0"/>
              <a:t>score is assigned on the basis of the total revenue generated by the customer in the period under consideration for the analysis. Customers with highest revenue/order amount are assigned a higher </a:t>
            </a:r>
            <a:r>
              <a:rPr lang="en-US" sz="1400" dirty="0" smtClean="0"/>
              <a:t>score.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 smtClean="0"/>
              <a:t>A </a:t>
            </a:r>
            <a:r>
              <a:rPr lang="en-US" sz="1400" dirty="0"/>
              <a:t>fourth score, RFM score is generated by two </a:t>
            </a:r>
            <a:r>
              <a:rPr lang="en-US" sz="1400" dirty="0" smtClean="0"/>
              <a:t>ways: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Scaled values of </a:t>
            </a:r>
            <a:r>
              <a:rPr lang="en-US" sz="1200" dirty="0" err="1"/>
              <a:t>Recency</a:t>
            </a:r>
            <a:r>
              <a:rPr lang="en-US" sz="1200" dirty="0"/>
              <a:t>, Frequency &amp; Monetary between 0 to 1 .Find their mean value. Highest value indicates best customer.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By </a:t>
            </a:r>
            <a:r>
              <a:rPr lang="en-US" sz="1200" dirty="0"/>
              <a:t>concatenating three individual scores into a single value. 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IN" sz="1400" dirty="0" smtClean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535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352849"/>
            <a:ext cx="10667998" cy="5994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2800" b="1" u="sng" dirty="0" smtClean="0"/>
              <a:t>Data Visualisation (Histogram </a:t>
            </a:r>
            <a:r>
              <a:rPr lang="en-IN" sz="2800" b="1" u="sng" dirty="0"/>
              <a:t>Without Log</a:t>
            </a:r>
            <a:r>
              <a:rPr lang="en-IN" sz="2800" b="1" u="sng" dirty="0" smtClean="0"/>
              <a:t>)</a:t>
            </a:r>
            <a:endParaRPr lang="en-IN" sz="28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62000" y="1167063"/>
            <a:ext cx="10667998" cy="4825774"/>
          </a:xfrm>
          <a:noFill/>
        </p:spPr>
        <p:txBody>
          <a:bodyPr>
            <a:normAutofit/>
          </a:bodyPr>
          <a:lstStyle/>
          <a:p>
            <a:r>
              <a:rPr lang="en-US" sz="1400" dirty="0" smtClean="0"/>
              <a:t>Newly created ‘customers’ dataset has </a:t>
            </a:r>
            <a:r>
              <a:rPr lang="en-US" sz="1400" dirty="0" err="1" smtClean="0"/>
              <a:t>Recency</a:t>
            </a:r>
            <a:r>
              <a:rPr lang="en-US" sz="1400" dirty="0" smtClean="0"/>
              <a:t>, Frequency, Monetary and </a:t>
            </a:r>
            <a:r>
              <a:rPr lang="en-US" sz="1400" dirty="0" err="1" smtClean="0"/>
              <a:t>CustomerID</a:t>
            </a:r>
            <a:r>
              <a:rPr lang="en-US" sz="1400" dirty="0" smtClean="0"/>
              <a:t> column</a:t>
            </a:r>
          </a:p>
          <a:p>
            <a:r>
              <a:rPr lang="en-US" sz="1400" dirty="0" smtClean="0"/>
              <a:t>With </a:t>
            </a:r>
            <a:r>
              <a:rPr lang="en-US" sz="1400" dirty="0"/>
              <a:t>histogram, we can examine the distribution of </a:t>
            </a:r>
            <a:r>
              <a:rPr lang="en-US" sz="1400" dirty="0" smtClean="0"/>
              <a:t>: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monetary value (total revenue generated by each customer)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/>
              <a:t>recency</a:t>
            </a:r>
            <a:r>
              <a:rPr lang="en-US" sz="1400" dirty="0"/>
              <a:t> days (days since the most recent visit for each customer)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frequency (transaction count for each customer)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IN" sz="1400" dirty="0" smtClean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731" y="2945219"/>
            <a:ext cx="5287113" cy="304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3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352849"/>
            <a:ext cx="10667998" cy="5994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2800" b="1" u="sng" dirty="0" smtClean="0"/>
              <a:t>Data Visualisation (Histogram With Log)</a:t>
            </a:r>
            <a:endParaRPr lang="en-IN" sz="28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62000" y="1167063"/>
            <a:ext cx="10667998" cy="4825774"/>
          </a:xfrm>
          <a:noFill/>
        </p:spPr>
        <p:txBody>
          <a:bodyPr>
            <a:normAutofit/>
          </a:bodyPr>
          <a:lstStyle/>
          <a:p>
            <a:r>
              <a:rPr lang="en-US" sz="1400" dirty="0" smtClean="0"/>
              <a:t>RFM </a:t>
            </a:r>
            <a:r>
              <a:rPr lang="en-US" sz="1400" dirty="0"/>
              <a:t>values </a:t>
            </a:r>
            <a:r>
              <a:rPr lang="en-US" sz="1400" dirty="0" smtClean="0"/>
              <a:t>were </a:t>
            </a:r>
            <a:r>
              <a:rPr lang="en-US" sz="1400" dirty="0"/>
              <a:t>P</a:t>
            </a:r>
            <a:r>
              <a:rPr lang="en-US" sz="1400" dirty="0" smtClean="0"/>
              <a:t>ositively </a:t>
            </a:r>
            <a:r>
              <a:rPr lang="en-US" sz="1400" dirty="0"/>
              <a:t>Skewed, </a:t>
            </a:r>
            <a:r>
              <a:rPr lang="en-US" sz="1400" dirty="0" smtClean="0"/>
              <a:t>so used </a:t>
            </a:r>
            <a:r>
              <a:rPr lang="en-US" sz="1400" dirty="0"/>
              <a:t>log transformation to reduce </a:t>
            </a:r>
            <a:r>
              <a:rPr lang="en-US" sz="1400" dirty="0" smtClean="0"/>
              <a:t>skewness.</a:t>
            </a:r>
          </a:p>
          <a:p>
            <a:r>
              <a:rPr lang="en-US" sz="1400" dirty="0" smtClean="0"/>
              <a:t>After log transformation, skewness of RFM values is reduced: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endParaRPr lang="en-IN" sz="1400" dirty="0" smtClean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59" y="2539218"/>
            <a:ext cx="3628840" cy="2817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976" y="2539219"/>
            <a:ext cx="3568996" cy="28176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972" y="2539218"/>
            <a:ext cx="4199451" cy="281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352849"/>
            <a:ext cx="10667998" cy="5994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2800" b="1" u="sng" dirty="0" smtClean="0"/>
              <a:t>Data Visualisation (Scatterplot)</a:t>
            </a:r>
            <a:endParaRPr lang="en-IN" sz="28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62000" y="1167063"/>
            <a:ext cx="10667998" cy="4825774"/>
          </a:xfrm>
          <a:noFill/>
        </p:spPr>
        <p:txBody>
          <a:bodyPr>
            <a:normAutofit/>
          </a:bodyPr>
          <a:lstStyle/>
          <a:p>
            <a:r>
              <a:rPr lang="en-US" sz="1400" dirty="0"/>
              <a:t>T</a:t>
            </a:r>
            <a:r>
              <a:rPr lang="en-US" sz="1400" dirty="0" smtClean="0"/>
              <a:t>he </a:t>
            </a:r>
            <a:r>
              <a:rPr lang="en-US" sz="1400" dirty="0"/>
              <a:t>best customers are those who: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bought most recently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most often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and spend the </a:t>
            </a:r>
            <a:r>
              <a:rPr lang="en-US" sz="1400" dirty="0" smtClean="0"/>
              <a:t>most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endParaRPr lang="en-IN" sz="1400" dirty="0" smtClean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53976"/>
            <a:ext cx="3366976" cy="28176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684" y="2753976"/>
            <a:ext cx="3960629" cy="28176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6" y="2753976"/>
            <a:ext cx="3678865" cy="281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4271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Custom 5">
      <a:majorFont>
        <a:latin typeface="Franklin Gothic Demi"/>
        <a:ea typeface=""/>
        <a:cs typeface=""/>
      </a:majorFont>
      <a:minorFont>
        <a:latin typeface="Franklin Gothic Medium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7150"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527777_Safety procedures_RVA_v4" id="{94FF351A-4B06-4881-8D26-DC6D64B3CFD2}" vid="{E8C023A2-25EA-47E0-92DC-6E1BD008E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85429E6-13D0-4D69-B2AD-EDA3074FAB41}">
  <we:reference id="wa104381063" version="1.0.0.0" store="en-US" storeType="OMEX"/>
  <we:alternateReferences>
    <we:reference id="wa104381063" version="1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6B2BE6-8FE9-4318-AA40-8F70CEED60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F39AE0-32C9-4F1D-B08C-0B8B9BAFC18D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06DFB17-E262-4301-8AA5-FCE7109ED8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Safety procedures</Template>
  <TotalTime>0</TotalTime>
  <Words>767</Words>
  <Application>Microsoft Office PowerPoint</Application>
  <PresentationFormat>Widescreen</PresentationFormat>
  <Paragraphs>138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Corbel</vt:lpstr>
      <vt:lpstr>Franklin Gothic Demi</vt:lpstr>
      <vt:lpstr>Franklin Gothic Medium</vt:lpstr>
      <vt:lpstr>Segoe UI</vt:lpstr>
      <vt:lpstr>Wingdings</vt:lpstr>
      <vt:lpstr>Headlines</vt:lpstr>
      <vt:lpstr>IDENTIFICATION OF MOST VALUABLE CUSTOMERS WITH rfm analysis</vt:lpstr>
      <vt:lpstr>Problem Statement</vt:lpstr>
      <vt:lpstr>Solution Description</vt:lpstr>
      <vt:lpstr>Business Benefits</vt:lpstr>
      <vt:lpstr>Analytical Approach</vt:lpstr>
      <vt:lpstr>Data Visualisation (Histogram Without Log)</vt:lpstr>
      <vt:lpstr>Data Visualisation (Histogram With Log)</vt:lpstr>
      <vt:lpstr>Data Visualisation (Scatterplot)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2019-05-22T19:17:47Z</dcterms:created>
  <dcterms:modified xsi:type="dcterms:W3CDTF">2019-05-23T00:35:21Z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