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72" r:id="rId5"/>
    <p:sldId id="271" r:id="rId6"/>
    <p:sldId id="258" r:id="rId7"/>
    <p:sldId id="259" r:id="rId8"/>
    <p:sldId id="260" r:id="rId9"/>
    <p:sldId id="261" r:id="rId10"/>
    <p:sldId id="262" r:id="rId11"/>
    <p:sldId id="263" r:id="rId12"/>
    <p:sldId id="273" r:id="rId13"/>
    <p:sldId id="270" r:id="rId14"/>
    <p:sldId id="264" r:id="rId15"/>
    <p:sldId id="265" r:id="rId16"/>
    <p:sldId id="267" r:id="rId17"/>
    <p:sldId id="266"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Comparison of SpaCy and BERT Models for Named Entity Recognition (NER)</a:t>
            </a:r>
          </a:p>
        </p:txBody>
      </p:sp>
      <p:sp>
        <p:nvSpPr>
          <p:cNvPr id="3" name="Subtitle 2"/>
          <p:cNvSpPr>
            <a:spLocks noGrp="1"/>
          </p:cNvSpPr>
          <p:nvPr>
            <p:ph type="subTitle" idx="1"/>
          </p:nvPr>
        </p:nvSpPr>
        <p:spPr/>
        <p:txBody>
          <a:bodyPr>
            <a:normAutofit fontScale="92500"/>
          </a:bodyPr>
          <a:lstStyle/>
          <a:p>
            <a:r>
              <a:rPr dirty="0"/>
              <a:t>A Detailed Analysis of Model Performance and System </a:t>
            </a:r>
            <a:r>
              <a:rPr dirty="0" smtClean="0"/>
              <a:t>Architecture</a:t>
            </a:r>
            <a:endParaRPr lang="en-US" dirty="0" smtClean="0"/>
          </a:p>
          <a:p>
            <a:r>
              <a:rPr lang="en-US" dirty="0" smtClean="0"/>
              <a:t>By Saurabha Wankhede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679" y="367943"/>
            <a:ext cx="8229600" cy="1633517"/>
          </a:xfrm>
        </p:spPr>
        <p:txBody>
          <a:bodyPr>
            <a:normAutofit/>
          </a:bodyPr>
          <a:lstStyle/>
          <a:p>
            <a:pPr algn="l"/>
            <a:r>
              <a:rPr lang="en-US" sz="3200" dirty="0" smtClean="0"/>
              <a:t>                       </a:t>
            </a:r>
            <a:r>
              <a:rPr sz="3200" dirty="0" smtClean="0"/>
              <a:t>Model </a:t>
            </a:r>
            <a:r>
              <a:rPr sz="3200" dirty="0"/>
              <a:t>Training with </a:t>
            </a:r>
            <a:r>
              <a:rPr sz="3200" dirty="0" smtClean="0"/>
              <a:t>BERT</a:t>
            </a:r>
            <a:r>
              <a:rPr lang="en-US" sz="3200" dirty="0" smtClean="0"/>
              <a:t/>
            </a:r>
            <a:br>
              <a:rPr lang="en-US" sz="3200" dirty="0" smtClean="0"/>
            </a:br>
            <a:r>
              <a:rPr lang="en-US" sz="3200" dirty="0"/>
              <a:t/>
            </a:r>
            <a:br>
              <a:rPr lang="en-US" sz="3200" dirty="0"/>
            </a:br>
            <a:r>
              <a:rPr lang="en-US" sz="1400" dirty="0" err="1" smtClean="0"/>
              <a:t>Pretrained</a:t>
            </a:r>
            <a:r>
              <a:rPr lang="en-US" sz="1400" dirty="0" smtClean="0"/>
              <a:t> Bert model fine tuned on </a:t>
            </a:r>
            <a:r>
              <a:rPr lang="en-US" sz="1600" dirty="0"/>
              <a:t>CoNLL-03 English dataset</a:t>
            </a:r>
            <a:endParaRPr sz="1600" dirty="0"/>
          </a:p>
        </p:txBody>
      </p:sp>
      <p:pic>
        <p:nvPicPr>
          <p:cNvPr id="4" name="Content Placeholder 3"/>
          <p:cNvPicPr>
            <a:picLocks noGrp="1" noChangeAspect="1"/>
          </p:cNvPicPr>
          <p:nvPr>
            <p:ph idx="1"/>
          </p:nvPr>
        </p:nvPicPr>
        <p:blipFill>
          <a:blip r:embed="rId2"/>
          <a:stretch>
            <a:fillRect/>
          </a:stretch>
        </p:blipFill>
        <p:spPr>
          <a:xfrm>
            <a:off x="457200" y="4094174"/>
            <a:ext cx="3886537" cy="2225233"/>
          </a:xfrm>
          <a:prstGeom prst="rect">
            <a:avLst/>
          </a:prstGeom>
        </p:spPr>
      </p:pic>
      <p:pic>
        <p:nvPicPr>
          <p:cNvPr id="5" name="Picture 4"/>
          <p:cNvPicPr>
            <a:picLocks noChangeAspect="1"/>
          </p:cNvPicPr>
          <p:nvPr/>
        </p:nvPicPr>
        <p:blipFill>
          <a:blip r:embed="rId3"/>
          <a:stretch>
            <a:fillRect/>
          </a:stretch>
        </p:blipFill>
        <p:spPr>
          <a:xfrm>
            <a:off x="457200" y="2053386"/>
            <a:ext cx="4105321" cy="1347948"/>
          </a:xfrm>
          <a:prstGeom prst="rect">
            <a:avLst/>
          </a:prstGeom>
        </p:spPr>
      </p:pic>
      <p:pic>
        <p:nvPicPr>
          <p:cNvPr id="6" name="Picture 5"/>
          <p:cNvPicPr>
            <a:picLocks noChangeAspect="1"/>
          </p:cNvPicPr>
          <p:nvPr/>
        </p:nvPicPr>
        <p:blipFill>
          <a:blip r:embed="rId4"/>
          <a:stretch>
            <a:fillRect/>
          </a:stretch>
        </p:blipFill>
        <p:spPr>
          <a:xfrm>
            <a:off x="6288833" y="1908155"/>
            <a:ext cx="2531259" cy="11202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400" dirty="0"/>
              <a:t>Model Evaluation with BERT</a:t>
            </a:r>
          </a:p>
        </p:txBody>
      </p:sp>
      <p:sp>
        <p:nvSpPr>
          <p:cNvPr id="3" name="Content Placeholder 2"/>
          <p:cNvSpPr>
            <a:spLocks noGrp="1"/>
          </p:cNvSpPr>
          <p:nvPr>
            <p:ph idx="1"/>
          </p:nvPr>
        </p:nvSpPr>
        <p:spPr/>
        <p:txBody>
          <a:bodyPr>
            <a:normAutofit/>
          </a:bodyPr>
          <a:lstStyle/>
          <a:p>
            <a:endParaRPr dirty="0"/>
          </a:p>
        </p:txBody>
      </p:sp>
      <p:pic>
        <p:nvPicPr>
          <p:cNvPr id="4" name="Picture 3"/>
          <p:cNvPicPr>
            <a:picLocks noChangeAspect="1"/>
          </p:cNvPicPr>
          <p:nvPr/>
        </p:nvPicPr>
        <p:blipFill>
          <a:blip r:embed="rId2"/>
          <a:stretch>
            <a:fillRect/>
          </a:stretch>
        </p:blipFill>
        <p:spPr>
          <a:xfrm>
            <a:off x="680427" y="2337738"/>
            <a:ext cx="7353937" cy="33259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Intermediate result</a:t>
            </a:r>
          </a:p>
          <a:p>
            <a:endParaRPr lang="en-US" dirty="0"/>
          </a:p>
          <a:p>
            <a:endParaRPr lang="en-US" dirty="0"/>
          </a:p>
        </p:txBody>
      </p:sp>
      <p:pic>
        <p:nvPicPr>
          <p:cNvPr id="4" name="Picture 3"/>
          <p:cNvPicPr>
            <a:picLocks noChangeAspect="1"/>
          </p:cNvPicPr>
          <p:nvPr/>
        </p:nvPicPr>
        <p:blipFill>
          <a:blip r:embed="rId2"/>
          <a:stretch>
            <a:fillRect/>
          </a:stretch>
        </p:blipFill>
        <p:spPr>
          <a:xfrm>
            <a:off x="614155" y="2331428"/>
            <a:ext cx="4351397" cy="3063505"/>
          </a:xfrm>
          <a:prstGeom prst="rect">
            <a:avLst/>
          </a:prstGeom>
        </p:spPr>
      </p:pic>
      <p:pic>
        <p:nvPicPr>
          <p:cNvPr id="5" name="Picture 4"/>
          <p:cNvPicPr>
            <a:picLocks noChangeAspect="1"/>
          </p:cNvPicPr>
          <p:nvPr/>
        </p:nvPicPr>
        <p:blipFill>
          <a:blip r:embed="rId3"/>
          <a:stretch>
            <a:fillRect/>
          </a:stretch>
        </p:blipFill>
        <p:spPr>
          <a:xfrm>
            <a:off x="533198" y="5870871"/>
            <a:ext cx="8245555" cy="510584"/>
          </a:xfrm>
          <a:prstGeom prst="rect">
            <a:avLst/>
          </a:prstGeom>
        </p:spPr>
      </p:pic>
      <p:pic>
        <p:nvPicPr>
          <p:cNvPr id="6" name="Picture 5"/>
          <p:cNvPicPr>
            <a:picLocks noChangeAspect="1"/>
          </p:cNvPicPr>
          <p:nvPr/>
        </p:nvPicPr>
        <p:blipFill>
          <a:blip r:embed="rId4"/>
          <a:stretch>
            <a:fillRect/>
          </a:stretch>
        </p:blipFill>
        <p:spPr>
          <a:xfrm>
            <a:off x="5273855" y="3209731"/>
            <a:ext cx="3104641" cy="1277087"/>
          </a:xfrm>
          <a:prstGeom prst="rect">
            <a:avLst/>
          </a:prstGeom>
        </p:spPr>
      </p:pic>
    </p:spTree>
    <p:extLst>
      <p:ext uri="{BB962C8B-B14F-4D97-AF65-F5344CB8AC3E}">
        <p14:creationId xmlns:p14="http://schemas.microsoft.com/office/powerpoint/2010/main" val="4287248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Model Evaluation with BERT</a:t>
            </a:r>
          </a:p>
        </p:txBody>
      </p:sp>
      <p:pic>
        <p:nvPicPr>
          <p:cNvPr id="11" name="Picture 10"/>
          <p:cNvPicPr>
            <a:picLocks noChangeAspect="1"/>
          </p:cNvPicPr>
          <p:nvPr/>
        </p:nvPicPr>
        <p:blipFill>
          <a:blip r:embed="rId2"/>
          <a:stretch>
            <a:fillRect/>
          </a:stretch>
        </p:blipFill>
        <p:spPr>
          <a:xfrm>
            <a:off x="297268" y="2617664"/>
            <a:ext cx="5123817" cy="1408923"/>
          </a:xfrm>
          <a:prstGeom prst="rect">
            <a:avLst/>
          </a:prstGeom>
        </p:spPr>
      </p:pic>
      <p:pic>
        <p:nvPicPr>
          <p:cNvPr id="12" name="Picture 11"/>
          <p:cNvPicPr>
            <a:picLocks noChangeAspect="1"/>
          </p:cNvPicPr>
          <p:nvPr/>
        </p:nvPicPr>
        <p:blipFill>
          <a:blip r:embed="rId3"/>
          <a:stretch>
            <a:fillRect/>
          </a:stretch>
        </p:blipFill>
        <p:spPr>
          <a:xfrm>
            <a:off x="6248996" y="3885015"/>
            <a:ext cx="1930236" cy="1698276"/>
          </a:xfrm>
          <a:prstGeom prst="rect">
            <a:avLst/>
          </a:prstGeom>
        </p:spPr>
      </p:pic>
      <p:pic>
        <p:nvPicPr>
          <p:cNvPr id="13" name="Picture 12"/>
          <p:cNvPicPr>
            <a:picLocks noChangeAspect="1"/>
          </p:cNvPicPr>
          <p:nvPr/>
        </p:nvPicPr>
        <p:blipFill>
          <a:blip r:embed="rId4"/>
          <a:stretch>
            <a:fillRect/>
          </a:stretch>
        </p:blipFill>
        <p:spPr>
          <a:xfrm>
            <a:off x="5565347" y="2617664"/>
            <a:ext cx="3297534" cy="925466"/>
          </a:xfrm>
          <a:prstGeom prst="rect">
            <a:avLst/>
          </a:prstGeom>
        </p:spPr>
      </p:pic>
    </p:spTree>
    <p:extLst>
      <p:ext uri="{BB962C8B-B14F-4D97-AF65-F5344CB8AC3E}">
        <p14:creationId xmlns:p14="http://schemas.microsoft.com/office/powerpoint/2010/main" val="250504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Comparison </a:t>
            </a:r>
            <a:r>
              <a:rPr lang="en-US" sz="3600" dirty="0"/>
              <a:t>of </a:t>
            </a:r>
            <a:r>
              <a:rPr lang="en-US" sz="3600" dirty="0" err="1"/>
              <a:t>SpaCy</a:t>
            </a:r>
            <a:r>
              <a:rPr lang="en-US" sz="3600" dirty="0"/>
              <a:t> and </a:t>
            </a:r>
            <a:r>
              <a:rPr lang="en-US" sz="3600" dirty="0" smtClean="0"/>
              <a:t>BERT</a:t>
            </a:r>
            <a:endParaRPr lang="en-US" sz="3600" dirty="0"/>
          </a:p>
        </p:txBody>
      </p:sp>
      <p:sp>
        <p:nvSpPr>
          <p:cNvPr id="3" name="Content Placeholder 2"/>
          <p:cNvSpPr>
            <a:spLocks noGrp="1"/>
          </p:cNvSpPr>
          <p:nvPr>
            <p:ph idx="1"/>
          </p:nvPr>
        </p:nvSpPr>
        <p:spPr/>
        <p:txBody>
          <a:bodyPr/>
          <a:lstStyle/>
          <a:p>
            <a:r>
              <a:rPr lang="en-US" sz="1800" b="1" dirty="0"/>
              <a:t>Evaluation </a:t>
            </a:r>
            <a:r>
              <a:rPr lang="en-US" sz="1800" b="1" dirty="0" err="1"/>
              <a:t>Metrics:</a:t>
            </a:r>
            <a:r>
              <a:rPr lang="en-US" sz="1800" dirty="0" err="1"/>
              <a:t>Precision</a:t>
            </a:r>
            <a:r>
              <a:rPr lang="en-US" sz="1800" dirty="0"/>
              <a:t>, Recall, </a:t>
            </a:r>
            <a:r>
              <a:rPr lang="en-US" sz="1800" dirty="0" smtClean="0"/>
              <a:t>F1-score</a:t>
            </a:r>
          </a:p>
          <a:p>
            <a:pPr marL="0" indent="0">
              <a:buNone/>
            </a:pPr>
            <a:endParaRPr lang="en-US" sz="1800" dirty="0"/>
          </a:p>
          <a:p>
            <a:r>
              <a:rPr lang="en-US" sz="1400" b="1" dirty="0"/>
              <a:t>Key Differences</a:t>
            </a:r>
            <a:r>
              <a:rPr lang="en-US" sz="1400" b="1" dirty="0" smtClean="0"/>
              <a:t>: </a:t>
            </a:r>
            <a:r>
              <a:rPr lang="en-US" sz="1400" dirty="0" err="1" smtClean="0"/>
              <a:t>SpaCy</a:t>
            </a:r>
            <a:r>
              <a:rPr lang="en-US" sz="1400" dirty="0" smtClean="0"/>
              <a:t> </a:t>
            </a:r>
            <a:r>
              <a:rPr lang="en-US" sz="1400" dirty="0"/>
              <a:t>achieved perfect scores on the test set, </a:t>
            </a:r>
            <a:r>
              <a:rPr lang="en-US" sz="1400" dirty="0" smtClean="0"/>
              <a:t>which  indicate </a:t>
            </a:r>
            <a:r>
              <a:rPr lang="en-US" sz="1400" dirty="0"/>
              <a:t>overfitting.</a:t>
            </a:r>
          </a:p>
          <a:p>
            <a:r>
              <a:rPr lang="en-US" sz="1400" dirty="0"/>
              <a:t>BERT shows robust performance with high precision and recall, suggesting better generalization.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15790574"/>
              </p:ext>
            </p:extLst>
          </p:nvPr>
        </p:nvGraphicFramePr>
        <p:xfrm>
          <a:off x="457200" y="3131661"/>
          <a:ext cx="8229600" cy="1463040"/>
        </p:xfrm>
        <a:graphic>
          <a:graphicData uri="http://schemas.openxmlformats.org/drawingml/2006/table">
            <a:tbl>
              <a:tblPr/>
              <a:tblGrid>
                <a:gridCol w="2743200">
                  <a:extLst>
                    <a:ext uri="{9D8B030D-6E8A-4147-A177-3AD203B41FA5}">
                      <a16:colId xmlns:a16="http://schemas.microsoft.com/office/drawing/2014/main" val="1875923875"/>
                    </a:ext>
                  </a:extLst>
                </a:gridCol>
                <a:gridCol w="2743200">
                  <a:extLst>
                    <a:ext uri="{9D8B030D-6E8A-4147-A177-3AD203B41FA5}">
                      <a16:colId xmlns:a16="http://schemas.microsoft.com/office/drawing/2014/main" val="3386157954"/>
                    </a:ext>
                  </a:extLst>
                </a:gridCol>
                <a:gridCol w="2743200">
                  <a:extLst>
                    <a:ext uri="{9D8B030D-6E8A-4147-A177-3AD203B41FA5}">
                      <a16:colId xmlns:a16="http://schemas.microsoft.com/office/drawing/2014/main" val="3550187452"/>
                    </a:ext>
                  </a:extLst>
                </a:gridCol>
              </a:tblGrid>
              <a:tr h="0">
                <a:tc>
                  <a:txBody>
                    <a:bodyPr/>
                    <a:lstStyle/>
                    <a:p>
                      <a:r>
                        <a:rPr lang="en-US" dirty="0"/>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SpaCy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BERT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67521"/>
                  </a:ext>
                </a:extLst>
              </a:tr>
              <a:tr h="0">
                <a:tc>
                  <a:txBody>
                    <a:bodyPr/>
                    <a:lstStyle/>
                    <a:p>
                      <a:r>
                        <a:rPr lang="en-US" dirty="0"/>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1047255"/>
                  </a:ext>
                </a:extLst>
              </a:tr>
              <a:tr h="0">
                <a:tc>
                  <a:txBody>
                    <a:bodyPr/>
                    <a:lstStyle/>
                    <a:p>
                      <a:r>
                        <a:rPr lang="en-US" dirty="0"/>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984184"/>
                  </a:ext>
                </a:extLst>
              </a:tr>
              <a:tr h="0">
                <a:tc>
                  <a:txBody>
                    <a:bodyPr/>
                    <a:lstStyle/>
                    <a:p>
                      <a:r>
                        <a:rPr lang="en-US" dirty="0"/>
                        <a:t>F1-score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441821"/>
                  </a:ext>
                </a:extLst>
              </a:tr>
            </a:tbl>
          </a:graphicData>
        </a:graphic>
      </p:graphicFrame>
      <p:sp>
        <p:nvSpPr>
          <p:cNvPr id="5" name="Rectangle 1"/>
          <p:cNvSpPr>
            <a:spLocks noChangeArrowheads="1"/>
          </p:cNvSpPr>
          <p:nvPr/>
        </p:nvSpPr>
        <p:spPr bwMode="auto">
          <a:xfrm>
            <a:off x="457200" y="3132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585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74" y="106687"/>
            <a:ext cx="8229600" cy="1143000"/>
          </a:xfrm>
        </p:spPr>
        <p:txBody>
          <a:bodyPr>
            <a:normAutofit/>
          </a:bodyPr>
          <a:lstStyle/>
          <a:p>
            <a:r>
              <a:rPr lang="en-US" sz="2800" dirty="0"/>
              <a:t>System Architecture for Deployment (</a:t>
            </a:r>
            <a:r>
              <a:rPr lang="en-US" sz="2800" dirty="0" err="1"/>
              <a:t>SpaCy</a:t>
            </a:r>
            <a:r>
              <a:rPr lang="en-US" sz="2800" dirty="0"/>
              <a:t>)</a:t>
            </a:r>
          </a:p>
        </p:txBody>
      </p:sp>
      <p:sp>
        <p:nvSpPr>
          <p:cNvPr id="3" name="Content Placeholder 2"/>
          <p:cNvSpPr>
            <a:spLocks noGrp="1"/>
          </p:cNvSpPr>
          <p:nvPr>
            <p:ph idx="1"/>
          </p:nvPr>
        </p:nvSpPr>
        <p:spPr>
          <a:xfrm>
            <a:off x="0" y="2108718"/>
            <a:ext cx="8686800" cy="4017445"/>
          </a:xfrm>
        </p:spPr>
        <p:txBody>
          <a:bodyPr numCol="1">
            <a:normAutofit/>
          </a:bodyPr>
          <a:lstStyle/>
          <a:p>
            <a:r>
              <a:rPr lang="en-US" sz="1600" b="1" dirty="0" err="1" smtClean="0"/>
              <a:t>SpaCy</a:t>
            </a:r>
            <a:r>
              <a:rPr lang="en-US" sz="1600" b="1" dirty="0" smtClean="0"/>
              <a:t> Deployment:</a:t>
            </a:r>
            <a:endParaRPr lang="en-US" sz="1600" dirty="0" smtClean="0"/>
          </a:p>
          <a:p>
            <a:r>
              <a:rPr lang="en-US" sz="1600" b="1" dirty="0" smtClean="0"/>
              <a:t>Key </a:t>
            </a:r>
            <a:r>
              <a:rPr lang="en-US" sz="1600" b="1" dirty="0"/>
              <a:t>Components:</a:t>
            </a:r>
            <a:endParaRPr lang="en-US" sz="1600" dirty="0"/>
          </a:p>
          <a:p>
            <a:r>
              <a:rPr lang="en-US" sz="1600" b="1" dirty="0"/>
              <a:t>Data Preprocessing:</a:t>
            </a:r>
            <a:r>
              <a:rPr lang="en-US" sz="1600" dirty="0"/>
              <a:t> Clean and </a:t>
            </a:r>
            <a:r>
              <a:rPr lang="en-US" sz="1600" dirty="0" smtClean="0"/>
              <a:t>preprocess</a:t>
            </a:r>
          </a:p>
          <a:p>
            <a:pPr marL="0" indent="0">
              <a:buNone/>
            </a:pPr>
            <a:r>
              <a:rPr lang="en-US" sz="1600" dirty="0"/>
              <a:t>	</a:t>
            </a:r>
            <a:r>
              <a:rPr lang="en-US" sz="1600" dirty="0" smtClean="0"/>
              <a:t>data</a:t>
            </a:r>
            <a:r>
              <a:rPr lang="en-US" sz="1600" dirty="0"/>
              <a:t>.</a:t>
            </a:r>
          </a:p>
          <a:p>
            <a:r>
              <a:rPr lang="en-US" sz="1600" b="1" dirty="0"/>
              <a:t>Model Training:</a:t>
            </a:r>
            <a:r>
              <a:rPr lang="en-US" sz="1600" dirty="0"/>
              <a:t> Train the </a:t>
            </a:r>
            <a:r>
              <a:rPr lang="en-US" sz="1600" dirty="0" err="1"/>
              <a:t>SpaCy</a:t>
            </a:r>
            <a:r>
              <a:rPr lang="en-US" sz="1600" dirty="0"/>
              <a:t> </a:t>
            </a:r>
            <a:endParaRPr lang="en-US" sz="1600" dirty="0" smtClean="0"/>
          </a:p>
          <a:p>
            <a:pPr marL="0" indent="0">
              <a:buNone/>
            </a:pPr>
            <a:r>
              <a:rPr lang="en-US" sz="1600" dirty="0" smtClean="0"/>
              <a:t>	NER model</a:t>
            </a:r>
            <a:endParaRPr lang="en-US" sz="1600" b="1" dirty="0"/>
          </a:p>
          <a:p>
            <a:r>
              <a:rPr lang="en-US" sz="1600" b="1" dirty="0" smtClean="0"/>
              <a:t>Model </a:t>
            </a:r>
            <a:r>
              <a:rPr lang="en-US" sz="1600" b="1" dirty="0"/>
              <a:t>Deployment:</a:t>
            </a:r>
            <a:r>
              <a:rPr lang="en-US" sz="1600" dirty="0"/>
              <a:t> Deploy using Docker </a:t>
            </a:r>
            <a:endParaRPr lang="en-US" sz="1600" dirty="0" smtClean="0"/>
          </a:p>
          <a:p>
            <a:pPr marL="0" indent="0">
              <a:buNone/>
            </a:pPr>
            <a:r>
              <a:rPr lang="en-US" sz="1600" dirty="0"/>
              <a:t>	</a:t>
            </a:r>
            <a:r>
              <a:rPr lang="en-US" sz="1600" dirty="0" smtClean="0"/>
              <a:t>and </a:t>
            </a:r>
            <a:r>
              <a:rPr lang="en-US" sz="1600" dirty="0"/>
              <a:t>Kubernetes.</a:t>
            </a:r>
          </a:p>
          <a:p>
            <a:r>
              <a:rPr lang="en-US" sz="1600" b="1" dirty="0"/>
              <a:t>API Creation:</a:t>
            </a:r>
            <a:r>
              <a:rPr lang="en-US" sz="1600" dirty="0"/>
              <a:t> Expose model via Flask API.</a:t>
            </a:r>
          </a:p>
          <a:p>
            <a:r>
              <a:rPr lang="en-US" sz="1600" b="1" dirty="0"/>
              <a:t>Monitoring:</a:t>
            </a:r>
            <a:r>
              <a:rPr lang="en-US" sz="1600" dirty="0"/>
              <a:t> Use Prometheus and </a:t>
            </a:r>
            <a:r>
              <a:rPr lang="en-US" sz="1600" dirty="0" err="1"/>
              <a:t>Grafana</a:t>
            </a:r>
            <a:r>
              <a:rPr lang="en-US" sz="1600" dirty="0"/>
              <a:t>.</a:t>
            </a:r>
          </a:p>
          <a:p>
            <a:endParaRPr lang="en-US" sz="1600" dirty="0"/>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150" y="1089544"/>
            <a:ext cx="4514850" cy="5238750"/>
          </a:xfrm>
          <a:prstGeom prst="rect">
            <a:avLst/>
          </a:prstGeom>
        </p:spPr>
      </p:pic>
    </p:spTree>
    <p:extLst>
      <p:ext uri="{BB962C8B-B14F-4D97-AF65-F5344CB8AC3E}">
        <p14:creationId xmlns:p14="http://schemas.microsoft.com/office/powerpoint/2010/main" val="407481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Architecture for </a:t>
            </a:r>
            <a:r>
              <a:rPr lang="en-US" dirty="0" smtClean="0"/>
              <a:t>(</a:t>
            </a:r>
            <a:r>
              <a:rPr lang="en-US" dirty="0"/>
              <a:t>BERT)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201" y="1796143"/>
            <a:ext cx="3303762" cy="4525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106" y="1656184"/>
            <a:ext cx="4478694" cy="4572000"/>
          </a:xfrm>
          <a:prstGeom prst="rect">
            <a:avLst/>
          </a:prstGeom>
        </p:spPr>
      </p:pic>
    </p:spTree>
    <p:extLst>
      <p:ext uri="{BB962C8B-B14F-4D97-AF65-F5344CB8AC3E}">
        <p14:creationId xmlns:p14="http://schemas.microsoft.com/office/powerpoint/2010/main" val="2390520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Architecture for Deployment (BERT)</a:t>
            </a:r>
          </a:p>
        </p:txBody>
      </p:sp>
      <p:sp>
        <p:nvSpPr>
          <p:cNvPr id="3" name="Content Placeholder 2"/>
          <p:cNvSpPr>
            <a:spLocks noGrp="1"/>
          </p:cNvSpPr>
          <p:nvPr>
            <p:ph idx="1"/>
          </p:nvPr>
        </p:nvSpPr>
        <p:spPr/>
        <p:txBody>
          <a:bodyPr>
            <a:normAutofit/>
          </a:bodyPr>
          <a:lstStyle/>
          <a:p>
            <a:r>
              <a:rPr lang="en-US" sz="1600" b="1" dirty="0"/>
              <a:t>System Architecture for BERT Deployment</a:t>
            </a:r>
            <a:r>
              <a:rPr lang="en-US" sz="1600" b="1" dirty="0" smtClean="0"/>
              <a:t>:</a:t>
            </a:r>
          </a:p>
          <a:p>
            <a:endParaRPr lang="en-US" sz="1600" dirty="0"/>
          </a:p>
          <a:p>
            <a:r>
              <a:rPr lang="en-US" sz="1600" b="1" dirty="0" smtClean="0"/>
              <a:t>Key </a:t>
            </a:r>
            <a:r>
              <a:rPr lang="en-US" sz="1600" b="1" dirty="0"/>
              <a:t>Components:</a:t>
            </a:r>
            <a:endParaRPr lang="en-US" sz="1600" dirty="0"/>
          </a:p>
          <a:p>
            <a:r>
              <a:rPr lang="en-US" sz="1600" b="1" dirty="0"/>
              <a:t>Data Preprocessing:</a:t>
            </a:r>
            <a:r>
              <a:rPr lang="en-US" sz="1600" dirty="0"/>
              <a:t> Clean and preprocess data.</a:t>
            </a:r>
          </a:p>
          <a:p>
            <a:r>
              <a:rPr lang="en-US" sz="1600" b="1" dirty="0"/>
              <a:t>Model Training:</a:t>
            </a:r>
            <a:r>
              <a:rPr lang="en-US" sz="1600" dirty="0"/>
              <a:t> Train the BERT NER model.</a:t>
            </a:r>
          </a:p>
          <a:p>
            <a:r>
              <a:rPr lang="en-US" sz="1600" b="1" dirty="0"/>
              <a:t>Model Deployment:</a:t>
            </a:r>
            <a:r>
              <a:rPr lang="en-US" sz="1600" dirty="0"/>
              <a:t> Deploy using </a:t>
            </a:r>
            <a:r>
              <a:rPr lang="en-US" sz="1600" dirty="0" err="1"/>
              <a:t>TensorFlow</a:t>
            </a:r>
            <a:r>
              <a:rPr lang="en-US" sz="1600" dirty="0"/>
              <a:t> Serving or </a:t>
            </a:r>
            <a:r>
              <a:rPr lang="en-US" sz="1600" dirty="0" err="1"/>
              <a:t>TorchServe</a:t>
            </a:r>
            <a:r>
              <a:rPr lang="en-US" sz="1600" dirty="0"/>
              <a:t>.</a:t>
            </a:r>
          </a:p>
          <a:p>
            <a:r>
              <a:rPr lang="en-US" sz="1600" b="1" dirty="0"/>
              <a:t>API Creation:</a:t>
            </a:r>
            <a:r>
              <a:rPr lang="en-US" sz="1600" dirty="0"/>
              <a:t> Expose model via Flask or </a:t>
            </a:r>
            <a:r>
              <a:rPr lang="en-US" sz="1600" dirty="0" err="1"/>
              <a:t>FastAPI</a:t>
            </a:r>
            <a:r>
              <a:rPr lang="en-US" sz="1600" dirty="0"/>
              <a:t>.</a:t>
            </a:r>
          </a:p>
          <a:p>
            <a:r>
              <a:rPr lang="en-US" sz="1600" b="1" dirty="0"/>
              <a:t>Monitoring:</a:t>
            </a:r>
            <a:r>
              <a:rPr lang="en-US" sz="1600" dirty="0"/>
              <a:t> Use Prometheus and </a:t>
            </a:r>
            <a:r>
              <a:rPr lang="en-US" sz="1600" dirty="0" err="1"/>
              <a:t>Grafana</a:t>
            </a:r>
            <a:r>
              <a:rPr lang="en-US" sz="1600" dirty="0"/>
              <a:t>.</a:t>
            </a:r>
          </a:p>
          <a:p>
            <a:endParaRPr lang="en-US" sz="1600" dirty="0"/>
          </a:p>
        </p:txBody>
      </p:sp>
    </p:spTree>
    <p:extLst>
      <p:ext uri="{BB962C8B-B14F-4D97-AF65-F5344CB8AC3E}">
        <p14:creationId xmlns:p14="http://schemas.microsoft.com/office/powerpoint/2010/main" val="206398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Future Work and Optimization</a:t>
            </a:r>
          </a:p>
        </p:txBody>
      </p:sp>
      <p:sp>
        <p:nvSpPr>
          <p:cNvPr id="3" name="Content Placeholder 2"/>
          <p:cNvSpPr>
            <a:spLocks noGrp="1"/>
          </p:cNvSpPr>
          <p:nvPr>
            <p:ph idx="1"/>
          </p:nvPr>
        </p:nvSpPr>
        <p:spPr/>
        <p:txBody>
          <a:bodyPr>
            <a:normAutofit/>
          </a:bodyPr>
          <a:lstStyle/>
          <a:p>
            <a:r>
              <a:rPr lang="en-US" sz="1600" b="1" dirty="0" err="1"/>
              <a:t>SpaCy</a:t>
            </a:r>
            <a:r>
              <a:rPr lang="en-US" sz="1600" b="1" dirty="0"/>
              <a:t>:</a:t>
            </a:r>
            <a:endParaRPr lang="en-US" sz="1600" dirty="0"/>
          </a:p>
          <a:p>
            <a:r>
              <a:rPr lang="en-US" sz="1600" dirty="0"/>
              <a:t>Fine-tune </a:t>
            </a:r>
            <a:r>
              <a:rPr lang="en-US" sz="1600" dirty="0" err="1"/>
              <a:t>hyperparameters</a:t>
            </a:r>
            <a:r>
              <a:rPr lang="en-US" sz="1600" dirty="0"/>
              <a:t> to avoid overfitting.</a:t>
            </a:r>
          </a:p>
          <a:p>
            <a:r>
              <a:rPr lang="en-US" sz="1600" dirty="0"/>
              <a:t>Explore advanced techniques for better generalization</a:t>
            </a:r>
          </a:p>
          <a:p>
            <a:endParaRPr lang="en-US" sz="1600" dirty="0" smtClean="0"/>
          </a:p>
          <a:p>
            <a:r>
              <a:rPr lang="en-US" sz="1600" b="1" dirty="0"/>
              <a:t>BERT:</a:t>
            </a:r>
            <a:endParaRPr lang="en-US" sz="1600" dirty="0"/>
          </a:p>
          <a:p>
            <a:r>
              <a:rPr lang="en-US" sz="1600" dirty="0"/>
              <a:t>Perform </a:t>
            </a:r>
            <a:r>
              <a:rPr lang="en-US" sz="1600" dirty="0" err="1"/>
              <a:t>hyperparameter</a:t>
            </a:r>
            <a:r>
              <a:rPr lang="en-US" sz="1600" dirty="0"/>
              <a:t> tuning for better performance.</a:t>
            </a:r>
          </a:p>
          <a:p>
            <a:r>
              <a:rPr lang="en-US" sz="1600" dirty="0"/>
              <a:t>Implement continuous monitoring for model drift.</a:t>
            </a:r>
          </a:p>
          <a:p>
            <a:r>
              <a:rPr lang="en-US" sz="1600" dirty="0"/>
              <a:t>Explore distributed training for scalability.</a:t>
            </a:r>
          </a:p>
          <a:p>
            <a:endParaRPr lang="en-US" dirty="0"/>
          </a:p>
        </p:txBody>
      </p:sp>
    </p:spTree>
    <p:extLst>
      <p:ext uri="{BB962C8B-B14F-4D97-AF65-F5344CB8AC3E}">
        <p14:creationId xmlns:p14="http://schemas.microsoft.com/office/powerpoint/2010/main" val="154748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Overview</a:t>
            </a:r>
          </a:p>
        </p:txBody>
      </p:sp>
      <p:sp>
        <p:nvSpPr>
          <p:cNvPr id="3" name="Content Placeholder 2"/>
          <p:cNvSpPr>
            <a:spLocks noGrp="1"/>
          </p:cNvSpPr>
          <p:nvPr>
            <p:ph idx="1"/>
          </p:nvPr>
        </p:nvSpPr>
        <p:spPr>
          <a:xfrm>
            <a:off x="625151" y="1712167"/>
            <a:ext cx="8229600" cy="4525963"/>
          </a:xfrm>
        </p:spPr>
        <p:txBody>
          <a:bodyPr>
            <a:normAutofit/>
          </a:bodyPr>
          <a:lstStyle/>
          <a:p>
            <a:r>
              <a:rPr lang="en-US" sz="1800" b="1" dirty="0"/>
              <a:t>Objectives of the study:</a:t>
            </a:r>
            <a:endParaRPr lang="en-US" sz="1800" dirty="0"/>
          </a:p>
          <a:p>
            <a:r>
              <a:rPr lang="en-US" sz="1800" dirty="0"/>
              <a:t>To compare the performance of </a:t>
            </a:r>
            <a:r>
              <a:rPr lang="en-US" sz="1800" dirty="0" err="1"/>
              <a:t>SpaCy</a:t>
            </a:r>
            <a:r>
              <a:rPr lang="en-US" sz="1800" dirty="0"/>
              <a:t> and BERT models on the NER task.</a:t>
            </a:r>
          </a:p>
          <a:p>
            <a:r>
              <a:rPr lang="en-US" sz="1800" dirty="0"/>
              <a:t>To evaluate the models based on precision, recall, and F1-score.</a:t>
            </a:r>
          </a:p>
          <a:p>
            <a:r>
              <a:rPr lang="en-US" sz="1800" dirty="0"/>
              <a:t>To understand the system architecture required to deploy these models in a production environment</a:t>
            </a:r>
            <a:r>
              <a:rPr lang="en-US" sz="1800" dirty="0" smtClean="0"/>
              <a:t>.</a:t>
            </a:r>
          </a:p>
          <a:p>
            <a:endParaRPr lang="en-US" sz="1800" dirty="0" smtClean="0"/>
          </a:p>
          <a:p>
            <a:endParaRPr lang="en-US" sz="1800" dirty="0"/>
          </a:p>
          <a:p>
            <a:r>
              <a:rPr lang="en-US" sz="1800" b="1" dirty="0"/>
              <a:t>Approach and methodology:</a:t>
            </a:r>
            <a:endParaRPr lang="en-US" sz="1800" dirty="0"/>
          </a:p>
          <a:p>
            <a:r>
              <a:rPr lang="en-US" sz="1800" b="1" dirty="0"/>
              <a:t>Data preprocessing</a:t>
            </a:r>
            <a:r>
              <a:rPr lang="en-US" sz="1800" dirty="0"/>
              <a:t>: Cleaning and preparing the dataset for training.</a:t>
            </a:r>
          </a:p>
          <a:p>
            <a:r>
              <a:rPr lang="en-US" sz="1800" b="1" dirty="0"/>
              <a:t>Model training</a:t>
            </a:r>
            <a:r>
              <a:rPr lang="en-US" sz="1800" dirty="0"/>
              <a:t>: Training the </a:t>
            </a:r>
            <a:r>
              <a:rPr lang="en-US" sz="1800" dirty="0" err="1"/>
              <a:t>SpaCy</a:t>
            </a:r>
            <a:r>
              <a:rPr lang="en-US" sz="1800" dirty="0"/>
              <a:t> and BERT models on the NER dataset.</a:t>
            </a:r>
          </a:p>
          <a:p>
            <a:r>
              <a:rPr lang="en-US" sz="1800" b="1" dirty="0"/>
              <a:t>Model evaluation</a:t>
            </a:r>
            <a:r>
              <a:rPr lang="en-US" sz="1800" dirty="0"/>
              <a:t>: Comparing the models' performance using standard evaluation metrics.</a:t>
            </a:r>
          </a:p>
          <a:p>
            <a:r>
              <a:rPr lang="en-US" sz="1800" b="1" dirty="0"/>
              <a:t>System design: </a:t>
            </a:r>
            <a:r>
              <a:rPr lang="en-US" sz="1800" dirty="0"/>
              <a:t>Designing a scalable architecture for deploying the models in production.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sz="1600" b="1" dirty="0"/>
              <a:t>Introduction to NER and its importance:</a:t>
            </a:r>
            <a:endParaRPr lang="en-US" sz="1600" dirty="0"/>
          </a:p>
          <a:p>
            <a:r>
              <a:rPr lang="en-US" sz="1600" dirty="0"/>
              <a:t>Named Entity Recognition (NER) is a critical task in natural language processing that involves identifying and classifying named entities in text into predefined categories such as names of persons, organizations, locations, expressions of times, quantities, monetary values, percentages, etc.</a:t>
            </a:r>
          </a:p>
          <a:p>
            <a:r>
              <a:rPr lang="en-US" sz="1600" dirty="0"/>
              <a:t>NER is crucial for information retrieval, question answering, and summarization tasks as it helps in extracting structured information from unstructured text.</a:t>
            </a:r>
          </a:p>
          <a:p>
            <a:endParaRPr lang="en-US" dirty="0" smtClean="0"/>
          </a:p>
          <a:p>
            <a:r>
              <a:rPr lang="en-US" sz="1700" b="1" dirty="0"/>
              <a:t>Models used: </a:t>
            </a:r>
            <a:r>
              <a:rPr lang="en-US" sz="1700" b="1" dirty="0" err="1"/>
              <a:t>SpaCy</a:t>
            </a:r>
            <a:r>
              <a:rPr lang="en-US" sz="1700" b="1" dirty="0"/>
              <a:t> and BERT:</a:t>
            </a:r>
            <a:endParaRPr lang="en-US" sz="1700" dirty="0"/>
          </a:p>
          <a:p>
            <a:r>
              <a:rPr lang="en-US" sz="1700" b="1" dirty="0" err="1"/>
              <a:t>SpaCy</a:t>
            </a:r>
            <a:r>
              <a:rPr lang="en-US" sz="1700" b="1" dirty="0"/>
              <a:t>:</a:t>
            </a:r>
            <a:r>
              <a:rPr lang="en-US" sz="1700" dirty="0"/>
              <a:t> </a:t>
            </a:r>
            <a:r>
              <a:rPr lang="en-US" sz="1700" dirty="0" err="1"/>
              <a:t>SpaCy</a:t>
            </a:r>
            <a:r>
              <a:rPr lang="en-US" sz="1700" dirty="0"/>
              <a:t> is a popular NLP library known for its efficiency and ease of use. In this case study, </a:t>
            </a:r>
            <a:r>
              <a:rPr lang="en-US" sz="1700" dirty="0" err="1"/>
              <a:t>SpaCy</a:t>
            </a:r>
            <a:r>
              <a:rPr lang="en-US" sz="1700" dirty="0"/>
              <a:t> serves as the baseline model for NER, leveraging its pre-trained pipelines to recognize entities in the text.</a:t>
            </a:r>
          </a:p>
          <a:p>
            <a:r>
              <a:rPr lang="en-US" sz="1700" b="1" dirty="0"/>
              <a:t>BERT:</a:t>
            </a:r>
            <a:r>
              <a:rPr lang="en-US" sz="1700" dirty="0"/>
              <a:t> BERT (Bidirectional Encoder Representations from Transformers) is a state-of-the-art language model developed by Google. It provides enhanced contextual understanding and is fine-tuned for the NER task, offering improved accuracy over baseline models like </a:t>
            </a:r>
            <a:r>
              <a:rPr lang="en-US" sz="1700" dirty="0" err="1"/>
              <a:t>SpaCy</a:t>
            </a:r>
            <a:r>
              <a:rPr lang="en-US" sz="1700" dirty="0"/>
              <a:t>.</a:t>
            </a:r>
          </a:p>
          <a:p>
            <a:endParaRPr lang="en-US" dirty="0"/>
          </a:p>
        </p:txBody>
      </p:sp>
    </p:spTree>
    <p:extLst>
      <p:ext uri="{BB962C8B-B14F-4D97-AF65-F5344CB8AC3E}">
        <p14:creationId xmlns:p14="http://schemas.microsoft.com/office/powerpoint/2010/main" val="372008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Motivation behind using Spacy</a:t>
            </a:r>
            <a:endParaRPr lang="en-US" sz="2800" dirty="0"/>
          </a:p>
        </p:txBody>
      </p:sp>
      <p:sp>
        <p:nvSpPr>
          <p:cNvPr id="3" name="Content Placeholder 2"/>
          <p:cNvSpPr>
            <a:spLocks noGrp="1"/>
          </p:cNvSpPr>
          <p:nvPr>
            <p:ph idx="1"/>
          </p:nvPr>
        </p:nvSpPr>
        <p:spPr/>
        <p:txBody>
          <a:bodyPr>
            <a:normAutofit/>
          </a:bodyPr>
          <a:lstStyle/>
          <a:p>
            <a:r>
              <a:rPr lang="en-US" sz="1600" dirty="0" err="1"/>
              <a:t>SpaCy's</a:t>
            </a:r>
            <a:r>
              <a:rPr lang="en-US" sz="1600" dirty="0"/>
              <a:t> pre-trained models offer </a:t>
            </a:r>
            <a:r>
              <a:rPr lang="en-US" sz="1600" b="1" dirty="0"/>
              <a:t>good baseline performance </a:t>
            </a:r>
            <a:r>
              <a:rPr lang="en-US" sz="1600" dirty="0"/>
              <a:t>for NER tasks.</a:t>
            </a:r>
          </a:p>
          <a:p>
            <a:r>
              <a:rPr lang="en-US" sz="1600" dirty="0"/>
              <a:t>The </a:t>
            </a:r>
            <a:r>
              <a:rPr lang="en-US" sz="1600" b="1" dirty="0" err="1"/>
              <a:t>en_core_web_sm</a:t>
            </a:r>
            <a:r>
              <a:rPr lang="en-US" sz="1600" dirty="0"/>
              <a:t> model can be </a:t>
            </a:r>
            <a:r>
              <a:rPr lang="en-US" sz="1600" b="1" dirty="0"/>
              <a:t>fine-tuned on custom datasets </a:t>
            </a:r>
            <a:r>
              <a:rPr lang="en-US" sz="1600" dirty="0"/>
              <a:t>to improve its accuracy.</a:t>
            </a:r>
          </a:p>
          <a:p>
            <a:r>
              <a:rPr lang="en-US" sz="1600" dirty="0" err="1"/>
              <a:t>SpaCy</a:t>
            </a:r>
            <a:r>
              <a:rPr lang="en-US" sz="1600" dirty="0"/>
              <a:t> is </a:t>
            </a:r>
            <a:r>
              <a:rPr lang="en-US" sz="1600" b="1" dirty="0"/>
              <a:t>effective for smaller datasets</a:t>
            </a:r>
            <a:r>
              <a:rPr lang="en-US" sz="1600" dirty="0"/>
              <a:t> and quick prototyping.</a:t>
            </a:r>
          </a:p>
          <a:p>
            <a:r>
              <a:rPr lang="en-US" sz="1600" b="1" dirty="0" smtClean="0"/>
              <a:t>Low </a:t>
            </a:r>
            <a:r>
              <a:rPr lang="en-US" sz="1600" b="1" dirty="0"/>
              <a:t>latency and high speed </a:t>
            </a:r>
            <a:r>
              <a:rPr lang="en-US" sz="1600" dirty="0"/>
              <a:t>make it suitable for real-time applications.</a:t>
            </a:r>
          </a:p>
          <a:p>
            <a:r>
              <a:rPr lang="en-US" sz="1600" b="1" dirty="0"/>
              <a:t>Easy integration </a:t>
            </a:r>
            <a:r>
              <a:rPr lang="en-US" sz="1600" dirty="0"/>
              <a:t>with other NLP pipelines provided by </a:t>
            </a:r>
            <a:r>
              <a:rPr lang="en-US" sz="1600" dirty="0" err="1"/>
              <a:t>SpaCy</a:t>
            </a:r>
            <a:r>
              <a:rPr lang="en-US" sz="1600" dirty="0"/>
              <a:t>.</a:t>
            </a:r>
          </a:p>
          <a:p>
            <a:r>
              <a:rPr lang="en-US" sz="1600" b="1" dirty="0"/>
              <a:t>Lower computational requirements </a:t>
            </a:r>
            <a:r>
              <a:rPr lang="en-US" sz="1600" dirty="0"/>
              <a:t>compared to deep learning models</a:t>
            </a:r>
            <a:r>
              <a:rPr lang="en-US" sz="1600" dirty="0" smtClean="0"/>
              <a:t>.</a:t>
            </a:r>
          </a:p>
          <a:p>
            <a:endParaRPr lang="en-US" sz="1600" dirty="0"/>
          </a:p>
          <a:p>
            <a:endParaRPr lang="en-US" sz="1600" dirty="0"/>
          </a:p>
          <a:p>
            <a:r>
              <a:rPr lang="en-US" sz="1600" dirty="0"/>
              <a:t>Alternative Options:</a:t>
            </a:r>
          </a:p>
          <a:p>
            <a:r>
              <a:rPr lang="en-US" sz="1600" b="1" dirty="0"/>
              <a:t>Flair</a:t>
            </a:r>
            <a:r>
              <a:rPr lang="en-US" sz="1600" dirty="0"/>
              <a:t>: A framework for state-of-the-art NLP that offers contextual string </a:t>
            </a:r>
            <a:r>
              <a:rPr lang="en-US" sz="1600" dirty="0" err="1"/>
              <a:t>embeddings</a:t>
            </a:r>
            <a:r>
              <a:rPr lang="en-US" sz="1600" dirty="0"/>
              <a:t> and easy model training.</a:t>
            </a:r>
          </a:p>
          <a:p>
            <a:r>
              <a:rPr lang="en-US" sz="1600" b="1" dirty="0"/>
              <a:t>Polyglot</a:t>
            </a:r>
            <a:r>
              <a:rPr lang="en-US" sz="1600" dirty="0"/>
              <a:t>: A natural language pipeline that supports various languages and provides pre-trained NER models.</a:t>
            </a:r>
          </a:p>
        </p:txBody>
      </p:sp>
    </p:spTree>
    <p:extLst>
      <p:ext uri="{BB962C8B-B14F-4D97-AF65-F5344CB8AC3E}">
        <p14:creationId xmlns:p14="http://schemas.microsoft.com/office/powerpoint/2010/main" val="257052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Motivation behind using </a:t>
            </a:r>
            <a:r>
              <a:rPr lang="en-US" sz="3200" dirty="0" smtClean="0"/>
              <a:t>BERT</a:t>
            </a:r>
            <a:endParaRPr lang="en-US" sz="3200" dirty="0"/>
          </a:p>
        </p:txBody>
      </p:sp>
      <p:sp>
        <p:nvSpPr>
          <p:cNvPr id="3" name="Content Placeholder 2"/>
          <p:cNvSpPr>
            <a:spLocks noGrp="1"/>
          </p:cNvSpPr>
          <p:nvPr>
            <p:ph idx="1"/>
          </p:nvPr>
        </p:nvSpPr>
        <p:spPr/>
        <p:txBody>
          <a:bodyPr>
            <a:noAutofit/>
          </a:bodyPr>
          <a:lstStyle/>
          <a:p>
            <a:r>
              <a:rPr lang="en-US" sz="1600" dirty="0"/>
              <a:t>BERT Model:</a:t>
            </a:r>
          </a:p>
          <a:p>
            <a:endParaRPr lang="en-US" sz="1600" dirty="0"/>
          </a:p>
          <a:p>
            <a:r>
              <a:rPr lang="en-US" sz="1600" dirty="0"/>
              <a:t>Motivation:</a:t>
            </a:r>
          </a:p>
          <a:p>
            <a:r>
              <a:rPr lang="en-US" sz="1600" dirty="0"/>
              <a:t>BERT (Bidirectional Encoder Representations from Transformers) provides state-of-the-art performance on various NLP tasks, including NER.</a:t>
            </a:r>
          </a:p>
          <a:p>
            <a:r>
              <a:rPr lang="en-US" sz="1600" b="1" dirty="0"/>
              <a:t>Provides higher precision, recall, and F1-scores</a:t>
            </a:r>
            <a:r>
              <a:rPr lang="en-US" sz="1600" dirty="0"/>
              <a:t>, making it suitable for applications where accuracy is paramount.</a:t>
            </a:r>
          </a:p>
          <a:p>
            <a:r>
              <a:rPr lang="en-US" sz="1600" dirty="0" smtClean="0"/>
              <a:t>Ability </a:t>
            </a:r>
            <a:r>
              <a:rPr lang="en-US" sz="1600" dirty="0"/>
              <a:t>to generalize better to </a:t>
            </a:r>
            <a:r>
              <a:rPr lang="en-US" sz="1600" b="1" dirty="0"/>
              <a:t>unseen data </a:t>
            </a:r>
            <a:r>
              <a:rPr lang="en-US" sz="1600" dirty="0"/>
              <a:t>due to its deep learning architecture</a:t>
            </a:r>
          </a:p>
          <a:p>
            <a:endParaRPr lang="en-US" sz="1600" dirty="0"/>
          </a:p>
          <a:p>
            <a:r>
              <a:rPr lang="en-US" sz="1600" dirty="0"/>
              <a:t>Alternative Options:</a:t>
            </a:r>
          </a:p>
          <a:p>
            <a:r>
              <a:rPr lang="en-US" sz="1600" b="1" dirty="0" err="1"/>
              <a:t>RoBERTa</a:t>
            </a:r>
            <a:r>
              <a:rPr lang="en-US" sz="1600" dirty="0"/>
              <a:t>: A robustly optimized BERT pre-training approach that often outperforms BERT.</a:t>
            </a:r>
          </a:p>
          <a:p>
            <a:r>
              <a:rPr lang="en-US" sz="1600" b="1" dirty="0" err="1"/>
              <a:t>XLNet</a:t>
            </a:r>
            <a:r>
              <a:rPr lang="en-US" sz="1600" dirty="0"/>
              <a:t>: A generalized autoregressive pre-training method that leverages the best of both BERT and Transformer-XL.</a:t>
            </a:r>
          </a:p>
          <a:p>
            <a:r>
              <a:rPr lang="en-US" sz="1600" b="1" dirty="0"/>
              <a:t>GPT-3: </a:t>
            </a:r>
            <a:r>
              <a:rPr lang="en-US" sz="1600" dirty="0"/>
              <a:t>While primarily a generative model, GPT-3 can be fine-tuned for NER and other specific NLP tasks.</a:t>
            </a:r>
          </a:p>
        </p:txBody>
      </p:sp>
    </p:spTree>
    <p:extLst>
      <p:ext uri="{BB962C8B-B14F-4D97-AF65-F5344CB8AC3E}">
        <p14:creationId xmlns:p14="http://schemas.microsoft.com/office/powerpoint/2010/main" val="312670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Dataset and Preprocessing</a:t>
            </a:r>
          </a:p>
        </p:txBody>
      </p:sp>
      <p:sp>
        <p:nvSpPr>
          <p:cNvPr id="3" name="Content Placeholder 2"/>
          <p:cNvSpPr>
            <a:spLocks noGrp="1"/>
          </p:cNvSpPr>
          <p:nvPr>
            <p:ph idx="1"/>
          </p:nvPr>
        </p:nvSpPr>
        <p:spPr>
          <a:xfrm>
            <a:off x="457200" y="1600200"/>
            <a:ext cx="8201608" cy="4525963"/>
          </a:xfrm>
        </p:spPr>
        <p:txBody>
          <a:bodyPr numCol="2">
            <a:noAutofit/>
          </a:bodyPr>
          <a:lstStyle/>
          <a:p>
            <a:r>
              <a:rPr sz="1800" dirty="0"/>
              <a:t>- Dataset:</a:t>
            </a:r>
          </a:p>
          <a:p>
            <a:r>
              <a:rPr sz="1800" dirty="0"/>
              <a:t>  - Source: ner_dataset.csv</a:t>
            </a:r>
          </a:p>
          <a:p>
            <a:r>
              <a:rPr sz="1800" dirty="0"/>
              <a:t>  - Preprocessing steps:</a:t>
            </a:r>
          </a:p>
          <a:p>
            <a:r>
              <a:rPr sz="1800" dirty="0"/>
              <a:t>    - Fill </a:t>
            </a:r>
            <a:r>
              <a:rPr sz="1800" dirty="0" err="1"/>
              <a:t>NaN</a:t>
            </a:r>
            <a:r>
              <a:rPr sz="1800" dirty="0"/>
              <a:t> values</a:t>
            </a:r>
          </a:p>
          <a:p>
            <a:r>
              <a:rPr sz="1800" dirty="0"/>
              <a:t>    - Group words by sentence</a:t>
            </a:r>
          </a:p>
          <a:p>
            <a:r>
              <a:rPr sz="1800" dirty="0"/>
              <a:t>    - Convert words and tags to lists</a:t>
            </a:r>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p:txBody>
      </p:sp>
      <p:pic>
        <p:nvPicPr>
          <p:cNvPr id="5" name="Picture 4"/>
          <p:cNvPicPr>
            <a:picLocks noChangeAspect="1"/>
          </p:cNvPicPr>
          <p:nvPr/>
        </p:nvPicPr>
        <p:blipFill>
          <a:blip r:embed="rId2"/>
          <a:stretch>
            <a:fillRect/>
          </a:stretch>
        </p:blipFill>
        <p:spPr>
          <a:xfrm>
            <a:off x="1106020" y="4245430"/>
            <a:ext cx="6759686" cy="19594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12"/>
            <a:ext cx="8229600" cy="1143000"/>
          </a:xfrm>
        </p:spPr>
        <p:txBody>
          <a:bodyPr>
            <a:normAutofit/>
          </a:bodyPr>
          <a:lstStyle/>
          <a:p>
            <a:r>
              <a:rPr sz="3200" dirty="0"/>
              <a:t>Dataset Splitting</a:t>
            </a:r>
          </a:p>
        </p:txBody>
      </p:sp>
      <p:sp>
        <p:nvSpPr>
          <p:cNvPr id="3" name="Content Placeholder 2"/>
          <p:cNvSpPr>
            <a:spLocks noGrp="1"/>
          </p:cNvSpPr>
          <p:nvPr>
            <p:ph idx="1"/>
          </p:nvPr>
        </p:nvSpPr>
        <p:spPr/>
        <p:txBody>
          <a:bodyPr numCol="2">
            <a:normAutofit/>
          </a:bodyPr>
          <a:lstStyle/>
          <a:p>
            <a:r>
              <a:rPr sz="1400" dirty="0"/>
              <a:t>- Split into train, validation, and test sets for both models</a:t>
            </a:r>
          </a:p>
          <a:p>
            <a:r>
              <a:rPr sz="1400" dirty="0" smtClean="0"/>
              <a:t># </a:t>
            </a:r>
            <a:r>
              <a:rPr sz="1400" dirty="0"/>
              <a:t>Split the </a:t>
            </a:r>
            <a:r>
              <a:rPr sz="1400" dirty="0" smtClean="0"/>
              <a:t>data</a:t>
            </a:r>
            <a:r>
              <a:rPr lang="en-US" sz="1400" dirty="0" smtClean="0"/>
              <a:t> for spacy</a:t>
            </a:r>
          </a:p>
          <a:p>
            <a:endParaRPr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endParaRPr lang="en-US" sz="1200" dirty="0" smtClean="0"/>
          </a:p>
          <a:p>
            <a:endParaRPr lang="en-US" sz="1200" dirty="0"/>
          </a:p>
          <a:p>
            <a:endParaRPr lang="en-US" sz="1200" dirty="0" smtClean="0"/>
          </a:p>
          <a:p>
            <a:endParaRPr lang="en-US" sz="1200" dirty="0"/>
          </a:p>
          <a:p>
            <a:endParaRPr lang="en-US" sz="1200" dirty="0" smtClean="0"/>
          </a:p>
          <a:p>
            <a:r>
              <a:rPr lang="en-US" sz="1400" dirty="0" err="1" smtClean="0"/>
              <a:t>Spacy’s</a:t>
            </a:r>
            <a:r>
              <a:rPr lang="en-US" sz="1400" dirty="0" smtClean="0"/>
              <a:t> : </a:t>
            </a:r>
            <a:r>
              <a:rPr lang="en-US" sz="1400" dirty="0" err="1" smtClean="0"/>
              <a:t>en_core_web_sm</a:t>
            </a:r>
            <a:r>
              <a:rPr lang="en-US" sz="1400" dirty="0" smtClean="0"/>
              <a:t> –</a:t>
            </a:r>
            <a:r>
              <a:rPr lang="en-US" sz="1400" dirty="0"/>
              <a:t>S</a:t>
            </a:r>
            <a:r>
              <a:rPr lang="en-US" sz="1400" dirty="0" smtClean="0"/>
              <a:t>mall English model</a:t>
            </a:r>
            <a:endParaRPr lang="en-US" sz="1400" dirty="0"/>
          </a:p>
          <a:p>
            <a:endParaRPr lang="en-US" sz="1200" dirty="0" smtClean="0"/>
          </a:p>
          <a:p>
            <a:endParaRPr lang="en-US" sz="1200" dirty="0"/>
          </a:p>
          <a:p>
            <a:r>
              <a:rPr lang="en-US" sz="1400" dirty="0"/>
              <a:t># Split the dataset into train, validation, and test sets for BERT</a:t>
            </a:r>
          </a:p>
          <a:p>
            <a:endParaRPr lang="en-US" sz="1200" dirty="0" smtClean="0"/>
          </a:p>
        </p:txBody>
      </p:sp>
      <p:pic>
        <p:nvPicPr>
          <p:cNvPr id="4" name="Picture 3"/>
          <p:cNvPicPr>
            <a:picLocks noChangeAspect="1"/>
          </p:cNvPicPr>
          <p:nvPr/>
        </p:nvPicPr>
        <p:blipFill>
          <a:blip r:embed="rId2"/>
          <a:stretch>
            <a:fillRect/>
          </a:stretch>
        </p:blipFill>
        <p:spPr>
          <a:xfrm>
            <a:off x="555912" y="2670903"/>
            <a:ext cx="4016088" cy="2141406"/>
          </a:xfrm>
          <a:prstGeom prst="rect">
            <a:avLst/>
          </a:prstGeom>
        </p:spPr>
      </p:pic>
      <p:pic>
        <p:nvPicPr>
          <p:cNvPr id="5" name="Picture 4"/>
          <p:cNvPicPr>
            <a:picLocks noChangeAspect="1"/>
          </p:cNvPicPr>
          <p:nvPr/>
        </p:nvPicPr>
        <p:blipFill>
          <a:blip r:embed="rId3"/>
          <a:stretch>
            <a:fillRect/>
          </a:stretch>
        </p:blipFill>
        <p:spPr>
          <a:xfrm>
            <a:off x="5051388" y="2609494"/>
            <a:ext cx="3734124" cy="1253687"/>
          </a:xfrm>
          <a:prstGeom prst="rect">
            <a:avLst/>
          </a:prstGeom>
        </p:spPr>
      </p:pic>
      <p:pic>
        <p:nvPicPr>
          <p:cNvPr id="6" name="Picture 5"/>
          <p:cNvPicPr>
            <a:picLocks noChangeAspect="1"/>
          </p:cNvPicPr>
          <p:nvPr/>
        </p:nvPicPr>
        <p:blipFill>
          <a:blip r:embed="rId4"/>
          <a:stretch>
            <a:fillRect/>
          </a:stretch>
        </p:blipFill>
        <p:spPr>
          <a:xfrm>
            <a:off x="5068258" y="4282357"/>
            <a:ext cx="3783961" cy="868141"/>
          </a:xfrm>
          <a:prstGeom prst="rect">
            <a:avLst/>
          </a:prstGeom>
        </p:spPr>
      </p:pic>
      <p:pic>
        <p:nvPicPr>
          <p:cNvPr id="7" name="Picture 6"/>
          <p:cNvPicPr>
            <a:picLocks noChangeAspect="1"/>
          </p:cNvPicPr>
          <p:nvPr/>
        </p:nvPicPr>
        <p:blipFill>
          <a:blip r:embed="rId5"/>
          <a:stretch>
            <a:fillRect/>
          </a:stretch>
        </p:blipFill>
        <p:spPr>
          <a:xfrm>
            <a:off x="555912" y="5729889"/>
            <a:ext cx="3343896" cy="6058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t>Model Training with </a:t>
            </a:r>
            <a:r>
              <a:rPr sz="2800" dirty="0" err="1"/>
              <a:t>SpaCy</a:t>
            </a:r>
            <a:endParaRPr sz="2800" dirty="0"/>
          </a:p>
        </p:txBody>
      </p:sp>
      <p:sp>
        <p:nvSpPr>
          <p:cNvPr id="3" name="Content Placeholder 2"/>
          <p:cNvSpPr>
            <a:spLocks noGrp="1"/>
          </p:cNvSpPr>
          <p:nvPr>
            <p:ph idx="1"/>
          </p:nvPr>
        </p:nvSpPr>
        <p:spPr>
          <a:xfrm>
            <a:off x="457200" y="1600200"/>
            <a:ext cx="8229600" cy="5033865"/>
          </a:xfrm>
        </p:spPr>
        <p:txBody>
          <a:bodyPr>
            <a:normAutofit/>
          </a:bodyPr>
          <a:lstStyle/>
          <a:p>
            <a:r>
              <a:rPr lang="en-US" dirty="0" smtClean="0"/>
              <a:t># </a:t>
            </a:r>
            <a:r>
              <a:rPr sz="1400" dirty="0" smtClean="0"/>
              <a:t>Train </a:t>
            </a:r>
            <a:r>
              <a:rPr sz="1400" dirty="0"/>
              <a:t>a baseline NER model with </a:t>
            </a:r>
            <a:r>
              <a:rPr sz="1400" dirty="0" err="1" smtClean="0"/>
              <a:t>SpaCy</a:t>
            </a:r>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sz="1400" dirty="0"/>
          </a:p>
          <a:p>
            <a:r>
              <a:rPr sz="1400" dirty="0" smtClean="0"/>
              <a:t>[</a:t>
            </a:r>
            <a:r>
              <a:rPr sz="1400" dirty="0" err="1"/>
              <a:t>i</a:t>
            </a:r>
            <a:r>
              <a:rPr sz="1400" dirty="0"/>
              <a:t>] Pipeline: ['tok2vec', '</a:t>
            </a:r>
            <a:r>
              <a:rPr sz="1400" dirty="0" err="1"/>
              <a:t>ner</a:t>
            </a:r>
            <a:r>
              <a:rPr sz="1400" dirty="0"/>
              <a:t>']</a:t>
            </a:r>
          </a:p>
          <a:p>
            <a:r>
              <a:rPr sz="1400" dirty="0"/>
              <a:t>[</a:t>
            </a:r>
            <a:r>
              <a:rPr sz="1400" dirty="0" err="1"/>
              <a:t>i</a:t>
            </a:r>
            <a:r>
              <a:rPr sz="1400" dirty="0"/>
              <a:t>] Initial learn rate: 0.001</a:t>
            </a:r>
          </a:p>
          <a:p>
            <a:r>
              <a:rPr sz="1400" dirty="0"/>
              <a:t>E    #       LOSS TOK2VEC  LOSS NER  ENTS_F  ENTS_P  ENTS_R  SCORE</a:t>
            </a:r>
          </a:p>
          <a:p>
            <a:r>
              <a:rPr sz="1400" dirty="0"/>
              <a:t>---  ------  ------------  --------  ------  ------  ------  ------</a:t>
            </a:r>
          </a:p>
          <a:p>
            <a:r>
              <a:rPr sz="1400" dirty="0"/>
              <a:t>  0       0          0.00     89.32    0.00    0.00    0.00    0.00</a:t>
            </a:r>
          </a:p>
          <a:p>
            <a:r>
              <a:rPr sz="1400" dirty="0" smtClean="0"/>
              <a:t>[+] </a:t>
            </a:r>
            <a:r>
              <a:rPr sz="1400" dirty="0"/>
              <a:t>Saved pipeline to output directory</a:t>
            </a:r>
          </a:p>
          <a:p>
            <a:r>
              <a:rPr sz="1400" dirty="0"/>
              <a:t>output\model-last</a:t>
            </a:r>
          </a:p>
          <a:p>
            <a:endParaRPr sz="1400" dirty="0"/>
          </a:p>
        </p:txBody>
      </p:sp>
      <p:pic>
        <p:nvPicPr>
          <p:cNvPr id="5" name="Picture 4"/>
          <p:cNvPicPr>
            <a:picLocks noChangeAspect="1"/>
          </p:cNvPicPr>
          <p:nvPr/>
        </p:nvPicPr>
        <p:blipFill>
          <a:blip r:embed="rId2"/>
          <a:stretch>
            <a:fillRect/>
          </a:stretch>
        </p:blipFill>
        <p:spPr>
          <a:xfrm>
            <a:off x="599037" y="2155371"/>
            <a:ext cx="6919560" cy="22227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400" dirty="0"/>
              <a:t>Model Evaluation with </a:t>
            </a:r>
            <a:r>
              <a:rPr sz="2400" dirty="0" err="1"/>
              <a:t>SpaCy</a:t>
            </a:r>
            <a:endParaRPr sz="2400" dirty="0"/>
          </a:p>
        </p:txBody>
      </p:sp>
      <p:sp>
        <p:nvSpPr>
          <p:cNvPr id="3" name="Content Placeholder 2"/>
          <p:cNvSpPr>
            <a:spLocks noGrp="1"/>
          </p:cNvSpPr>
          <p:nvPr>
            <p:ph idx="1"/>
          </p:nvPr>
        </p:nvSpPr>
        <p:spPr>
          <a:xfrm>
            <a:off x="826985" y="841473"/>
            <a:ext cx="8229600" cy="4525963"/>
          </a:xfrm>
        </p:spPr>
        <p:txBody>
          <a:bodyPr>
            <a:normAutofit/>
          </a:bodyPr>
          <a:lstStyle/>
          <a:p>
            <a:endParaRPr dirty="0"/>
          </a:p>
          <a:p>
            <a:r>
              <a:rPr sz="1600" dirty="0"/>
              <a:t># Evaluate on the test </a:t>
            </a:r>
            <a:r>
              <a:rPr sz="1600" dirty="0" smtClean="0"/>
              <a:t>set</a:t>
            </a:r>
            <a:endParaRPr sz="1600" dirty="0"/>
          </a:p>
        </p:txBody>
      </p:sp>
      <p:pic>
        <p:nvPicPr>
          <p:cNvPr id="4" name="Picture 3"/>
          <p:cNvPicPr>
            <a:picLocks noChangeAspect="1"/>
          </p:cNvPicPr>
          <p:nvPr/>
        </p:nvPicPr>
        <p:blipFill>
          <a:blip r:embed="rId2"/>
          <a:stretch>
            <a:fillRect/>
          </a:stretch>
        </p:blipFill>
        <p:spPr>
          <a:xfrm>
            <a:off x="541176" y="2255922"/>
            <a:ext cx="7661261" cy="32790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TotalTime>
  <Words>863</Words>
  <Application>Microsoft Office PowerPoint</Application>
  <PresentationFormat>On-screen Show (4:3)</PresentationFormat>
  <Paragraphs>155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Comparison of SpaCy and BERT Models for Named Entity Recognition (NER)</vt:lpstr>
      <vt:lpstr>Overview</vt:lpstr>
      <vt:lpstr>Overview</vt:lpstr>
      <vt:lpstr>Motivation behind using Spacy</vt:lpstr>
      <vt:lpstr>Motivation behind using BERT</vt:lpstr>
      <vt:lpstr>Dataset and Preprocessing</vt:lpstr>
      <vt:lpstr>Dataset Splitting</vt:lpstr>
      <vt:lpstr>Model Training with SpaCy</vt:lpstr>
      <vt:lpstr>Model Evaluation with SpaCy</vt:lpstr>
      <vt:lpstr>                       Model Training with BERT  Pretrained Bert model fine tuned on CoNLL-03 English dataset</vt:lpstr>
      <vt:lpstr>Model Evaluation with BERT</vt:lpstr>
      <vt:lpstr>PowerPoint Presentation</vt:lpstr>
      <vt:lpstr>Model Evaluation with BERT</vt:lpstr>
      <vt:lpstr>Comparison of SpaCy and BERT</vt:lpstr>
      <vt:lpstr>System Architecture for Deployment (SpaCy)</vt:lpstr>
      <vt:lpstr>System Architecture for (BERT)</vt:lpstr>
      <vt:lpstr>System Architecture for Deployment (BERT)</vt:lpstr>
      <vt:lpstr>Future Work and Optimization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SpaCy and BERT Models for Named Entity Recognition (NER)</dc:title>
  <dc:subject/>
  <dc:creator/>
  <cp:keywords/>
  <dc:description>generated using python-pptx</dc:description>
  <cp:lastModifiedBy>Saurabha Wankhede</cp:lastModifiedBy>
  <cp:revision>20</cp:revision>
  <dcterms:created xsi:type="dcterms:W3CDTF">2013-01-27T09:14:16Z</dcterms:created>
  <dcterms:modified xsi:type="dcterms:W3CDTF">2024-07-14T07:32:14Z</dcterms:modified>
  <cp:category/>
</cp:coreProperties>
</file>