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3" r:id="rId4"/>
    <p:sldId id="261" r:id="rId5"/>
    <p:sldId id="256" r:id="rId6"/>
    <p:sldId id="258" r:id="rId7"/>
    <p:sldId id="257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Combined general Architecture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 smtClean="0"/>
              <a:t>                                                           </a:t>
            </a:r>
            <a:r>
              <a:rPr lang="en-US" b="1" dirty="0" smtClean="0"/>
              <a:t>OBJECTIVE</a:t>
            </a:r>
          </a:p>
          <a:p>
            <a:endParaRPr lang="en-US" sz="1600" dirty="0"/>
          </a:p>
          <a:p>
            <a:r>
              <a:rPr lang="en-US" sz="1800" dirty="0" smtClean="0"/>
              <a:t>To </a:t>
            </a:r>
            <a:r>
              <a:rPr lang="en-US" sz="1800" dirty="0"/>
              <a:t>design a system architecture to deploy an ML model in production, we will focus on creating a scalable, maintainable, and efficient deployment pipeline. This architecture will </a:t>
            </a:r>
            <a:r>
              <a:rPr lang="en-US" sz="1800" dirty="0" smtClean="0"/>
              <a:t>leverage containerization, continuous integration/continuous deployment (CI/CD), and monitoring to ensure smooth </a:t>
            </a:r>
            <a:r>
              <a:rPr lang="en-US" sz="1800" dirty="0"/>
              <a:t>and reliable operation. 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-By Saurabha Wankhede</a:t>
            </a:r>
            <a:endParaRPr lang="en-US" sz="1800" dirty="0"/>
          </a:p>
          <a:p>
            <a:pPr lvl="0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7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040" y="1341120"/>
            <a:ext cx="5574595" cy="3769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19" y="71120"/>
            <a:ext cx="3023981" cy="3362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179" y="4978400"/>
            <a:ext cx="3025402" cy="187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5" y="2898014"/>
            <a:ext cx="2568163" cy="365025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120019" y="1971040"/>
            <a:ext cx="0" cy="812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2528" y="305816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4560" y="508000"/>
            <a:ext cx="288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to End Flow and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4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b="1" dirty="0"/>
              <a:t>High-Level System Design</a:t>
            </a:r>
          </a:p>
          <a:p>
            <a:endParaRPr lang="en-US" sz="2600" dirty="0"/>
          </a:p>
          <a:p>
            <a:r>
              <a:rPr lang="en-US" sz="2200" b="1" dirty="0"/>
              <a:t>1. Development and Testing Environment</a:t>
            </a:r>
            <a:endParaRPr lang="en-US" sz="2200" dirty="0"/>
          </a:p>
          <a:p>
            <a:pPr lvl="0"/>
            <a:r>
              <a:rPr lang="en-US" sz="2200" b="1" dirty="0"/>
              <a:t>Code Development</a:t>
            </a:r>
            <a:r>
              <a:rPr lang="en-US" sz="2200" dirty="0"/>
              <a:t>: Implementing and testing ML models using </a:t>
            </a:r>
            <a:r>
              <a:rPr lang="en-US" sz="2200" dirty="0" err="1"/>
              <a:t>Jupyter</a:t>
            </a:r>
            <a:r>
              <a:rPr lang="en-US" sz="2200" dirty="0"/>
              <a:t> notebooks or a local development environment.</a:t>
            </a:r>
          </a:p>
          <a:p>
            <a:pPr lvl="0"/>
            <a:r>
              <a:rPr lang="en-US" sz="2200" b="1" dirty="0"/>
              <a:t>Version Control</a:t>
            </a:r>
            <a:r>
              <a:rPr lang="en-US" sz="2200" dirty="0"/>
              <a:t>: Using GitHub to manage code versions</a:t>
            </a:r>
          </a:p>
          <a:p>
            <a:pPr lvl="0"/>
            <a:endParaRPr lang="en-US" sz="2200" dirty="0"/>
          </a:p>
          <a:p>
            <a:r>
              <a:rPr lang="en-US" sz="2200" b="1" dirty="0"/>
              <a:t>2. Containerization</a:t>
            </a:r>
            <a:endParaRPr lang="en-US" sz="2200" dirty="0"/>
          </a:p>
          <a:p>
            <a:pPr lvl="0"/>
            <a:r>
              <a:rPr lang="en-US" sz="2200" b="1" dirty="0"/>
              <a:t>Docker</a:t>
            </a:r>
            <a:r>
              <a:rPr lang="en-US" sz="2200" dirty="0"/>
              <a:t>: Containerize the ML models using Docker to ensure consistency across different environments. Create </a:t>
            </a:r>
            <a:r>
              <a:rPr lang="en-US" sz="2200" dirty="0" err="1"/>
              <a:t>Dockerfiles</a:t>
            </a:r>
            <a:r>
              <a:rPr lang="en-US" sz="2200" dirty="0"/>
              <a:t> for both </a:t>
            </a:r>
            <a:r>
              <a:rPr lang="en-US" sz="2200" dirty="0" err="1"/>
              <a:t>spaCy</a:t>
            </a:r>
            <a:r>
              <a:rPr lang="en-US" sz="2200" dirty="0"/>
              <a:t> and BERT models.</a:t>
            </a:r>
          </a:p>
          <a:p>
            <a:pPr lvl="0"/>
            <a:r>
              <a:rPr lang="en-US" sz="2200" b="1" dirty="0"/>
              <a:t>Docker Compose</a:t>
            </a:r>
            <a:r>
              <a:rPr lang="en-US" sz="2200" dirty="0"/>
              <a:t>: Use Docker Compose for defining and running multi-container Docker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3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0"/>
            <a:ext cx="8229600" cy="944562"/>
          </a:xfrm>
        </p:spPr>
        <p:txBody>
          <a:bodyPr/>
          <a:lstStyle/>
          <a:p>
            <a:r>
              <a:rPr lang="en-US" sz="36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87120"/>
            <a:ext cx="8229600" cy="5613400"/>
          </a:xfrm>
        </p:spPr>
        <p:txBody>
          <a:bodyPr>
            <a:normAutofit fontScale="55000" lnSpcReduction="20000"/>
          </a:bodyPr>
          <a:lstStyle/>
          <a:p>
            <a:endParaRPr lang="en-US" sz="1500" b="1" dirty="0" smtClean="0"/>
          </a:p>
          <a:p>
            <a:r>
              <a:rPr lang="en-US" sz="2900" b="1" dirty="0"/>
              <a:t>3. Continuous Integration/Continuous Deployment (CI/CD)</a:t>
            </a:r>
            <a:endParaRPr lang="en-US" sz="2900" dirty="0"/>
          </a:p>
          <a:p>
            <a:pPr lvl="0"/>
            <a:r>
              <a:rPr lang="en-US" sz="2900" b="1" dirty="0"/>
              <a:t>Jenkins</a:t>
            </a:r>
            <a:r>
              <a:rPr lang="en-US" sz="2900" dirty="0"/>
              <a:t>: Setting up a Jenkins pipeline for automating the build, test, and deployment processes.</a:t>
            </a:r>
          </a:p>
          <a:p>
            <a:pPr lvl="1"/>
            <a:r>
              <a:rPr lang="en-US" sz="2900" b="1" dirty="0"/>
              <a:t>Stage 1</a:t>
            </a:r>
            <a:r>
              <a:rPr lang="en-US" sz="2900" dirty="0"/>
              <a:t>: Clone the repository from GitHub.</a:t>
            </a:r>
          </a:p>
          <a:p>
            <a:pPr lvl="1"/>
            <a:r>
              <a:rPr lang="en-US" sz="2900" b="1" dirty="0"/>
              <a:t>Stage 2</a:t>
            </a:r>
            <a:r>
              <a:rPr lang="en-US" sz="2900" dirty="0"/>
              <a:t>: Build Docker images using the </a:t>
            </a:r>
            <a:r>
              <a:rPr lang="en-US" sz="2900" dirty="0" err="1"/>
              <a:t>Dockerfiles</a:t>
            </a:r>
            <a:r>
              <a:rPr lang="en-US" sz="2900" dirty="0"/>
              <a:t>.</a:t>
            </a:r>
          </a:p>
          <a:p>
            <a:pPr lvl="1"/>
            <a:r>
              <a:rPr lang="en-US" sz="2900" b="1" dirty="0"/>
              <a:t>Stage 3</a:t>
            </a:r>
            <a:r>
              <a:rPr lang="en-US" sz="2900" dirty="0"/>
              <a:t>: Push the Docker images to Azure Container Registry (ACR).</a:t>
            </a:r>
          </a:p>
          <a:p>
            <a:pPr lvl="1"/>
            <a:r>
              <a:rPr lang="en-US" sz="2900" b="1" dirty="0"/>
              <a:t>Stage 4</a:t>
            </a:r>
            <a:r>
              <a:rPr lang="en-US" sz="2900" dirty="0"/>
              <a:t>: Deploy the containers to Azure Kubernetes Service (AKS) using YAML files for defining Kubernetes resources.</a:t>
            </a:r>
          </a:p>
          <a:p>
            <a:pPr marL="0" indent="0">
              <a:buNone/>
            </a:pPr>
            <a:endParaRPr lang="en-US" sz="2900" b="1" dirty="0" smtClean="0"/>
          </a:p>
          <a:p>
            <a:endParaRPr lang="en-US" sz="2900" b="1" dirty="0"/>
          </a:p>
          <a:p>
            <a:r>
              <a:rPr lang="en-US" sz="2900" b="1" dirty="0" smtClean="0"/>
              <a:t>4</a:t>
            </a:r>
            <a:r>
              <a:rPr lang="en-US" sz="2900" b="1" dirty="0"/>
              <a:t>. Kubernetes</a:t>
            </a:r>
            <a:endParaRPr lang="en-US" sz="2900" dirty="0"/>
          </a:p>
          <a:p>
            <a:pPr lvl="0"/>
            <a:r>
              <a:rPr lang="en-US" sz="2900" b="1" dirty="0"/>
              <a:t>Azure Kubernetes Service (AKS)</a:t>
            </a:r>
            <a:r>
              <a:rPr lang="en-US" sz="2900" dirty="0"/>
              <a:t>: Deploy the Docker containers in a scalable and managed Kubernetes environment.</a:t>
            </a:r>
          </a:p>
          <a:p>
            <a:pPr lvl="1"/>
            <a:r>
              <a:rPr lang="en-US" sz="2900" b="1" dirty="0"/>
              <a:t>Pods and Services</a:t>
            </a:r>
            <a:r>
              <a:rPr lang="en-US" sz="2900" dirty="0"/>
              <a:t>: Define Pods and Services using YAML files. The services will expose the ML models through REST APIs.</a:t>
            </a:r>
          </a:p>
          <a:p>
            <a:pPr lvl="1"/>
            <a:r>
              <a:rPr lang="en-US" sz="2900" b="1" dirty="0"/>
              <a:t>Horizontal Pod </a:t>
            </a:r>
            <a:r>
              <a:rPr lang="en-US" sz="2900" b="1" dirty="0" err="1"/>
              <a:t>Autoscaler</a:t>
            </a:r>
            <a:r>
              <a:rPr lang="en-US" sz="2900" b="1" dirty="0"/>
              <a:t> (HPA)</a:t>
            </a:r>
            <a:r>
              <a:rPr lang="en-US" sz="2900" dirty="0"/>
              <a:t>: Set up HPA to automatically scale the number of pods based on CPU/memory usage</a:t>
            </a:r>
            <a:r>
              <a:rPr lang="en-US" sz="2900" dirty="0" smtClean="0"/>
              <a:t>.</a:t>
            </a:r>
          </a:p>
          <a:p>
            <a:pPr lvl="1"/>
            <a:endParaRPr lang="en-US" sz="2900" dirty="0"/>
          </a:p>
          <a:p>
            <a:r>
              <a:rPr lang="en-US" sz="2900" b="1" dirty="0"/>
              <a:t>5. Monitoring and Logging</a:t>
            </a:r>
            <a:endParaRPr lang="en-US" sz="2900" dirty="0"/>
          </a:p>
          <a:p>
            <a:pPr lvl="0"/>
            <a:r>
              <a:rPr lang="en-US" sz="2900" b="1" dirty="0"/>
              <a:t>Prometheus and </a:t>
            </a:r>
            <a:r>
              <a:rPr lang="en-US" sz="2900" b="1" dirty="0" err="1"/>
              <a:t>Grafana</a:t>
            </a:r>
            <a:r>
              <a:rPr lang="en-US" sz="2900" dirty="0"/>
              <a:t>: Using Prometheus for monitoring and </a:t>
            </a:r>
            <a:r>
              <a:rPr lang="en-US" sz="2900" dirty="0" err="1"/>
              <a:t>Grafana</a:t>
            </a:r>
            <a:r>
              <a:rPr lang="en-US" sz="2900" dirty="0"/>
              <a:t> for visualization.</a:t>
            </a:r>
          </a:p>
          <a:p>
            <a:pPr lvl="0"/>
            <a:r>
              <a:rPr lang="en-US" sz="2900" b="1" dirty="0"/>
              <a:t>ELK Stack</a:t>
            </a:r>
            <a:r>
              <a:rPr lang="en-US" sz="2900" dirty="0"/>
              <a:t>: Set up the ELK (</a:t>
            </a:r>
            <a:r>
              <a:rPr lang="en-US" sz="2900" dirty="0" err="1"/>
              <a:t>Elasticsearch</a:t>
            </a:r>
            <a:r>
              <a:rPr lang="en-US" sz="2900" dirty="0"/>
              <a:t>, </a:t>
            </a:r>
            <a:r>
              <a:rPr lang="en-US" sz="2900" dirty="0" err="1"/>
              <a:t>Logstash</a:t>
            </a:r>
            <a:r>
              <a:rPr lang="en-US" sz="2900" dirty="0"/>
              <a:t>, </a:t>
            </a:r>
            <a:r>
              <a:rPr lang="en-US" sz="2900" dirty="0" err="1"/>
              <a:t>Kibana</a:t>
            </a:r>
            <a:r>
              <a:rPr lang="en-US" sz="2900" dirty="0"/>
              <a:t>) stack for centralized logging and log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2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System Architecture for Deploying </a:t>
            </a:r>
            <a:r>
              <a:rPr dirty="0" err="1"/>
              <a:t>SpaCy</a:t>
            </a:r>
            <a:r>
              <a:rPr dirty="0"/>
              <a:t>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8519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1. </a:t>
            </a:r>
            <a:r>
              <a:rPr b="1" dirty="0"/>
              <a:t>Data Preprocessing and Annotation:</a:t>
            </a:r>
          </a:p>
          <a:p>
            <a:r>
              <a:rPr dirty="0"/>
              <a:t>   - Load and preprocess data.</a:t>
            </a:r>
          </a:p>
          <a:p>
            <a:r>
              <a:rPr dirty="0"/>
              <a:t>   - Annotate data using </a:t>
            </a:r>
            <a:r>
              <a:rPr dirty="0" err="1"/>
              <a:t>SpaCy</a:t>
            </a:r>
            <a:r>
              <a:rPr dirty="0"/>
              <a:t>.</a:t>
            </a:r>
          </a:p>
          <a:p>
            <a:endParaRPr dirty="0"/>
          </a:p>
          <a:p>
            <a:r>
              <a:rPr b="1" dirty="0"/>
              <a:t>2. Model Training:</a:t>
            </a:r>
          </a:p>
          <a:p>
            <a:r>
              <a:rPr dirty="0"/>
              <a:t>   - Train the NER model with </a:t>
            </a:r>
            <a:r>
              <a:rPr dirty="0" err="1"/>
              <a:t>SpaCy</a:t>
            </a:r>
            <a:r>
              <a:rPr dirty="0"/>
              <a:t>.</a:t>
            </a:r>
          </a:p>
          <a:p>
            <a:r>
              <a:rPr dirty="0"/>
              <a:t>   - Save the trained model and </a:t>
            </a:r>
            <a:r>
              <a:rPr dirty="0" err="1"/>
              <a:t>DocBin</a:t>
            </a:r>
            <a:r>
              <a:rPr dirty="0"/>
              <a:t> </a:t>
            </a:r>
            <a:endParaRPr lang="en-US" dirty="0" smtClean="0"/>
          </a:p>
          <a:p>
            <a:r>
              <a:rPr dirty="0" smtClean="0"/>
              <a:t>objects </a:t>
            </a:r>
            <a:r>
              <a:rPr dirty="0"/>
              <a:t>for train, validation, </a:t>
            </a:r>
            <a:endParaRPr lang="en-US" dirty="0" smtClean="0"/>
          </a:p>
          <a:p>
            <a:r>
              <a:rPr dirty="0" smtClean="0"/>
              <a:t>and </a:t>
            </a:r>
            <a:r>
              <a:rPr dirty="0"/>
              <a:t>test sets.</a:t>
            </a:r>
          </a:p>
          <a:p>
            <a:endParaRPr dirty="0"/>
          </a:p>
          <a:p>
            <a:r>
              <a:rPr dirty="0"/>
              <a:t>3. </a:t>
            </a:r>
            <a:r>
              <a:rPr b="1" dirty="0"/>
              <a:t>Containerization with Docker:</a:t>
            </a:r>
          </a:p>
          <a:p>
            <a:r>
              <a:rPr dirty="0"/>
              <a:t>   - Create a </a:t>
            </a:r>
            <a:r>
              <a:rPr dirty="0" err="1"/>
              <a:t>Dockerfile</a:t>
            </a:r>
            <a:r>
              <a:rPr dirty="0"/>
              <a:t> to containerize the </a:t>
            </a:r>
            <a:r>
              <a:rPr dirty="0" err="1"/>
              <a:t>SpaCy</a:t>
            </a:r>
            <a:r>
              <a:rPr dirty="0"/>
              <a:t> model and dependencies.</a:t>
            </a:r>
          </a:p>
          <a:p>
            <a:r>
              <a:rPr dirty="0"/>
              <a:t>   - Build the Docker image and push it to a container registry.</a:t>
            </a:r>
          </a:p>
          <a:p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805" y="1371600"/>
            <a:ext cx="2389715" cy="5159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1371600"/>
            <a:ext cx="2101005" cy="27981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5944" y="342285"/>
            <a:ext cx="488924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4</a:t>
            </a:r>
            <a:r>
              <a:rPr lang="en-US" sz="1600" b="1" dirty="0"/>
              <a:t>. Continuous Integration/Continuous Deployment </a:t>
            </a:r>
            <a:r>
              <a:rPr lang="en-US" sz="1600" dirty="0"/>
              <a:t>(CI/CD):</a:t>
            </a:r>
          </a:p>
          <a:p>
            <a:r>
              <a:rPr lang="en-US" sz="1600" dirty="0"/>
              <a:t>   - Set up a CI/CD pipeline using Jenkins.</a:t>
            </a:r>
          </a:p>
          <a:p>
            <a:r>
              <a:rPr lang="en-US" sz="1600" dirty="0"/>
              <a:t>   - Integrate the pipeline with GitHub for automatic deployments.</a:t>
            </a:r>
          </a:p>
          <a:p>
            <a:r>
              <a:rPr lang="en-US" sz="1600" dirty="0"/>
              <a:t>   - Use YAML files for Kubernetes deployments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5</a:t>
            </a:r>
            <a:r>
              <a:rPr lang="en-US" sz="1600" b="1" dirty="0"/>
              <a:t>. Model Deployment:</a:t>
            </a:r>
          </a:p>
          <a:p>
            <a:r>
              <a:rPr lang="en-US" sz="1600" dirty="0"/>
              <a:t>   - Deploy the model using Kubernetes.</a:t>
            </a:r>
          </a:p>
          <a:p>
            <a:r>
              <a:rPr lang="en-US" sz="1600" dirty="0"/>
              <a:t>   - Expose the model via an API endpoint using Flask or </a:t>
            </a:r>
            <a:r>
              <a:rPr lang="en-US" sz="1600" dirty="0" err="1"/>
              <a:t>FastAPI</a:t>
            </a:r>
            <a:r>
              <a:rPr lang="en-US" sz="1600" dirty="0"/>
              <a:t>.</a:t>
            </a:r>
          </a:p>
          <a:p>
            <a:r>
              <a:rPr lang="en-US" sz="1600" dirty="0"/>
              <a:t>   - Enable load balancing and auto-scaling.</a:t>
            </a:r>
          </a:p>
          <a:p>
            <a:endParaRPr lang="en-US" sz="1600" dirty="0"/>
          </a:p>
          <a:p>
            <a:r>
              <a:rPr lang="en-US" sz="1600" b="1" dirty="0"/>
              <a:t>6. Inference:</a:t>
            </a:r>
          </a:p>
          <a:p>
            <a:r>
              <a:rPr lang="en-US" sz="1600" dirty="0"/>
              <a:t>   - Handle incoming requests for NER predictions.</a:t>
            </a:r>
          </a:p>
          <a:p>
            <a:r>
              <a:rPr lang="en-US" sz="1600" dirty="0"/>
              <a:t>   - Process and return NER predictions via the API.</a:t>
            </a:r>
          </a:p>
          <a:p>
            <a:endParaRPr lang="en-US" sz="1600" dirty="0"/>
          </a:p>
          <a:p>
            <a:r>
              <a:rPr lang="en-US" sz="1600" dirty="0"/>
              <a:t>7</a:t>
            </a:r>
            <a:r>
              <a:rPr lang="en-US" sz="1600" b="1" dirty="0"/>
              <a:t>. Monitoring and Maintenance:</a:t>
            </a:r>
          </a:p>
          <a:p>
            <a:r>
              <a:rPr lang="en-US" sz="1600" dirty="0"/>
              <a:t>   - Monitor the model’s performance and track metrics.</a:t>
            </a:r>
          </a:p>
          <a:p>
            <a:r>
              <a:rPr lang="en-US" sz="1600" dirty="0"/>
              <a:t>   - Implement logging and error handling.</a:t>
            </a:r>
          </a:p>
          <a:p>
            <a:r>
              <a:rPr lang="en-US" sz="1600" dirty="0"/>
              <a:t>   - Handle data drift and model drift through periodic retraining and updates.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2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System Architecture for Deploying BERT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1" y="1371600"/>
            <a:ext cx="3536302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600" dirty="0"/>
          </a:p>
          <a:p>
            <a:r>
              <a:rPr sz="1600" dirty="0"/>
              <a:t>1. </a:t>
            </a:r>
            <a:r>
              <a:rPr sz="1600" b="1" dirty="0"/>
              <a:t>Data Preprocessing:</a:t>
            </a:r>
          </a:p>
          <a:p>
            <a:r>
              <a:rPr sz="1600" dirty="0"/>
              <a:t>   - Load and preprocess data.</a:t>
            </a:r>
          </a:p>
          <a:p>
            <a:r>
              <a:rPr sz="1600" dirty="0"/>
              <a:t>   - Tokenize and align labels using the BERT tokenizer.</a:t>
            </a:r>
          </a:p>
          <a:p>
            <a:endParaRPr sz="1600" dirty="0"/>
          </a:p>
          <a:p>
            <a:r>
              <a:rPr sz="1600" dirty="0"/>
              <a:t>2. </a:t>
            </a:r>
            <a:r>
              <a:rPr sz="1600" b="1" dirty="0"/>
              <a:t>Model Fine-Tuning:</a:t>
            </a:r>
          </a:p>
          <a:p>
            <a:r>
              <a:rPr sz="1600" dirty="0"/>
              <a:t>   - Load a pre-trained BERT model and fine-tune it for NER.</a:t>
            </a:r>
          </a:p>
          <a:p>
            <a:r>
              <a:rPr sz="1600" dirty="0"/>
              <a:t>   - Save the fine-tuned model.</a:t>
            </a:r>
          </a:p>
          <a:p>
            <a:endParaRPr sz="1600" dirty="0"/>
          </a:p>
          <a:p>
            <a:r>
              <a:rPr sz="1600" dirty="0"/>
              <a:t>3. </a:t>
            </a:r>
            <a:r>
              <a:rPr sz="1600" b="1" dirty="0"/>
              <a:t>Containerization with Docker:</a:t>
            </a:r>
          </a:p>
          <a:p>
            <a:r>
              <a:rPr sz="1600" dirty="0"/>
              <a:t>   - Create a </a:t>
            </a:r>
            <a:r>
              <a:rPr sz="1600" dirty="0" err="1"/>
              <a:t>Dockerfile</a:t>
            </a:r>
            <a:r>
              <a:rPr sz="1600" dirty="0"/>
              <a:t> to containerize the BERT model and dependencies.</a:t>
            </a:r>
          </a:p>
          <a:p>
            <a:r>
              <a:rPr sz="1600" dirty="0"/>
              <a:t>   - Build the Docker image and push it to a container registry.</a:t>
            </a:r>
          </a:p>
          <a:p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078" y="1556206"/>
            <a:ext cx="2736922" cy="47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18967"/>
            <a:ext cx="56636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4. </a:t>
            </a:r>
            <a:r>
              <a:rPr lang="en-US" sz="1600" b="1" dirty="0"/>
              <a:t>Continuous Integration/Continuous Deployment (CI/CD):</a:t>
            </a:r>
          </a:p>
          <a:p>
            <a:r>
              <a:rPr lang="en-US" sz="1600" dirty="0"/>
              <a:t>   - Set up a CI/CD pipeline using Jenkins.</a:t>
            </a:r>
          </a:p>
          <a:p>
            <a:r>
              <a:rPr lang="en-US" sz="1600" dirty="0"/>
              <a:t>   - Integrate the pipeline with GitHub for automatic deployments.</a:t>
            </a:r>
          </a:p>
          <a:p>
            <a:r>
              <a:rPr lang="en-US" sz="1600" dirty="0"/>
              <a:t>   - Use YAML files for Kubernetes deployments.</a:t>
            </a:r>
          </a:p>
          <a:p>
            <a:endParaRPr lang="en-US" sz="1600" dirty="0"/>
          </a:p>
          <a:p>
            <a:r>
              <a:rPr lang="en-US" sz="1600" dirty="0"/>
              <a:t>5. </a:t>
            </a:r>
            <a:r>
              <a:rPr lang="en-US" sz="1600" b="1" dirty="0"/>
              <a:t>Model Deployment:</a:t>
            </a:r>
          </a:p>
          <a:p>
            <a:r>
              <a:rPr lang="en-US" sz="1600" dirty="0"/>
              <a:t>   - Deploy the model using Kubernetes.</a:t>
            </a:r>
          </a:p>
          <a:p>
            <a:r>
              <a:rPr lang="en-US" sz="1600" dirty="0"/>
              <a:t>   - Expose the model via an API endpoint using Flask or </a:t>
            </a:r>
            <a:r>
              <a:rPr lang="en-US" sz="1600" dirty="0" err="1"/>
              <a:t>FastAPI</a:t>
            </a:r>
            <a:r>
              <a:rPr lang="en-US" sz="1600" dirty="0"/>
              <a:t>.</a:t>
            </a:r>
          </a:p>
          <a:p>
            <a:r>
              <a:rPr lang="en-US" sz="1600" dirty="0"/>
              <a:t>   - Enable load balancing and auto-scaling.</a:t>
            </a:r>
          </a:p>
          <a:p>
            <a:endParaRPr lang="en-US" sz="1600" dirty="0"/>
          </a:p>
          <a:p>
            <a:r>
              <a:rPr lang="en-US" sz="1600" dirty="0"/>
              <a:t>6. </a:t>
            </a:r>
            <a:r>
              <a:rPr lang="en-US" sz="1600" b="1" dirty="0"/>
              <a:t>Inference:</a:t>
            </a:r>
          </a:p>
          <a:p>
            <a:r>
              <a:rPr lang="en-US" sz="1600" dirty="0"/>
              <a:t>   - Handle incoming requests for NER predictions.</a:t>
            </a:r>
          </a:p>
          <a:p>
            <a:r>
              <a:rPr lang="en-US" sz="1600" dirty="0"/>
              <a:t>   - Process and return NER predictions via the API.</a:t>
            </a:r>
          </a:p>
          <a:p>
            <a:endParaRPr lang="en-US" sz="1600" dirty="0"/>
          </a:p>
          <a:p>
            <a:r>
              <a:rPr lang="en-US" sz="1600" dirty="0"/>
              <a:t>7. </a:t>
            </a:r>
            <a:r>
              <a:rPr lang="en-US" sz="1600" b="1" dirty="0"/>
              <a:t>Monitoring and Maintenance:</a:t>
            </a:r>
          </a:p>
          <a:p>
            <a:r>
              <a:rPr lang="en-US" sz="1600" dirty="0"/>
              <a:t>   - Monitor the model’s performance and track metrics.</a:t>
            </a:r>
          </a:p>
          <a:p>
            <a:r>
              <a:rPr lang="en-US" sz="1600" dirty="0"/>
              <a:t>   - Implement logging and error handling.</a:t>
            </a:r>
          </a:p>
          <a:p>
            <a:r>
              <a:rPr lang="en-US" sz="1600" dirty="0"/>
              <a:t>   - Handle data drift and model drift through periodic retraining and updates.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318" y="1895913"/>
            <a:ext cx="3513124" cy="4549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566" y="518967"/>
            <a:ext cx="1546307" cy="80266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6705600" y="1317623"/>
            <a:ext cx="914400" cy="574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45120" y="1317623"/>
            <a:ext cx="355600" cy="5782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26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775</Words>
  <Application>Microsoft Office PowerPoint</Application>
  <PresentationFormat>On-screen Show (4:3)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Combined general Architecture</vt:lpstr>
      <vt:lpstr>PowerPoint Presentation</vt:lpstr>
      <vt:lpstr>Overview</vt:lpstr>
      <vt:lpstr>Overview</vt:lpstr>
      <vt:lpstr>System Architecture for Deploying SpaCy Model</vt:lpstr>
      <vt:lpstr>PowerPoint Presentation</vt:lpstr>
      <vt:lpstr>System Architecture for Deploying BERT Model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Architecture for Deploying SpaCy Model</dc:title>
  <dc:subject/>
  <dc:creator/>
  <cp:keywords/>
  <dc:description>generated using python-pptx</dc:description>
  <cp:lastModifiedBy>Saurabha Wankhede</cp:lastModifiedBy>
  <cp:revision>13</cp:revision>
  <dcterms:created xsi:type="dcterms:W3CDTF">2013-01-27T09:14:16Z</dcterms:created>
  <dcterms:modified xsi:type="dcterms:W3CDTF">2024-07-14T07:48:35Z</dcterms:modified>
  <cp:category/>
</cp:coreProperties>
</file>