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9" r:id="rId28"/>
    <p:sldId id="274" r:id="rId29"/>
    <p:sldId id="275" r:id="rId30"/>
    <p:sldId id="276" r:id="rId31"/>
    <p:sldId id="305" r:id="rId32"/>
    <p:sldId id="306" r:id="rId33"/>
    <p:sldId id="303" r:id="rId34"/>
    <p:sldId id="278" r:id="rId3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D12D9-AB42-4DF5-A32F-099A0491E6DD}" v="6" dt="2023-05-02T18:13:07.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kulhariya" userId="b6fb17225bcc42fc" providerId="LiveId" clId="{CBDD12D9-AB42-4DF5-A32F-099A0491E6DD}"/>
    <pc:docChg chg="custSel modSld">
      <pc:chgData name="deepak kulhariya" userId="b6fb17225bcc42fc" providerId="LiveId" clId="{CBDD12D9-AB42-4DF5-A32F-099A0491E6DD}" dt="2023-05-02T18:13:33.587" v="556" actId="20577"/>
      <pc:docMkLst>
        <pc:docMk/>
      </pc:docMkLst>
      <pc:sldChg chg="modSp mod">
        <pc:chgData name="deepak kulhariya" userId="b6fb17225bcc42fc" providerId="LiveId" clId="{CBDD12D9-AB42-4DF5-A32F-099A0491E6DD}" dt="2023-05-02T18:13:33.587" v="556" actId="20577"/>
        <pc:sldMkLst>
          <pc:docMk/>
          <pc:sldMk cId="0" sldId="278"/>
        </pc:sldMkLst>
        <pc:spChg chg="mod">
          <ac:chgData name="deepak kulhariya" userId="b6fb17225bcc42fc" providerId="LiveId" clId="{CBDD12D9-AB42-4DF5-A32F-099A0491E6DD}" dt="2023-05-02T18:13:33.587" v="556" actId="20577"/>
          <ac:spMkLst>
            <pc:docMk/>
            <pc:sldMk cId="0" sldId="278"/>
            <ac:spMk id="3" creationId="{CDD0F892-527A-2F1C-D033-5786B09892CA}"/>
          </ac:spMkLst>
        </pc:spChg>
      </pc:sldChg>
      <pc:sldChg chg="modSp mod">
        <pc:chgData name="deepak kulhariya" userId="b6fb17225bcc42fc" providerId="LiveId" clId="{CBDD12D9-AB42-4DF5-A32F-099A0491E6DD}" dt="2023-05-02T18:06:33.686" v="441" actId="20577"/>
        <pc:sldMkLst>
          <pc:docMk/>
          <pc:sldMk cId="1204689483" sldId="303"/>
        </pc:sldMkLst>
        <pc:spChg chg="mod">
          <ac:chgData name="deepak kulhariya" userId="b6fb17225bcc42fc" providerId="LiveId" clId="{CBDD12D9-AB42-4DF5-A32F-099A0491E6DD}" dt="2023-05-02T18:06:33.686" v="441" actId="20577"/>
          <ac:spMkLst>
            <pc:docMk/>
            <pc:sldMk cId="1204689483" sldId="303"/>
            <ac:spMk id="2" creationId="{D4AD18DF-796F-7D6A-954C-9D1A7B54B71C}"/>
          </ac:spMkLst>
        </pc:spChg>
      </pc:sldChg>
    </pc:docChg>
  </pc:docChgLst>
</pc:chgInfo>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2800" b="1" strike="noStrike" spc="-1">
                <a:solidFill>
                  <a:srgbClr val="404040"/>
                </a:solidFill>
                <a:latin typeface="Calibri"/>
                <a:ea typeface="DejaVu Sans"/>
              </a:defRPr>
            </a:pPr>
            <a:r>
              <a:rPr lang="en-US" sz="2800" b="1" strike="noStrike" spc="-1">
                <a:solidFill>
                  <a:srgbClr val="404040"/>
                </a:solidFill>
                <a:latin typeface="Calibri"/>
                <a:ea typeface="DejaVu Sans"/>
              </a:rPr>
              <a:t>Male</a:t>
            </a:r>
          </a:p>
        </c:rich>
      </c:tx>
      <c:overlay val="0"/>
      <c:spPr>
        <a:noFill/>
        <a:ln w="0">
          <a:noFill/>
        </a:ln>
      </c:spPr>
    </c:title>
    <c:autoTitleDeleted val="0"/>
    <c:plotArea>
      <c:layout/>
      <c:pieChart>
        <c:varyColors val="1"/>
        <c:ser>
          <c:idx val="0"/>
          <c:order val="0"/>
          <c:tx>
            <c:strRef>
              <c:f>label 0</c:f>
              <c:strCache>
                <c:ptCount val="1"/>
                <c:pt idx="0">
                  <c:v>male</c:v>
                </c:pt>
              </c:strCache>
            </c:strRef>
          </c:tx>
          <c:spPr>
            <a:solidFill>
              <a:srgbClr val="1D9A78"/>
            </a:solidFill>
            <a:ln w="0">
              <a:noFill/>
            </a:ln>
          </c:spPr>
          <c:dPt>
            <c:idx val="0"/>
            <c:bubble3D val="0"/>
            <c:extLst>
              <c:ext xmlns:c16="http://schemas.microsoft.com/office/drawing/2014/chart" uri="{C3380CC4-5D6E-409C-BE32-E72D297353CC}">
                <c16:uniqueId val="{00000001-BA4A-4EB4-BC20-20EDDED12398}"/>
              </c:ext>
            </c:extLst>
          </c:dPt>
          <c:dPt>
            <c:idx val="1"/>
            <c:bubble3D val="0"/>
            <c:spPr>
              <a:solidFill>
                <a:srgbClr val="8BC145"/>
              </a:solidFill>
              <a:ln w="0">
                <a:noFill/>
              </a:ln>
            </c:spPr>
            <c:extLst>
              <c:ext xmlns:c16="http://schemas.microsoft.com/office/drawing/2014/chart" uri="{C3380CC4-5D6E-409C-BE32-E72D297353CC}">
                <c16:uniqueId val="{00000003-BA4A-4EB4-BC20-20EDDED12398}"/>
              </c:ext>
            </c:extLst>
          </c:dPt>
          <c:dPt>
            <c:idx val="2"/>
            <c:bubble3D val="0"/>
            <c:spPr>
              <a:solidFill>
                <a:srgbClr val="36AFCE"/>
              </a:solidFill>
              <a:ln w="0">
                <a:noFill/>
              </a:ln>
            </c:spPr>
            <c:extLst>
              <c:ext xmlns:c16="http://schemas.microsoft.com/office/drawing/2014/chart" uri="{C3380CC4-5D6E-409C-BE32-E72D297353CC}">
                <c16:uniqueId val="{00000005-BA4A-4EB4-BC20-20EDDED12398}"/>
              </c:ext>
            </c:extLst>
          </c:dPt>
          <c:dPt>
            <c:idx val="3"/>
            <c:bubble3D val="0"/>
            <c:spPr>
              <a:solidFill>
                <a:srgbClr val="1D6FA9"/>
              </a:solidFill>
              <a:ln w="0">
                <a:noFill/>
              </a:ln>
            </c:spPr>
            <c:extLst>
              <c:ext xmlns:c16="http://schemas.microsoft.com/office/drawing/2014/chart" uri="{C3380CC4-5D6E-409C-BE32-E72D297353CC}">
                <c16:uniqueId val="{00000007-BA4A-4EB4-BC20-20EDDED12398}"/>
              </c:ext>
            </c:extLst>
          </c:dPt>
          <c:dPt>
            <c:idx val="4"/>
            <c:bubble3D val="0"/>
            <c:spPr>
              <a:solidFill>
                <a:srgbClr val="B74919"/>
              </a:solidFill>
              <a:ln w="0">
                <a:noFill/>
              </a:ln>
            </c:spPr>
            <c:extLst>
              <c:ext xmlns:c16="http://schemas.microsoft.com/office/drawing/2014/chart" uri="{C3380CC4-5D6E-409C-BE32-E72D297353CC}">
                <c16:uniqueId val="{00000009-BA4A-4EB4-BC20-20EDDED12398}"/>
              </c:ext>
            </c:extLst>
          </c:dPt>
          <c:dPt>
            <c:idx val="5"/>
            <c:bubble3D val="0"/>
            <c:spPr>
              <a:solidFill>
                <a:srgbClr val="F19D19"/>
              </a:solidFill>
              <a:ln w="0">
                <a:noFill/>
              </a:ln>
            </c:spPr>
            <c:extLst>
              <c:ext xmlns:c16="http://schemas.microsoft.com/office/drawing/2014/chart" uri="{C3380CC4-5D6E-409C-BE32-E72D297353CC}">
                <c16:uniqueId val="{0000000B-BA4A-4EB4-BC20-20EDDED12398}"/>
              </c:ext>
            </c:extLst>
          </c:dPt>
          <c:dPt>
            <c:idx val="6"/>
            <c:bubble3D val="0"/>
            <c:spPr>
              <a:solidFill>
                <a:srgbClr val="115C48"/>
              </a:solidFill>
              <a:ln w="0">
                <a:noFill/>
              </a:ln>
            </c:spPr>
            <c:extLst>
              <c:ext xmlns:c16="http://schemas.microsoft.com/office/drawing/2014/chart" uri="{C3380CC4-5D6E-409C-BE32-E72D297353CC}">
                <c16:uniqueId val="{0000000D-BA4A-4EB4-BC20-20EDDED12398}"/>
              </c:ext>
            </c:extLst>
          </c:dPt>
          <c:dPt>
            <c:idx val="7"/>
            <c:bubble3D val="0"/>
            <c:spPr>
              <a:solidFill>
                <a:srgbClr val="547627"/>
              </a:solidFill>
              <a:ln w="0">
                <a:noFill/>
              </a:ln>
            </c:spPr>
            <c:extLst>
              <c:ext xmlns:c16="http://schemas.microsoft.com/office/drawing/2014/chart" uri="{C3380CC4-5D6E-409C-BE32-E72D297353CC}">
                <c16:uniqueId val="{0000000F-BA4A-4EB4-BC20-20EDDED12398}"/>
              </c:ext>
            </c:extLst>
          </c:dPt>
          <c:dLbls>
            <c:spPr>
              <a:solidFill>
                <a:srgbClr val="595959"/>
              </a:solidFill>
            </c:spPr>
            <c:txPr>
              <a:bodyPr wrap="square"/>
              <a:lstStyle/>
              <a:p>
                <a:pPr>
                  <a:defRPr sz="1400" b="1" strike="noStrike" spc="-1">
                    <a:solidFill>
                      <a:srgbClr val="FFFFFF"/>
                    </a:solidFill>
                    <a:latin typeface="Calibri"/>
                    <a:ea typeface="DejaVu Sans"/>
                  </a:defRPr>
                </a:pPr>
                <a:endParaRPr lang="en-US"/>
              </a:p>
            </c:txPr>
            <c:dLblPos val="ctr"/>
            <c:showLegendKey val="0"/>
            <c:showVal val="0"/>
            <c:showCatName val="0"/>
            <c:showSerName val="0"/>
            <c:showPercent val="1"/>
            <c:showBubbleSize val="1"/>
            <c:separator>
</c:separator>
            <c:showLeaderLines val="1"/>
            <c:extLst>
              <c:ext xmlns:c15="http://schemas.microsoft.com/office/drawing/2012/chart" uri="{CE6537A1-D6FC-4f65-9D91-7224C49458BB}"/>
            </c:extLst>
          </c:dLbls>
          <c:cat>
            <c:strRef>
              <c:f>categories</c:f>
              <c:strCache>
                <c:ptCount val="8"/>
                <c:pt idx="0">
                  <c:v>Devotional</c:v>
                </c:pt>
                <c:pt idx="1">
                  <c:v>Rock</c:v>
                </c:pt>
                <c:pt idx="2">
                  <c:v>Classical/Folk</c:v>
                </c:pt>
                <c:pt idx="3">
                  <c:v>Rap</c:v>
                </c:pt>
                <c:pt idx="4">
                  <c:v>Electronic/Dance</c:v>
                </c:pt>
                <c:pt idx="5">
                  <c:v>Pop</c:v>
                </c:pt>
                <c:pt idx="6">
                  <c:v>Jazz</c:v>
                </c:pt>
                <c:pt idx="7">
                  <c:v>Other</c:v>
                </c:pt>
              </c:strCache>
            </c:strRef>
          </c:cat>
          <c:val>
            <c:numRef>
              <c:f>0</c:f>
              <c:numCache>
                <c:formatCode>General</c:formatCode>
                <c:ptCount val="8"/>
                <c:pt idx="0">
                  <c:v>112</c:v>
                </c:pt>
                <c:pt idx="1">
                  <c:v>112</c:v>
                </c:pt>
                <c:pt idx="2">
                  <c:v>153</c:v>
                </c:pt>
                <c:pt idx="3">
                  <c:v>87</c:v>
                </c:pt>
                <c:pt idx="4">
                  <c:v>81</c:v>
                </c:pt>
                <c:pt idx="5">
                  <c:v>94</c:v>
                </c:pt>
                <c:pt idx="6">
                  <c:v>51</c:v>
                </c:pt>
                <c:pt idx="7">
                  <c:v>17</c:v>
                </c:pt>
              </c:numCache>
            </c:numRef>
          </c:val>
          <c:extLst>
            <c:ext xmlns:c16="http://schemas.microsoft.com/office/drawing/2014/chart" uri="{C3380CC4-5D6E-409C-BE32-E72D297353CC}">
              <c16:uniqueId val="{00000010-BA4A-4EB4-BC20-20EDDED12398}"/>
            </c:ext>
          </c:extLst>
        </c:ser>
        <c:dLbls>
          <c:showLegendKey val="0"/>
          <c:showVal val="0"/>
          <c:showCatName val="0"/>
          <c:showSerName val="0"/>
          <c:showPercent val="0"/>
          <c:showBubbleSize val="0"/>
          <c:showLeaderLines val="1"/>
        </c:dLbls>
        <c:firstSliceAng val="0"/>
      </c:pieChart>
      <c:spPr>
        <a:noFill/>
        <a:ln w="0">
          <a:noFill/>
        </a:ln>
      </c:spPr>
    </c:plotArea>
    <c:legend>
      <c:legendPos val="r"/>
      <c:overlay val="0"/>
      <c:spPr>
        <a:solidFill>
          <a:srgbClr val="F2F2F2">
            <a:alpha val="39000"/>
          </a:srgbClr>
        </a:solidFill>
        <a:ln w="0">
          <a:noFill/>
        </a:ln>
      </c:spPr>
      <c:txPr>
        <a:bodyPr/>
        <a:lstStyle/>
        <a:p>
          <a:pPr>
            <a:defRPr sz="1600" b="0" strike="noStrike" spc="-1">
              <a:solidFill>
                <a:srgbClr val="404040"/>
              </a:solidFill>
              <a:latin typeface="Calibri"/>
              <a:ea typeface="DejaVu Sans"/>
            </a:defRPr>
          </a:pPr>
          <a:endParaRPr lang="en-US"/>
        </a:p>
      </c:txPr>
    </c:legend>
    <c:plotVisOnly val="1"/>
    <c:dispBlanksAs val="gap"/>
    <c:showDLblsOverMax val="1"/>
  </c:chart>
  <c:spPr>
    <a:gradFill>
      <a:gsLst>
        <a:gs pos="0">
          <a:srgbClr val="FFFFFF"/>
        </a:gs>
        <a:gs pos="100000">
          <a:srgbClr val="BFBFBF"/>
        </a:gs>
      </a:gsLst>
      <a:path path="circle">
        <a:fillToRect l="50000" r="50000" b="100000"/>
      </a:path>
    </a:gradFill>
    <a:ln w="9360">
      <a:solidFill>
        <a:srgbClr val="BFBFBF"/>
      </a:solidFill>
      <a:round/>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2800" b="1" strike="noStrike" spc="-1">
                <a:solidFill>
                  <a:srgbClr val="404040"/>
                </a:solidFill>
                <a:latin typeface="Calibri"/>
                <a:ea typeface="DejaVu Sans"/>
              </a:defRPr>
            </a:pPr>
            <a:r>
              <a:rPr lang="en-US" sz="2800" b="1" strike="noStrike" spc="-1">
                <a:solidFill>
                  <a:srgbClr val="404040"/>
                </a:solidFill>
                <a:latin typeface="Calibri"/>
                <a:ea typeface="DejaVu Sans"/>
              </a:rPr>
              <a:t>Female</a:t>
            </a:r>
          </a:p>
        </c:rich>
      </c:tx>
      <c:overlay val="0"/>
      <c:spPr>
        <a:noFill/>
        <a:ln w="0">
          <a:noFill/>
        </a:ln>
      </c:spPr>
    </c:title>
    <c:autoTitleDeleted val="0"/>
    <c:plotArea>
      <c:layout/>
      <c:pieChart>
        <c:varyColors val="1"/>
        <c:ser>
          <c:idx val="0"/>
          <c:order val="0"/>
          <c:tx>
            <c:strRef>
              <c:f>label 0</c:f>
              <c:strCache>
                <c:ptCount val="1"/>
                <c:pt idx="0">
                  <c:v>female</c:v>
                </c:pt>
              </c:strCache>
            </c:strRef>
          </c:tx>
          <c:spPr>
            <a:solidFill>
              <a:srgbClr val="8BC145"/>
            </a:solidFill>
            <a:ln w="0">
              <a:noFill/>
            </a:ln>
          </c:spPr>
          <c:dPt>
            <c:idx val="0"/>
            <c:bubble3D val="0"/>
            <c:spPr>
              <a:solidFill>
                <a:srgbClr val="1D9A78"/>
              </a:solidFill>
              <a:ln w="0">
                <a:noFill/>
              </a:ln>
            </c:spPr>
            <c:extLst>
              <c:ext xmlns:c16="http://schemas.microsoft.com/office/drawing/2014/chart" uri="{C3380CC4-5D6E-409C-BE32-E72D297353CC}">
                <c16:uniqueId val="{00000001-46BA-4274-AC80-3175D6B13290}"/>
              </c:ext>
            </c:extLst>
          </c:dPt>
          <c:dPt>
            <c:idx val="1"/>
            <c:bubble3D val="0"/>
            <c:extLst>
              <c:ext xmlns:c16="http://schemas.microsoft.com/office/drawing/2014/chart" uri="{C3380CC4-5D6E-409C-BE32-E72D297353CC}">
                <c16:uniqueId val="{00000003-46BA-4274-AC80-3175D6B13290}"/>
              </c:ext>
            </c:extLst>
          </c:dPt>
          <c:dPt>
            <c:idx val="2"/>
            <c:bubble3D val="0"/>
            <c:spPr>
              <a:solidFill>
                <a:srgbClr val="36AFCE"/>
              </a:solidFill>
              <a:ln w="0">
                <a:noFill/>
              </a:ln>
            </c:spPr>
            <c:extLst>
              <c:ext xmlns:c16="http://schemas.microsoft.com/office/drawing/2014/chart" uri="{C3380CC4-5D6E-409C-BE32-E72D297353CC}">
                <c16:uniqueId val="{00000005-46BA-4274-AC80-3175D6B13290}"/>
              </c:ext>
            </c:extLst>
          </c:dPt>
          <c:dPt>
            <c:idx val="3"/>
            <c:bubble3D val="0"/>
            <c:spPr>
              <a:solidFill>
                <a:srgbClr val="1D6FA9"/>
              </a:solidFill>
              <a:ln w="0">
                <a:noFill/>
              </a:ln>
            </c:spPr>
            <c:extLst>
              <c:ext xmlns:c16="http://schemas.microsoft.com/office/drawing/2014/chart" uri="{C3380CC4-5D6E-409C-BE32-E72D297353CC}">
                <c16:uniqueId val="{00000007-46BA-4274-AC80-3175D6B13290}"/>
              </c:ext>
            </c:extLst>
          </c:dPt>
          <c:dPt>
            <c:idx val="4"/>
            <c:bubble3D val="0"/>
            <c:spPr>
              <a:solidFill>
                <a:srgbClr val="B74919"/>
              </a:solidFill>
              <a:ln w="0">
                <a:noFill/>
              </a:ln>
            </c:spPr>
            <c:extLst>
              <c:ext xmlns:c16="http://schemas.microsoft.com/office/drawing/2014/chart" uri="{C3380CC4-5D6E-409C-BE32-E72D297353CC}">
                <c16:uniqueId val="{00000009-46BA-4274-AC80-3175D6B13290}"/>
              </c:ext>
            </c:extLst>
          </c:dPt>
          <c:dPt>
            <c:idx val="5"/>
            <c:bubble3D val="0"/>
            <c:spPr>
              <a:solidFill>
                <a:srgbClr val="F19D19"/>
              </a:solidFill>
              <a:ln w="0">
                <a:noFill/>
              </a:ln>
            </c:spPr>
            <c:extLst>
              <c:ext xmlns:c16="http://schemas.microsoft.com/office/drawing/2014/chart" uri="{C3380CC4-5D6E-409C-BE32-E72D297353CC}">
                <c16:uniqueId val="{0000000B-46BA-4274-AC80-3175D6B13290}"/>
              </c:ext>
            </c:extLst>
          </c:dPt>
          <c:dPt>
            <c:idx val="6"/>
            <c:bubble3D val="0"/>
            <c:spPr>
              <a:solidFill>
                <a:srgbClr val="115C48"/>
              </a:solidFill>
              <a:ln w="0">
                <a:noFill/>
              </a:ln>
            </c:spPr>
            <c:extLst>
              <c:ext xmlns:c16="http://schemas.microsoft.com/office/drawing/2014/chart" uri="{C3380CC4-5D6E-409C-BE32-E72D297353CC}">
                <c16:uniqueId val="{0000000D-46BA-4274-AC80-3175D6B13290}"/>
              </c:ext>
            </c:extLst>
          </c:dPt>
          <c:dPt>
            <c:idx val="7"/>
            <c:bubble3D val="0"/>
            <c:spPr>
              <a:solidFill>
                <a:srgbClr val="547627"/>
              </a:solidFill>
              <a:ln w="0">
                <a:noFill/>
              </a:ln>
            </c:spPr>
            <c:extLst>
              <c:ext xmlns:c16="http://schemas.microsoft.com/office/drawing/2014/chart" uri="{C3380CC4-5D6E-409C-BE32-E72D297353CC}">
                <c16:uniqueId val="{0000000F-46BA-4274-AC80-3175D6B13290}"/>
              </c:ext>
            </c:extLst>
          </c:dPt>
          <c:dLbls>
            <c:spPr>
              <a:solidFill>
                <a:srgbClr val="595959"/>
              </a:solidFill>
            </c:spPr>
            <c:txPr>
              <a:bodyPr wrap="square"/>
              <a:lstStyle/>
              <a:p>
                <a:pPr>
                  <a:defRPr sz="1400" b="1" strike="noStrike" spc="-1">
                    <a:solidFill>
                      <a:srgbClr val="FFFFFF"/>
                    </a:solidFill>
                    <a:latin typeface="Calibri"/>
                    <a:ea typeface="DejaVu Sans"/>
                  </a:defRPr>
                </a:pPr>
                <a:endParaRPr lang="en-US"/>
              </a:p>
            </c:txPr>
            <c:dLblPos val="ctr"/>
            <c:showLegendKey val="0"/>
            <c:showVal val="0"/>
            <c:showCatName val="0"/>
            <c:showSerName val="0"/>
            <c:showPercent val="1"/>
            <c:showBubbleSize val="1"/>
            <c:separator>
</c:separator>
            <c:showLeaderLines val="1"/>
            <c:extLst>
              <c:ext xmlns:c15="http://schemas.microsoft.com/office/drawing/2012/chart" uri="{CE6537A1-D6FC-4f65-9D91-7224C49458BB}"/>
            </c:extLst>
          </c:dLbls>
          <c:cat>
            <c:strRef>
              <c:f>categories</c:f>
              <c:strCache>
                <c:ptCount val="8"/>
                <c:pt idx="0">
                  <c:v>Devotional</c:v>
                </c:pt>
                <c:pt idx="1">
                  <c:v>Rock</c:v>
                </c:pt>
                <c:pt idx="2">
                  <c:v>Classical/Folk</c:v>
                </c:pt>
                <c:pt idx="3">
                  <c:v>Rap</c:v>
                </c:pt>
                <c:pt idx="4">
                  <c:v>Electronic/Dance</c:v>
                </c:pt>
                <c:pt idx="5">
                  <c:v>Pop</c:v>
                </c:pt>
                <c:pt idx="6">
                  <c:v>Jazz</c:v>
                </c:pt>
                <c:pt idx="7">
                  <c:v>Other</c:v>
                </c:pt>
              </c:strCache>
            </c:strRef>
          </c:cat>
          <c:val>
            <c:numRef>
              <c:f>0</c:f>
              <c:numCache>
                <c:formatCode>General</c:formatCode>
                <c:ptCount val="8"/>
                <c:pt idx="0">
                  <c:v>28</c:v>
                </c:pt>
                <c:pt idx="1">
                  <c:v>20</c:v>
                </c:pt>
                <c:pt idx="2">
                  <c:v>41</c:v>
                </c:pt>
                <c:pt idx="3">
                  <c:v>10</c:v>
                </c:pt>
                <c:pt idx="4">
                  <c:v>32</c:v>
                </c:pt>
                <c:pt idx="5">
                  <c:v>24</c:v>
                </c:pt>
                <c:pt idx="6">
                  <c:v>14</c:v>
                </c:pt>
                <c:pt idx="7">
                  <c:v>8</c:v>
                </c:pt>
              </c:numCache>
            </c:numRef>
          </c:val>
          <c:extLst>
            <c:ext xmlns:c16="http://schemas.microsoft.com/office/drawing/2014/chart" uri="{C3380CC4-5D6E-409C-BE32-E72D297353CC}">
              <c16:uniqueId val="{00000010-46BA-4274-AC80-3175D6B13290}"/>
            </c:ext>
          </c:extLst>
        </c:ser>
        <c:dLbls>
          <c:showLegendKey val="0"/>
          <c:showVal val="0"/>
          <c:showCatName val="0"/>
          <c:showSerName val="0"/>
          <c:showPercent val="0"/>
          <c:showBubbleSize val="0"/>
          <c:showLeaderLines val="1"/>
        </c:dLbls>
        <c:firstSliceAng val="0"/>
      </c:pieChart>
      <c:spPr>
        <a:noFill/>
        <a:ln w="0">
          <a:noFill/>
        </a:ln>
      </c:spPr>
    </c:plotArea>
    <c:legend>
      <c:legendPos val="r"/>
      <c:overlay val="0"/>
      <c:spPr>
        <a:solidFill>
          <a:srgbClr val="F2F2F2">
            <a:alpha val="39000"/>
          </a:srgbClr>
        </a:solidFill>
        <a:ln w="0">
          <a:noFill/>
        </a:ln>
      </c:spPr>
      <c:txPr>
        <a:bodyPr/>
        <a:lstStyle/>
        <a:p>
          <a:pPr>
            <a:defRPr sz="1600" b="0" strike="noStrike" spc="-1">
              <a:solidFill>
                <a:srgbClr val="404040"/>
              </a:solidFill>
              <a:latin typeface="Calibri"/>
              <a:ea typeface="DejaVu Sans"/>
            </a:defRPr>
          </a:pPr>
          <a:endParaRPr lang="en-US"/>
        </a:p>
      </c:txPr>
    </c:legend>
    <c:plotVisOnly val="1"/>
    <c:dispBlanksAs val="gap"/>
    <c:showDLblsOverMax val="1"/>
  </c:chart>
  <c:spPr>
    <a:gradFill>
      <a:gsLst>
        <a:gs pos="0">
          <a:srgbClr val="FFFFFF"/>
        </a:gs>
        <a:gs pos="100000">
          <a:srgbClr val="BFBFBF"/>
        </a:gs>
      </a:gsLst>
      <a:path path="circle">
        <a:fillToRect l="50000" r="50000" b="100000"/>
      </a:path>
    </a:gradFill>
    <a:ln w="9360">
      <a:solidFill>
        <a:srgbClr val="BFBFBF"/>
      </a:solidFill>
      <a:round/>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87602D4-2558-43E5-932C-90BB4CA2DB9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238099D-30A4-4C37-B5BF-EFBBBD3218F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0C23EE07-5A89-4F61-892C-E1996A73006C}"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7583BF83-0F71-4D94-AD77-842EFA5573D7}"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CDBA64B9-27FC-4A20-AB53-796C40D2FF3D}"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E5580848-EEBD-4CE1-856C-EB634BB308F4}"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86A6E1C1-D476-4D3F-BB55-BE0CF5B00912}"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917D5AE4-D437-41A0-A7E2-E41E7D5D1007}"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B1F5C1A1-459B-4157-B22B-1F5EA9865340}"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F5FABED3-884B-4B0D-A053-9203D94479C1}" type="slidenum">
              <a:t>‹#›</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AF7E1FD4-663D-4948-9C06-36E2234FDA6E}" type="slidenum">
              <a:t>‹#›</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FDEDD8FF-F1C4-4EFB-A35A-19F3DE64B85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01F77E5C-D134-463A-AA09-0389B355E12E}"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DDDE132-0C98-4B2B-9666-EA7659BB6F9E}"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27498CD-2CF4-4845-AE0F-BD84CCF5A0C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97E764C-01BB-4978-BAEE-2265E37622E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8B92F21-AF93-47D4-AB8E-D738C43C556E}"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9AD41D8-4836-4EEA-A716-158BD2533F5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D2C7391C-8F45-4DBA-A753-F4C6E4337FF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B985416-0496-4591-A077-965696C466E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D6EE51E-49A5-46ED-A05A-2039BE6B4AC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71B8425-29FD-4372-91F0-DE58C581143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3697254-E84B-4090-9E49-CA2F61DCB05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E95B4450-8262-4FF1-A41C-C3A0D6B47BDF}"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72718015-83EA-44A8-BC40-23F55C3CEF41}"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DF7A5D6B-4887-4380-A4D3-583D136E3CA8}"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5BD7D5B7-B7ED-426E-9B28-7E5D9A7FA6C6}"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3151AD5-B08E-4A1B-9389-67E4497208CB}"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4D120FD9-80D6-4C9F-8674-03B5750282FA}"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6582214D-F7B1-4395-AAB7-BE3ACF688CD3}"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58E34339-40F7-412D-839E-A17408D7B838}"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8F02157-BC81-471A-B11B-1D947727F35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9A8F879-AF79-4F82-9E52-3A204BFE123F}"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682A053F-4886-4F9E-9D92-63EC1CD0EDAC}"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84B74A-66C4-4DBC-A718-3218B768836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D6B454C-48A7-4A60-A63B-6ADF309A83EC}"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6DA23F56-31C2-4FCF-A78D-6AFE61A09907}"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D533ED7-6401-4110-BFFD-D909135C2A9F}"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730BB220-01EE-455D-AE03-08D51A05B9D6}"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83B04C9B-692E-40F0-8B1D-4A3C529A6B26}"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3B7929B-2EA1-47D9-BBEA-C7227F7BA3B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C9461C76-EF1B-47D3-A75D-EABD571CB94C}"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CEC6E31-6689-42F5-A013-0FB94378DB9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58E85576-0C48-4FEE-856B-0E618FD612E3}"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81EA8E82-3B8E-4ED4-BB03-3A938C1A8DD3}"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7158504D-6879-4C0C-8376-334E0AC4D02F}"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417F55BC-C4DD-4955-8C31-4CEE47A4DFA0}"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17DD089-51E8-4EC3-9E9B-EDCE6FC72389}"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FEA8776-FE66-4103-A783-AC430B1F32A6}"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5C24C2BE-FB33-463A-BB19-889BE1821946}"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4A9F7597-498E-4F8A-B9A3-741431A37275}"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20274459-3068-43F0-BB59-3C3E1F828634}"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DB2F8B22-D5E5-4715-A15C-7CDC9D016A83}"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70C2B3B-E4AB-400F-95DD-1C7026C3C9B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56B71888-1F89-4742-B9F9-F1DD9B12F6FD}"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95EC4E06-7F68-4F3E-8BCF-386C984A11F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B8BD3D53-AB9B-4F42-8957-0A545D1C1DC7}"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823EF908-618A-46D8-AFB9-FA835D16500E}"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47EFBC1B-FCAE-472F-A57A-16E256CB62D1}"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CE884BE-0BA5-4180-BA8B-453AC72F409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6C73598E-5105-4EA9-BD3D-94A13381548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611673A0-EEA7-496D-89D7-EAB6994BABEB}"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2731DEE2-788E-49DA-B4FD-DE73DE3CC8F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6EF65B5B-3840-468E-813E-6E1275768AFE}"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3FCC8DA-0672-4D6F-8167-E3816F736C4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4DFC9269-12DA-455E-9F98-8A7B91876671}"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B2E75705-0366-4D25-BC10-C7507BD2E906}"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67FF88DB-BF67-4CC7-8791-621C5168925E}"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4DFCFBA6-22BB-480D-A3B7-7FBF83BF3F3F}"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16F4A895-7022-4BD4-A8C4-B1D72B31A196}"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CA4445D6-4A1D-44D5-9C2C-47462774331D}"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5CDCEFC1-60BB-4B33-B4A5-DB3C3DDAE2A5}"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9F6534B0-9121-4FF9-AF43-DB4CECEB05A0}"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C6237CF5-B25C-4D8C-97ED-AAF331F156DE}"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71F604C1-B340-499C-80B0-2FAA16EBF1D2}"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F10BEE8-16F4-493A-96E9-D259BB3D141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F1CDBFEF-1867-4AB7-9104-26BFB07AE9FE}"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1EF224EB-8815-44C9-9A27-CB365CDE1B43}"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03F268BE-5D5A-4DD0-A364-DE37DDD3AFDD}"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59A951FE-9B4B-41D1-8296-BCF20CAF7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9D0F11CC-A6A2-463B-851F-642A7871E213}"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B9D5C405-A0DF-405F-80A1-EBC0380F8016}"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B6434C8F-9CA3-4E66-B75C-49FC40CFCA24}"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17B01F79-1230-4543-9BF2-6C3D4C9F2DF8}"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574ABE07-3FC8-477C-A58B-91D6DD179407}"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B9E90441-C133-46AB-887E-886032D002C3}"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7FC9503-4114-4CA7-8D87-F4E547EB820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73215429-75F4-44D0-949B-7C2996E49460}"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0CE08C20-61CF-4629-BFB6-D75DE7EC5F8F}"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F36F093-F2E2-401B-BECE-342039C53AC5}"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175414A6-CA7A-4C91-898F-25DE76885E96}"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24FC5777-C62B-4751-A037-832E389C31A6}"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93373103-695A-4D57-9F30-FD3508BBC6D2}"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ADB91700-F59E-4222-BB17-EB4C7182764B}"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9887F240-AEC8-48CC-9D84-766057BE82D8}"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80988BAD-B262-4F0E-8E0F-FB54B95CE1B7}"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9BABEE3E-E2A8-4325-9294-6B0256D50D76}"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6B23E80-643D-4C59-A970-9D7E06FEB5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822B6365-2FE3-4648-9C6F-5C218548BDA1}"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E521CC05-A917-40B6-893A-B4B04D35A456}"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5F72703B-FD30-4310-9F27-30551A1D3D38}"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5F95F132-3524-4035-BA68-27BC4F7733F7}"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611E42AD-9002-4557-9FE1-2E87EE1AD8DE}"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3C2AE6A9-EDFC-4378-B9C6-2A195D4335BE}"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E3487816-5F60-44F4-940B-09640B536046}"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C91A68E1-27B0-45C7-8A7A-F6B98E5F3965}"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856B306D-ADBF-4C7E-AFF6-F9A6CEA4E332}"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79F1FDF5-2BE1-42F5-9E09-2DE8B3429823}"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6" name="PlaceHolder 2"/>
          <p:cNvSpPr>
            <a:spLocks noGrp="1"/>
          </p:cNvSpPr>
          <p:nvPr>
            <p:ph type="sldNum" idx="2"/>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6BAC5D43-6510-4053-A900-76E70D89C3FD}"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 name="PlaceHolder 3"/>
          <p:cNvSpPr>
            <a:spLocks noGrp="1"/>
          </p:cNvSpPr>
          <p:nvPr>
            <p:ph type="dt" idx="3"/>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2" name="PlaceHolder 2"/>
          <p:cNvSpPr>
            <a:spLocks noGrp="1"/>
          </p:cNvSpPr>
          <p:nvPr>
            <p:ph type="sldNum" idx="5"/>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3BC1B12-66BC-44CD-B3B0-213712A5110E}"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43" name="PlaceHolder 3"/>
          <p:cNvSpPr>
            <a:spLocks noGrp="1"/>
          </p:cNvSpPr>
          <p:nvPr>
            <p:ph type="dt" idx="6"/>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3" name="PlaceHolder 2"/>
          <p:cNvSpPr>
            <a:spLocks noGrp="1"/>
          </p:cNvSpPr>
          <p:nvPr>
            <p:ph type="sldNum" idx="8"/>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76901C1D-D1FB-4CD6-A3E6-93D8D99E9066}"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84" name="PlaceHolder 3"/>
          <p:cNvSpPr>
            <a:spLocks noGrp="1"/>
          </p:cNvSpPr>
          <p:nvPr>
            <p:ph type="dt" idx="9"/>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124"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25"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26" name="PlaceHolder 4"/>
          <p:cNvSpPr>
            <a:spLocks noGrp="1"/>
          </p:cNvSpPr>
          <p:nvPr>
            <p:ph type="ftr" idx="10"/>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27" name="PlaceHolder 5"/>
          <p:cNvSpPr>
            <a:spLocks noGrp="1"/>
          </p:cNvSpPr>
          <p:nvPr>
            <p:ph type="sldNum" idx="11"/>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F054C2BA-50AF-4AEE-9286-55BB847E0300}"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128" name="PlaceHolder 6"/>
          <p:cNvSpPr>
            <a:spLocks noGrp="1"/>
          </p:cNvSpPr>
          <p:nvPr>
            <p:ph type="dt" idx="12"/>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PlaceHolder 1"/>
          <p:cNvSpPr>
            <a:spLocks noGrp="1"/>
          </p:cNvSpPr>
          <p:nvPr>
            <p:ph type="ftr" idx="13"/>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66" name="PlaceHolder 2"/>
          <p:cNvSpPr>
            <a:spLocks noGrp="1"/>
          </p:cNvSpPr>
          <p:nvPr>
            <p:ph type="sldNum" idx="14"/>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B8104270-AE80-4D27-9423-A792C489E42A}"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167" name="PlaceHolder 3"/>
          <p:cNvSpPr>
            <a:spLocks noGrp="1"/>
          </p:cNvSpPr>
          <p:nvPr>
            <p:ph type="dt" idx="15"/>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6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16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PlaceHolder 1"/>
          <p:cNvSpPr>
            <a:spLocks noGrp="1"/>
          </p:cNvSpPr>
          <p:nvPr>
            <p:ph type="ftr" idx="16"/>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07" name="PlaceHolder 2"/>
          <p:cNvSpPr>
            <a:spLocks noGrp="1"/>
          </p:cNvSpPr>
          <p:nvPr>
            <p:ph type="sldNum" idx="17"/>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0B6AF2C3-3650-4C27-9342-EC42257D219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08" name="PlaceHolder 3"/>
          <p:cNvSpPr>
            <a:spLocks noGrp="1"/>
          </p:cNvSpPr>
          <p:nvPr>
            <p:ph type="dt" idx="18"/>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0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21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 name="PlaceHolder 1"/>
          <p:cNvSpPr>
            <a:spLocks noGrp="1"/>
          </p:cNvSpPr>
          <p:nvPr>
            <p:ph type="ftr" idx="19"/>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48" name="PlaceHolder 2"/>
          <p:cNvSpPr>
            <a:spLocks noGrp="1"/>
          </p:cNvSpPr>
          <p:nvPr>
            <p:ph type="sldNum" idx="20"/>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C0C70FC-2187-41AF-9A75-A25857BAC699}"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49" name="PlaceHolder 3"/>
          <p:cNvSpPr>
            <a:spLocks noGrp="1"/>
          </p:cNvSpPr>
          <p:nvPr>
            <p:ph type="dt" idx="21"/>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5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25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289" name="PlaceHolder 2"/>
          <p:cNvSpPr>
            <a:spLocks noGrp="1"/>
          </p:cNvSpPr>
          <p:nvPr>
            <p:ph type="ftr" idx="22"/>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90" name="PlaceHolder 3"/>
          <p:cNvSpPr>
            <a:spLocks noGrp="1"/>
          </p:cNvSpPr>
          <p:nvPr>
            <p:ph type="sldNum" idx="23"/>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6F4C4EBB-C5F0-4F4E-8B0D-14B4C8EBAE59}"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291" name="PlaceHolder 4"/>
          <p:cNvSpPr>
            <a:spLocks noGrp="1"/>
          </p:cNvSpPr>
          <p:nvPr>
            <p:ph type="dt" idx="24"/>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9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9" name="PlaceHolder 1"/>
          <p:cNvSpPr>
            <a:spLocks noGrp="1"/>
          </p:cNvSpPr>
          <p:nvPr>
            <p:ph type="ftr" idx="25"/>
          </p:nvPr>
        </p:nvSpPr>
        <p:spPr>
          <a:xfrm>
            <a:off x="4038480" y="6356520"/>
            <a:ext cx="4109760" cy="3600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30" name="PlaceHolder 2"/>
          <p:cNvSpPr>
            <a:spLocks noGrp="1"/>
          </p:cNvSpPr>
          <p:nvPr>
            <p:ph type="sldNum" idx="26"/>
          </p:nvPr>
        </p:nvSpPr>
        <p:spPr>
          <a:xfrm>
            <a:off x="8610480" y="6356520"/>
            <a:ext cx="2738160" cy="360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F1302123-9469-4A77-BDF2-F035F36E8580}"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31" name="PlaceHolder 3"/>
          <p:cNvSpPr>
            <a:spLocks noGrp="1"/>
          </p:cNvSpPr>
          <p:nvPr>
            <p:ph type="dt" idx="27"/>
          </p:nvPr>
        </p:nvSpPr>
        <p:spPr>
          <a:xfrm>
            <a:off x="838080" y="6356520"/>
            <a:ext cx="2738160" cy="3600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33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33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89.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8" Type="http://schemas.openxmlformats.org/officeDocument/2006/relationships/hyperlink" Target="mailto:MA22MSCST11013@IITH.AC.IN" TargetMode="External"/><Relationship Id="rId3" Type="http://schemas.openxmlformats.org/officeDocument/2006/relationships/hyperlink" Target="mailto:Dagar-MA22MSCST11011@IITH.AC.IN" TargetMode="External"/><Relationship Id="rId7" Type="http://schemas.openxmlformats.org/officeDocument/2006/relationships/hyperlink" Target="mailto:&#8211;MA22MSCST11008@IITH.AC.IN" TargetMode="External"/><Relationship Id="rId12" Type="http://schemas.openxmlformats.org/officeDocument/2006/relationships/image" Target="../media/image2.jpeg"/><Relationship Id="rId2" Type="http://schemas.openxmlformats.org/officeDocument/2006/relationships/hyperlink" Target="mailto:MA22MSCST11017@IITH.AC.IN" TargetMode="External"/><Relationship Id="rId1" Type="http://schemas.openxmlformats.org/officeDocument/2006/relationships/slideLayout" Target="../slideLayouts/slideLayout1.xml"/><Relationship Id="rId6" Type="http://schemas.openxmlformats.org/officeDocument/2006/relationships/hyperlink" Target="mailto:MA22MSCST11007@IITH.AC.IN" TargetMode="External"/><Relationship Id="rId11" Type="http://schemas.openxmlformats.org/officeDocument/2006/relationships/hyperlink" Target="mailto:MA22MSCST11006@IITH.AC.IN" TargetMode="External"/><Relationship Id="rId5" Type="http://schemas.openxmlformats.org/officeDocument/2006/relationships/hyperlink" Target="mailto:MA22MSCST11014@IITH.AC.IN" TargetMode="External"/><Relationship Id="rId10" Type="http://schemas.openxmlformats.org/officeDocument/2006/relationships/hyperlink" Target="mailto:MA22MSCST11010@IITH.AC.IN" TargetMode="External"/><Relationship Id="rId4" Type="http://schemas.openxmlformats.org/officeDocument/2006/relationships/hyperlink" Target="mailto:MA22MSCST11011@IITH.AC.IN" TargetMode="External"/><Relationship Id="rId9" Type="http://schemas.openxmlformats.org/officeDocument/2006/relationships/hyperlink" Target="mailto:MA22MSCST11005@IITH.AC.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9.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E0DEDE"/>
            </a:gs>
          </a:gsLst>
          <a:path path="circle">
            <a:fillToRect l="25000" t="25000" r="75000" b="75000"/>
          </a:path>
        </a:gradFill>
        <a:effectLst/>
      </p:bgPr>
    </p:bg>
    <p:spTree>
      <p:nvGrpSpPr>
        <p:cNvPr id="1" name=""/>
        <p:cNvGrpSpPr/>
        <p:nvPr/>
      </p:nvGrpSpPr>
      <p:grpSpPr>
        <a:xfrm>
          <a:off x="0" y="0"/>
          <a:ext cx="0" cy="0"/>
          <a:chOff x="0" y="0"/>
          <a:chExt cx="0" cy="0"/>
        </a:xfrm>
      </p:grpSpPr>
      <p:sp>
        <p:nvSpPr>
          <p:cNvPr id="411" name="TextBox 1"/>
          <p:cNvSpPr/>
          <p:nvPr/>
        </p:nvSpPr>
        <p:spPr>
          <a:xfrm>
            <a:off x="3272760" y="540000"/>
            <a:ext cx="5546520" cy="136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2800" b="1" strike="noStrike" spc="-1">
                <a:solidFill>
                  <a:srgbClr val="000000"/>
                </a:solidFill>
                <a:latin typeface="Calibri"/>
                <a:ea typeface="DejaVu Sans"/>
              </a:rPr>
              <a:t>MA-4240 </a:t>
            </a:r>
            <a:endParaRPr lang="en-IN" sz="2800" b="0" strike="noStrike" spc="-1">
              <a:solidFill>
                <a:srgbClr val="000000"/>
              </a:solidFill>
              <a:latin typeface="Arial"/>
            </a:endParaRPr>
          </a:p>
          <a:p>
            <a:pPr algn="ctr">
              <a:lnSpc>
                <a:spcPct val="100000"/>
              </a:lnSpc>
            </a:pPr>
            <a:r>
              <a:rPr lang="en-IN" sz="3200" b="1" strike="noStrike" spc="-1">
                <a:solidFill>
                  <a:srgbClr val="000000"/>
                </a:solidFill>
                <a:latin typeface="FreeSans"/>
                <a:ea typeface="DejaVu Sans"/>
              </a:rPr>
              <a:t>Applied Statistics</a:t>
            </a:r>
            <a:endParaRPr lang="en-IN" sz="3200" b="0" strike="noStrike" spc="-1">
              <a:solidFill>
                <a:srgbClr val="000000"/>
              </a:solidFill>
              <a:latin typeface="Arial"/>
            </a:endParaRPr>
          </a:p>
          <a:p>
            <a:pPr algn="ctr">
              <a:lnSpc>
                <a:spcPct val="100000"/>
              </a:lnSpc>
            </a:pPr>
            <a:r>
              <a:rPr lang="en-IN" sz="2400" b="0" strike="noStrike" spc="-1">
                <a:solidFill>
                  <a:srgbClr val="000000"/>
                </a:solidFill>
                <a:latin typeface="Calibri"/>
                <a:ea typeface="DejaVu Sans"/>
              </a:rPr>
              <a:t>(Course Project Report)</a:t>
            </a:r>
            <a:endParaRPr lang="en-IN" sz="2400" b="0" strike="noStrike" spc="-1">
              <a:solidFill>
                <a:srgbClr val="000000"/>
              </a:solidFill>
              <a:latin typeface="Arial"/>
            </a:endParaRPr>
          </a:p>
        </p:txBody>
      </p:sp>
      <p:sp>
        <p:nvSpPr>
          <p:cNvPr id="412" name="TextBox 2"/>
          <p:cNvSpPr/>
          <p:nvPr/>
        </p:nvSpPr>
        <p:spPr>
          <a:xfrm>
            <a:off x="1440000" y="2470680"/>
            <a:ext cx="8999280" cy="130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4000" b="1" strike="noStrike" spc="-1">
                <a:solidFill>
                  <a:srgbClr val="000000"/>
                </a:solidFill>
                <a:latin typeface="Calibri"/>
                <a:ea typeface="DejaVu Sans"/>
              </a:rPr>
              <a:t>Music and Mental Health Engagement Survey</a:t>
            </a:r>
            <a:endParaRPr lang="en-IN" sz="4000" b="0" strike="noStrike" spc="-1">
              <a:solidFill>
                <a:srgbClr val="000000"/>
              </a:solidFill>
              <a:latin typeface="Arial"/>
            </a:endParaRPr>
          </a:p>
        </p:txBody>
      </p:sp>
      <p:sp>
        <p:nvSpPr>
          <p:cNvPr id="413" name="Picture 8"/>
          <p:cNvSpPr/>
          <p:nvPr/>
        </p:nvSpPr>
        <p:spPr>
          <a:xfrm>
            <a:off x="9540000" y="4320000"/>
            <a:ext cx="2159280" cy="2132640"/>
          </a:xfrm>
          <a:prstGeom prst="ellipse">
            <a:avLst/>
          </a:prstGeom>
          <a:blipFill rotWithShape="0">
            <a:blip r:embed="rId2"/>
            <a:srcRect/>
            <a:stretch/>
          </a:blipFill>
          <a:ln w="190500" cap="rnd">
            <a:solidFill>
              <a:srgbClr val="C8C6BD"/>
            </a:solidFill>
            <a:round/>
          </a:ln>
          <a:effectLst>
            <a:outerShdw blurRad="12708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solidFill>
                <a:srgbClr val="000000"/>
              </a:solidFill>
              <a:latin typeface="Arial"/>
              <a:ea typeface="DejaVu Sans"/>
            </a:endParaRPr>
          </a:p>
        </p:txBody>
      </p:sp>
      <p:pic>
        <p:nvPicPr>
          <p:cNvPr id="414" name="Picture 413"/>
          <p:cNvPicPr/>
          <p:nvPr/>
        </p:nvPicPr>
        <p:blipFill>
          <a:blip r:embed="rId3"/>
          <a:stretch/>
        </p:blipFill>
        <p:spPr>
          <a:xfrm>
            <a:off x="10620000" y="0"/>
            <a:ext cx="1256760" cy="1256760"/>
          </a:xfrm>
          <a:prstGeom prst="rect">
            <a:avLst/>
          </a:prstGeom>
          <a:ln w="0">
            <a:noFill/>
          </a:ln>
        </p:spPr>
      </p:pic>
      <p:pic>
        <p:nvPicPr>
          <p:cNvPr id="415" name="Picture 414"/>
          <p:cNvPicPr/>
          <p:nvPr/>
        </p:nvPicPr>
        <p:blipFill>
          <a:blip r:embed="rId4"/>
          <a:srcRect l="7601" t="8910" r="4200" b="7590"/>
          <a:stretch/>
        </p:blipFill>
        <p:spPr>
          <a:xfrm>
            <a:off x="360360" y="4320000"/>
            <a:ext cx="3778920" cy="19789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p:cNvSpPr>
          <p:nvPr>
            <p:ph type="subTitle"/>
          </p:nvPr>
        </p:nvSpPr>
        <p:spPr>
          <a:xfrm>
            <a:off x="900000" y="5580000"/>
            <a:ext cx="10797480" cy="897480"/>
          </a:xfrm>
          <a:prstGeom prst="rect">
            <a:avLst/>
          </a:prstGeom>
          <a:noFill/>
          <a:ln w="0">
            <a:noFill/>
          </a:ln>
        </p:spPr>
        <p:txBody>
          <a:bodyPr lIns="0" tIns="0" rIns="0" bIns="0" anchor="ctr">
            <a:noAutofit/>
          </a:bodyPr>
          <a:lstStyle/>
          <a:p>
            <a:pPr algn="ctr">
              <a:lnSpc>
                <a:spcPct val="100000"/>
              </a:lnSpc>
            </a:pPr>
            <a:r>
              <a:rPr lang="en-IN" sz="1800" b="0" strike="noStrike" spc="-1">
                <a:solidFill>
                  <a:srgbClr val="000000"/>
                </a:solidFill>
                <a:latin typeface="Arial"/>
              </a:rPr>
              <a:t>Slow and Calming music is preferred by most of the students when they feel low.</a:t>
            </a:r>
          </a:p>
          <a:p>
            <a:pPr algn="ctr">
              <a:lnSpc>
                <a:spcPct val="100000"/>
              </a:lnSpc>
            </a:pPr>
            <a:r>
              <a:rPr lang="en-IN" sz="1800" b="0" strike="noStrike" spc="-1">
                <a:solidFill>
                  <a:srgbClr val="000000"/>
                </a:solidFill>
                <a:latin typeface="Arial"/>
              </a:rPr>
              <a:t>Individually among male the most preferred type is slow and calming music.</a:t>
            </a:r>
          </a:p>
          <a:p>
            <a:pPr algn="ctr">
              <a:lnSpc>
                <a:spcPct val="100000"/>
              </a:lnSpc>
            </a:pPr>
            <a:r>
              <a:rPr lang="en-IN" sz="1800" b="0" strike="noStrike" spc="-1">
                <a:solidFill>
                  <a:srgbClr val="000000"/>
                </a:solidFill>
                <a:latin typeface="Arial"/>
              </a:rPr>
              <a:t>Whereas in female songs with meaningful lyrics usually puts them in a good.</a:t>
            </a:r>
          </a:p>
        </p:txBody>
      </p:sp>
      <p:pic>
        <p:nvPicPr>
          <p:cNvPr id="447" name="Picture 446"/>
          <p:cNvPicPr/>
          <p:nvPr/>
        </p:nvPicPr>
        <p:blipFill>
          <a:blip r:embed="rId2"/>
          <a:stretch/>
        </p:blipFill>
        <p:spPr>
          <a:xfrm>
            <a:off x="1800000" y="1606320"/>
            <a:ext cx="8229600" cy="3791160"/>
          </a:xfrm>
          <a:prstGeom prst="rect">
            <a:avLst/>
          </a:prstGeom>
          <a:ln w="0">
            <a:noFill/>
          </a:ln>
        </p:spPr>
      </p:pic>
      <p:sp>
        <p:nvSpPr>
          <p:cNvPr id="448" name="PlaceHolder 2"/>
          <p:cNvSpPr>
            <a:spLocks noGrp="1"/>
          </p:cNvSpPr>
          <p:nvPr>
            <p:ph type="title"/>
          </p:nvPr>
        </p:nvSpPr>
        <p:spPr>
          <a:xfrm>
            <a:off x="838440" y="1080000"/>
            <a:ext cx="10319040" cy="62352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Type of music that puts them in a good mood </a:t>
            </a:r>
            <a:r>
              <a:rPr lang="en-IN" sz="2500" b="0" strike="noStrike" spc="-1">
                <a:solidFill>
                  <a:srgbClr val="000000"/>
                </a:solidFill>
                <a:latin typeface="Arial"/>
              </a:rPr>
              <a:t>(segmented bar chart)</a:t>
            </a:r>
          </a:p>
        </p:txBody>
      </p:sp>
      <p:sp>
        <p:nvSpPr>
          <p:cNvPr id="449" name="PlaceHolder 3"/>
          <p:cNvSpPr/>
          <p:nvPr/>
        </p:nvSpPr>
        <p:spPr>
          <a:xfrm>
            <a:off x="475560" y="401400"/>
            <a:ext cx="10976760" cy="538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000" b="1" strike="noStrike" spc="-1">
                <a:solidFill>
                  <a:srgbClr val="000000"/>
                </a:solidFill>
                <a:latin typeface="Arial"/>
                <a:ea typeface="Noto Sans CJK SC"/>
              </a:rPr>
              <a:t>4. ANALYZING THE EFFECT OF MUSIC ON MENTAL HEALTH </a:t>
            </a:r>
            <a:endParaRPr lang="en-IN" sz="3000" b="0" strike="noStrike" spc="-1">
              <a:solidFill>
                <a:srgbClr val="000000"/>
              </a:solidFill>
              <a:latin typeface="Arial"/>
            </a:endParaRPr>
          </a:p>
        </p:txBody>
      </p:sp>
      <p:pic>
        <p:nvPicPr>
          <p:cNvPr id="450" name="Picture 449"/>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 name="Picture 450"/>
          <p:cNvPicPr/>
          <p:nvPr/>
        </p:nvPicPr>
        <p:blipFill>
          <a:blip r:embed="rId2"/>
          <a:stretch/>
        </p:blipFill>
        <p:spPr>
          <a:xfrm>
            <a:off x="1980000" y="1440000"/>
            <a:ext cx="7873920" cy="3888720"/>
          </a:xfrm>
          <a:prstGeom prst="rect">
            <a:avLst/>
          </a:prstGeom>
          <a:ln w="0">
            <a:noFill/>
          </a:ln>
        </p:spPr>
      </p:pic>
      <p:sp>
        <p:nvSpPr>
          <p:cNvPr id="452" name="PlaceHolder 1"/>
          <p:cNvSpPr>
            <a:spLocks noGrp="1"/>
          </p:cNvSpPr>
          <p:nvPr>
            <p:ph type="title"/>
          </p:nvPr>
        </p:nvSpPr>
        <p:spPr>
          <a:xfrm>
            <a:off x="1080000" y="379080"/>
            <a:ext cx="10499400" cy="105840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Have you ever felt listening to music has an impact on your </a:t>
            </a:r>
            <a:br>
              <a:rPr sz="2500"/>
            </a:br>
            <a:r>
              <a:rPr lang="en-IN" sz="2500" b="1" strike="noStrike" spc="-1">
                <a:solidFill>
                  <a:srgbClr val="000000"/>
                </a:solidFill>
                <a:latin typeface="Arial"/>
              </a:rPr>
              <a:t>mental health?</a:t>
            </a:r>
            <a:br>
              <a:rPr sz="2500"/>
            </a:br>
            <a:endParaRPr lang="en-IN" sz="2500" b="0" strike="noStrike" spc="-1">
              <a:solidFill>
                <a:srgbClr val="000000"/>
              </a:solidFill>
              <a:latin typeface="Arial"/>
            </a:endParaRPr>
          </a:p>
        </p:txBody>
      </p:sp>
      <p:sp>
        <p:nvSpPr>
          <p:cNvPr id="453" name="PlaceHolder 2"/>
          <p:cNvSpPr>
            <a:spLocks noGrp="1"/>
          </p:cNvSpPr>
          <p:nvPr>
            <p:ph type="subTitle"/>
          </p:nvPr>
        </p:nvSpPr>
        <p:spPr>
          <a:xfrm>
            <a:off x="658080" y="5400000"/>
            <a:ext cx="10859400" cy="897480"/>
          </a:xfrm>
          <a:prstGeom prst="rect">
            <a:avLst/>
          </a:prstGeom>
          <a:noFill/>
          <a:ln w="0">
            <a:noFill/>
          </a:ln>
        </p:spPr>
        <p:txBody>
          <a:bodyPr lIns="0" tIns="0" rIns="0" bIns="0" anchor="ctr">
            <a:noAutofit/>
          </a:bodyPr>
          <a:lstStyle/>
          <a:p>
            <a:pPr indent="0" algn="ctr">
              <a:lnSpc>
                <a:spcPct val="100000"/>
              </a:lnSpc>
              <a:buNone/>
              <a:tabLst>
                <a:tab pos="0" algn="l"/>
              </a:tabLst>
            </a:pPr>
            <a:r>
              <a:rPr lang="en-IN" sz="1800" b="0" strike="noStrike" spc="-1">
                <a:solidFill>
                  <a:srgbClr val="000000"/>
                </a:solidFill>
                <a:latin typeface="Arial"/>
              </a:rPr>
              <a:t>Most of the students have felt that listening to music has impacted their mental health</a:t>
            </a:r>
          </a:p>
        </p:txBody>
      </p:sp>
      <p:pic>
        <p:nvPicPr>
          <p:cNvPr id="454" name="Picture 453"/>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 name="Picture 454"/>
          <p:cNvPicPr/>
          <p:nvPr/>
        </p:nvPicPr>
        <p:blipFill>
          <a:blip r:embed="rId2"/>
          <a:stretch/>
        </p:blipFill>
        <p:spPr>
          <a:xfrm>
            <a:off x="1766160" y="912960"/>
            <a:ext cx="8130960" cy="4664160"/>
          </a:xfrm>
          <a:prstGeom prst="rect">
            <a:avLst/>
          </a:prstGeom>
          <a:ln w="0">
            <a:noFill/>
          </a:ln>
        </p:spPr>
      </p:pic>
      <p:sp>
        <p:nvSpPr>
          <p:cNvPr id="456" name="PlaceHolder 1"/>
          <p:cNvSpPr>
            <a:spLocks noGrp="1"/>
          </p:cNvSpPr>
          <p:nvPr>
            <p:ph type="title"/>
          </p:nvPr>
        </p:nvSpPr>
        <p:spPr>
          <a:xfrm>
            <a:off x="298800" y="360000"/>
            <a:ext cx="10859400" cy="71748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In what ways did listening to music </a:t>
            </a:r>
            <a:r>
              <a:rPr lang="en-IN" sz="2500" b="1" i="1" u="sng" strike="noStrike" spc="-1">
                <a:solidFill>
                  <a:srgbClr val="000000"/>
                </a:solidFill>
                <a:uFillTx/>
                <a:latin typeface="Arial"/>
              </a:rPr>
              <a:t>helped</a:t>
            </a:r>
            <a:r>
              <a:rPr lang="en-IN" sz="2500" b="1" strike="noStrike" spc="-1">
                <a:solidFill>
                  <a:srgbClr val="000000"/>
                </a:solidFill>
                <a:latin typeface="Arial"/>
              </a:rPr>
              <a:t> their mental health</a:t>
            </a:r>
            <a:br>
              <a:rPr sz="2500"/>
            </a:br>
            <a:endParaRPr lang="en-IN" sz="2500" b="0" strike="noStrike" spc="-1">
              <a:solidFill>
                <a:srgbClr val="000000"/>
              </a:solidFill>
              <a:latin typeface="Arial"/>
            </a:endParaRPr>
          </a:p>
        </p:txBody>
      </p:sp>
      <p:sp>
        <p:nvSpPr>
          <p:cNvPr id="457" name="PlaceHolder 2"/>
          <p:cNvSpPr>
            <a:spLocks noGrp="1"/>
          </p:cNvSpPr>
          <p:nvPr>
            <p:ph type="subTitle"/>
          </p:nvPr>
        </p:nvSpPr>
        <p:spPr>
          <a:xfrm>
            <a:off x="540000" y="5581800"/>
            <a:ext cx="11039400" cy="715680"/>
          </a:xfrm>
          <a:prstGeom prst="rect">
            <a:avLst/>
          </a:prstGeom>
          <a:noFill/>
          <a:ln w="0">
            <a:noFill/>
          </a:ln>
        </p:spPr>
        <p:txBody>
          <a:bodyPr lIns="0" tIns="0" rIns="0" bIns="0" anchor="ctr">
            <a:noAutofit/>
          </a:bodyPr>
          <a:lstStyle/>
          <a:p>
            <a:pPr indent="0" algn="ctr">
              <a:lnSpc>
                <a:spcPct val="100000"/>
              </a:lnSpc>
              <a:buNone/>
              <a:tabLst>
                <a:tab pos="0" algn="l"/>
              </a:tabLst>
            </a:pPr>
            <a:r>
              <a:rPr lang="en-IN" sz="1800" b="0" strike="noStrike" spc="-1">
                <a:solidFill>
                  <a:srgbClr val="000000"/>
                </a:solidFill>
                <a:latin typeface="Arial"/>
              </a:rPr>
              <a:t>For most of the male and female listening to songs usually calms them down/ helped them with stress</a:t>
            </a:r>
          </a:p>
        </p:txBody>
      </p:sp>
      <p:pic>
        <p:nvPicPr>
          <p:cNvPr id="458" name="Picture 457"/>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 name="Picture 458"/>
          <p:cNvPicPr/>
          <p:nvPr/>
        </p:nvPicPr>
        <p:blipFill>
          <a:blip r:embed="rId2"/>
          <a:stretch/>
        </p:blipFill>
        <p:spPr>
          <a:xfrm>
            <a:off x="1800000" y="1440000"/>
            <a:ext cx="8235720" cy="3722040"/>
          </a:xfrm>
          <a:prstGeom prst="rect">
            <a:avLst/>
          </a:prstGeom>
          <a:ln w="0">
            <a:noFill/>
          </a:ln>
        </p:spPr>
      </p:pic>
      <p:sp>
        <p:nvSpPr>
          <p:cNvPr id="460" name="PlaceHolder 1"/>
          <p:cNvSpPr>
            <a:spLocks noGrp="1"/>
          </p:cNvSpPr>
          <p:nvPr>
            <p:ph type="title"/>
          </p:nvPr>
        </p:nvSpPr>
        <p:spPr>
          <a:xfrm>
            <a:off x="540000" y="381240"/>
            <a:ext cx="10859400" cy="105840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How did listening to music sometimes had a </a:t>
            </a:r>
            <a:r>
              <a:rPr lang="en-IN" sz="2500" b="1" i="1" u="sng" strike="noStrike" spc="-1">
                <a:solidFill>
                  <a:srgbClr val="000000"/>
                </a:solidFill>
                <a:uFillTx/>
                <a:latin typeface="Arial"/>
              </a:rPr>
              <a:t>negative impact</a:t>
            </a:r>
            <a:r>
              <a:rPr lang="en-IN" sz="2500" b="1" strike="noStrike" spc="-1">
                <a:solidFill>
                  <a:srgbClr val="000000"/>
                </a:solidFill>
                <a:latin typeface="Arial"/>
              </a:rPr>
              <a:t> </a:t>
            </a:r>
            <a:br>
              <a:rPr sz="2500"/>
            </a:br>
            <a:r>
              <a:rPr lang="en-IN" sz="2500" b="1" strike="noStrike" spc="-1">
                <a:solidFill>
                  <a:srgbClr val="000000"/>
                </a:solidFill>
                <a:latin typeface="Arial"/>
              </a:rPr>
              <a:t>on their mood? </a:t>
            </a:r>
            <a:br>
              <a:rPr sz="2500"/>
            </a:br>
            <a:endParaRPr lang="en-IN" sz="2500" b="0" strike="noStrike" spc="-1">
              <a:solidFill>
                <a:srgbClr val="000000"/>
              </a:solidFill>
              <a:latin typeface="Arial"/>
            </a:endParaRPr>
          </a:p>
        </p:txBody>
      </p:sp>
      <p:sp>
        <p:nvSpPr>
          <p:cNvPr id="461" name="PlaceHolder 2"/>
          <p:cNvSpPr>
            <a:spLocks noGrp="1"/>
          </p:cNvSpPr>
          <p:nvPr>
            <p:ph type="subTitle"/>
          </p:nvPr>
        </p:nvSpPr>
        <p:spPr>
          <a:xfrm>
            <a:off x="660240" y="5040360"/>
            <a:ext cx="10859400" cy="899280"/>
          </a:xfrm>
          <a:prstGeom prst="rect">
            <a:avLst/>
          </a:prstGeom>
          <a:noFill/>
          <a:ln w="0">
            <a:noFill/>
          </a:ln>
        </p:spPr>
        <p:txBody>
          <a:bodyPr lIns="0" tIns="0" rIns="0" bIns="0" anchor="ctr">
            <a:noAutofit/>
          </a:bodyPr>
          <a:lstStyle/>
          <a:p>
            <a:pPr indent="0" algn="ctr">
              <a:lnSpc>
                <a:spcPct val="100000"/>
              </a:lnSpc>
              <a:buNone/>
              <a:tabLst>
                <a:tab pos="0" algn="l"/>
              </a:tabLst>
            </a:pPr>
            <a:r>
              <a:rPr lang="en-IN" sz="1800" b="0" strike="noStrike" spc="-1">
                <a:solidFill>
                  <a:srgbClr val="000000"/>
                </a:solidFill>
                <a:latin typeface="Arial"/>
              </a:rPr>
              <a:t> Students had negative impacts on their mood while listening to music like Feeling sad/ tearful (being the most common reason) and feeling triggered by a particular song/lyrics (second most common reason).</a:t>
            </a:r>
          </a:p>
        </p:txBody>
      </p:sp>
      <p:pic>
        <p:nvPicPr>
          <p:cNvPr id="462" name="Picture 461"/>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 name="Picture 2"/>
          <p:cNvPicPr/>
          <p:nvPr/>
        </p:nvPicPr>
        <p:blipFill>
          <a:blip r:embed="rId2"/>
          <a:stretch/>
        </p:blipFill>
        <p:spPr>
          <a:xfrm>
            <a:off x="540000" y="250200"/>
            <a:ext cx="6287040" cy="4607280"/>
          </a:xfrm>
          <a:prstGeom prst="rect">
            <a:avLst/>
          </a:prstGeom>
          <a:ln w="0">
            <a:noFill/>
          </a:ln>
        </p:spPr>
      </p:pic>
      <p:sp>
        <p:nvSpPr>
          <p:cNvPr id="464" name="Arrow: Left 5"/>
          <p:cNvSpPr/>
          <p:nvPr/>
        </p:nvSpPr>
        <p:spPr>
          <a:xfrm>
            <a:off x="7035840" y="1692360"/>
            <a:ext cx="1225800" cy="539640"/>
          </a:xfrm>
          <a:prstGeom prst="leftArrow">
            <a:avLst>
              <a:gd name="adj1" fmla="val 50000"/>
              <a:gd name="adj2" fmla="val 50000"/>
            </a:avLst>
          </a:prstGeom>
          <a:solidFill>
            <a:srgbClr val="FFFFFF"/>
          </a:solidFill>
          <a:ln>
            <a:solidFill>
              <a:srgbClr val="F19D19"/>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Calibri"/>
                <a:ea typeface="DejaVu Sans"/>
              </a:rPr>
              <a:t>Max =5</a:t>
            </a:r>
            <a:endParaRPr lang="en-IN" sz="1800" b="0" strike="noStrike" spc="-1">
              <a:solidFill>
                <a:srgbClr val="000000"/>
              </a:solidFill>
              <a:latin typeface="Arial"/>
            </a:endParaRPr>
          </a:p>
        </p:txBody>
      </p:sp>
      <p:cxnSp>
        <p:nvCxnSpPr>
          <p:cNvPr id="465" name="Straight Connector 7"/>
          <p:cNvCxnSpPr/>
          <p:nvPr/>
        </p:nvCxnSpPr>
        <p:spPr>
          <a:xfrm>
            <a:off x="1377720" y="1928520"/>
            <a:ext cx="5660280" cy="5040"/>
          </a:xfrm>
          <a:prstGeom prst="straightConnector1">
            <a:avLst/>
          </a:prstGeom>
          <a:ln w="9525">
            <a:solidFill>
              <a:srgbClr val="000000"/>
            </a:solidFill>
            <a:prstDash val="dash"/>
            <a:round/>
          </a:ln>
        </p:spPr>
      </p:cxnSp>
      <p:cxnSp>
        <p:nvCxnSpPr>
          <p:cNvPr id="466" name="Straight Connector 17"/>
          <p:cNvCxnSpPr/>
          <p:nvPr/>
        </p:nvCxnSpPr>
        <p:spPr>
          <a:xfrm>
            <a:off x="1380600" y="4320000"/>
            <a:ext cx="5660280" cy="5040"/>
          </a:xfrm>
          <a:prstGeom prst="straightConnector1">
            <a:avLst/>
          </a:prstGeom>
          <a:ln w="9525">
            <a:solidFill>
              <a:srgbClr val="000000"/>
            </a:solidFill>
            <a:prstDash val="dash"/>
            <a:round/>
          </a:ln>
        </p:spPr>
      </p:cxnSp>
      <p:cxnSp>
        <p:nvCxnSpPr>
          <p:cNvPr id="467" name="Straight Connector 20"/>
          <p:cNvCxnSpPr/>
          <p:nvPr/>
        </p:nvCxnSpPr>
        <p:spPr>
          <a:xfrm flipH="1">
            <a:off x="1380600" y="3116160"/>
            <a:ext cx="2796480" cy="5040"/>
          </a:xfrm>
          <a:prstGeom prst="straightConnector1">
            <a:avLst/>
          </a:prstGeom>
          <a:ln w="9525">
            <a:solidFill>
              <a:srgbClr val="1D9A78"/>
            </a:solidFill>
            <a:prstDash val="dash"/>
            <a:round/>
          </a:ln>
        </p:spPr>
      </p:cxnSp>
      <p:cxnSp>
        <p:nvCxnSpPr>
          <p:cNvPr id="468" name="Straight Connector 22"/>
          <p:cNvCxnSpPr/>
          <p:nvPr/>
        </p:nvCxnSpPr>
        <p:spPr>
          <a:xfrm>
            <a:off x="4208400" y="3116160"/>
            <a:ext cx="2832480" cy="5040"/>
          </a:xfrm>
          <a:prstGeom prst="straightConnector1">
            <a:avLst/>
          </a:prstGeom>
          <a:ln w="9525">
            <a:solidFill>
              <a:srgbClr val="000000"/>
            </a:solidFill>
            <a:prstDash val="dash"/>
            <a:round/>
          </a:ln>
        </p:spPr>
      </p:cxnSp>
      <p:sp>
        <p:nvSpPr>
          <p:cNvPr id="469" name="Arrow: Left 25"/>
          <p:cNvSpPr/>
          <p:nvPr/>
        </p:nvSpPr>
        <p:spPr>
          <a:xfrm>
            <a:off x="7035840" y="2872440"/>
            <a:ext cx="1224000" cy="391680"/>
          </a:xfrm>
          <a:prstGeom prst="leftArrow">
            <a:avLst>
              <a:gd name="adj1" fmla="val 50000"/>
              <a:gd name="adj2" fmla="val 50000"/>
            </a:avLst>
          </a:prstGeom>
          <a:solidFill>
            <a:srgbClr val="FFFFFF"/>
          </a:solidFill>
          <a:ln>
            <a:solidFill>
              <a:srgbClr val="F19D19"/>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Calibri"/>
                <a:ea typeface="DejaVu Sans"/>
              </a:rPr>
              <a:t>Q2=2.5</a:t>
            </a:r>
            <a:endParaRPr lang="en-IN" sz="1800" b="0" strike="noStrike" spc="-1">
              <a:solidFill>
                <a:srgbClr val="000000"/>
              </a:solidFill>
              <a:latin typeface="Arial"/>
            </a:endParaRPr>
          </a:p>
        </p:txBody>
      </p:sp>
      <p:sp>
        <p:nvSpPr>
          <p:cNvPr id="470" name="Arrow: Left 26"/>
          <p:cNvSpPr/>
          <p:nvPr/>
        </p:nvSpPr>
        <p:spPr>
          <a:xfrm>
            <a:off x="7004520" y="4069800"/>
            <a:ext cx="1255680" cy="495720"/>
          </a:xfrm>
          <a:prstGeom prst="leftArrow">
            <a:avLst>
              <a:gd name="adj1" fmla="val 50000"/>
              <a:gd name="adj2" fmla="val 50000"/>
            </a:avLst>
          </a:prstGeom>
          <a:solidFill>
            <a:srgbClr val="FFFFFF"/>
          </a:solidFill>
          <a:ln>
            <a:solidFill>
              <a:srgbClr val="F19D19"/>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Calibri"/>
                <a:ea typeface="DejaVu Sans"/>
              </a:rPr>
              <a:t>Min = 0</a:t>
            </a:r>
            <a:endParaRPr lang="en-IN" sz="1800" b="0" strike="noStrike" spc="-1">
              <a:solidFill>
                <a:srgbClr val="000000"/>
              </a:solidFill>
              <a:latin typeface="Arial"/>
            </a:endParaRPr>
          </a:p>
        </p:txBody>
      </p:sp>
      <p:cxnSp>
        <p:nvCxnSpPr>
          <p:cNvPr id="471" name="Straight Connector 28"/>
          <p:cNvCxnSpPr/>
          <p:nvPr/>
        </p:nvCxnSpPr>
        <p:spPr>
          <a:xfrm flipH="1">
            <a:off x="1380600" y="2649600"/>
            <a:ext cx="2832840" cy="5040"/>
          </a:xfrm>
          <a:prstGeom prst="straightConnector1">
            <a:avLst/>
          </a:prstGeom>
          <a:ln w="9525">
            <a:solidFill>
              <a:srgbClr val="000000"/>
            </a:solidFill>
            <a:prstDash val="dash"/>
            <a:round/>
          </a:ln>
        </p:spPr>
      </p:cxnSp>
      <p:cxnSp>
        <p:nvCxnSpPr>
          <p:cNvPr id="472" name="Straight Connector 30"/>
          <p:cNvCxnSpPr/>
          <p:nvPr/>
        </p:nvCxnSpPr>
        <p:spPr>
          <a:xfrm>
            <a:off x="4208400" y="2658960"/>
            <a:ext cx="2800800" cy="5040"/>
          </a:xfrm>
          <a:prstGeom prst="straightConnector1">
            <a:avLst/>
          </a:prstGeom>
          <a:ln w="9525">
            <a:solidFill>
              <a:srgbClr val="000000"/>
            </a:solidFill>
            <a:prstDash val="dash"/>
            <a:round/>
          </a:ln>
        </p:spPr>
      </p:cxnSp>
      <p:cxnSp>
        <p:nvCxnSpPr>
          <p:cNvPr id="473" name="Straight Connector 48"/>
          <p:cNvCxnSpPr/>
          <p:nvPr/>
        </p:nvCxnSpPr>
        <p:spPr>
          <a:xfrm>
            <a:off x="1380600" y="3377520"/>
            <a:ext cx="5660280" cy="5040"/>
          </a:xfrm>
          <a:prstGeom prst="straightConnector1">
            <a:avLst/>
          </a:prstGeom>
          <a:ln w="9525">
            <a:solidFill>
              <a:srgbClr val="000000"/>
            </a:solidFill>
            <a:prstDash val="dash"/>
            <a:round/>
          </a:ln>
        </p:spPr>
      </p:cxnSp>
      <p:sp>
        <p:nvSpPr>
          <p:cNvPr id="474" name="Arrow: Left 54"/>
          <p:cNvSpPr/>
          <p:nvPr/>
        </p:nvSpPr>
        <p:spPr>
          <a:xfrm>
            <a:off x="7035840" y="2417040"/>
            <a:ext cx="1224000" cy="472320"/>
          </a:xfrm>
          <a:prstGeom prst="leftArrow">
            <a:avLst>
              <a:gd name="adj1" fmla="val 50000"/>
              <a:gd name="adj2" fmla="val 50000"/>
            </a:avLst>
          </a:prstGeom>
          <a:solidFill>
            <a:srgbClr val="FFFFFF"/>
          </a:solidFill>
          <a:ln>
            <a:solidFill>
              <a:srgbClr val="F19D19"/>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Calibri"/>
                <a:ea typeface="DejaVu Sans"/>
              </a:rPr>
              <a:t>Q3=3.5</a:t>
            </a:r>
            <a:endParaRPr lang="en-IN" sz="1800" b="0" strike="noStrike" spc="-1">
              <a:solidFill>
                <a:srgbClr val="000000"/>
              </a:solidFill>
              <a:latin typeface="Arial"/>
            </a:endParaRPr>
          </a:p>
        </p:txBody>
      </p:sp>
      <p:sp>
        <p:nvSpPr>
          <p:cNvPr id="475" name="Arrow: Left 55"/>
          <p:cNvSpPr/>
          <p:nvPr/>
        </p:nvSpPr>
        <p:spPr>
          <a:xfrm>
            <a:off x="7035840" y="3254040"/>
            <a:ext cx="1224000" cy="391680"/>
          </a:xfrm>
          <a:prstGeom prst="leftArrow">
            <a:avLst>
              <a:gd name="adj1" fmla="val 50000"/>
              <a:gd name="adj2" fmla="val 50000"/>
            </a:avLst>
          </a:prstGeom>
          <a:solidFill>
            <a:srgbClr val="FFFFFF"/>
          </a:solidFill>
          <a:ln>
            <a:solidFill>
              <a:srgbClr val="F19D19"/>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chemeClr val="dk1"/>
                </a:solidFill>
                <a:latin typeface="Calibri"/>
                <a:ea typeface="DejaVu Sans"/>
              </a:rPr>
              <a:t>Q1=2</a:t>
            </a:r>
            <a:endParaRPr lang="en-IN" sz="1800" b="0" strike="noStrike" spc="-1">
              <a:solidFill>
                <a:srgbClr val="000000"/>
              </a:solidFill>
              <a:latin typeface="Arial"/>
            </a:endParaRPr>
          </a:p>
        </p:txBody>
      </p:sp>
      <p:graphicFrame>
        <p:nvGraphicFramePr>
          <p:cNvPr id="476" name="Table 475"/>
          <p:cNvGraphicFramePr/>
          <p:nvPr/>
        </p:nvGraphicFramePr>
        <p:xfrm>
          <a:off x="8334360" y="254160"/>
          <a:ext cx="3646080" cy="4948200"/>
        </p:xfrm>
        <a:graphic>
          <a:graphicData uri="http://schemas.openxmlformats.org/drawingml/2006/table">
            <a:tbl>
              <a:tblPr/>
              <a:tblGrid>
                <a:gridCol w="1083240">
                  <a:extLst>
                    <a:ext uri="{9D8B030D-6E8A-4147-A177-3AD203B41FA5}">
                      <a16:colId xmlns:a16="http://schemas.microsoft.com/office/drawing/2014/main" val="20000"/>
                    </a:ext>
                  </a:extLst>
                </a:gridCol>
                <a:gridCol w="2562840">
                  <a:extLst>
                    <a:ext uri="{9D8B030D-6E8A-4147-A177-3AD203B41FA5}">
                      <a16:colId xmlns:a16="http://schemas.microsoft.com/office/drawing/2014/main" val="20001"/>
                    </a:ext>
                  </a:extLst>
                </a:gridCol>
              </a:tblGrid>
              <a:tr h="693360">
                <a:tc>
                  <a:txBody>
                    <a:bodyPr/>
                    <a:lstStyle/>
                    <a:p>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AVERAGE TIME SPENT ON LISTENING MUSIC PER DAY(hrs)</a:t>
                      </a:r>
                      <a:endParaRPr lang="en-IN" sz="1400" b="0" strike="noStrike" spc="-1">
                        <a:solidFill>
                          <a:srgbClr val="000000"/>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59000">
                <a:tc>
                  <a:txBody>
                    <a:bodyPr/>
                    <a:lstStyle/>
                    <a:p>
                      <a:pPr algn="ctr">
                        <a:lnSpc>
                          <a:spcPct val="100000"/>
                        </a:lnSpc>
                      </a:pPr>
                      <a:r>
                        <a:rPr lang="en-IN" sz="1800" b="1" strike="noStrike" spc="-1">
                          <a:solidFill>
                            <a:srgbClr val="000000"/>
                          </a:solidFill>
                          <a:latin typeface="Arial"/>
                        </a:rPr>
                        <a:t>Count </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321.000000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59000">
                <a:tc>
                  <a:txBody>
                    <a:bodyPr/>
                    <a:lstStyle/>
                    <a:p>
                      <a:pPr algn="ctr">
                        <a:lnSpc>
                          <a:spcPct val="100000"/>
                        </a:lnSpc>
                      </a:pPr>
                      <a:r>
                        <a:rPr lang="en-IN" sz="1800" b="1" strike="noStrike" spc="-1">
                          <a:solidFill>
                            <a:srgbClr val="000000"/>
                          </a:solidFill>
                          <a:latin typeface="Arial"/>
                        </a:rPr>
                        <a:t>Mean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2.641745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59000">
                <a:tc>
                  <a:txBody>
                    <a:bodyPr/>
                    <a:lstStyle/>
                    <a:p>
                      <a:pPr algn="ctr">
                        <a:lnSpc>
                          <a:spcPct val="100000"/>
                        </a:lnSpc>
                      </a:pPr>
                      <a:r>
                        <a:rPr lang="en-IN" sz="1800" b="1" strike="noStrike" spc="-1">
                          <a:solidFill>
                            <a:srgbClr val="000000"/>
                          </a:solidFill>
                          <a:latin typeface="Arial"/>
                        </a:rPr>
                        <a:t>Std</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1.524078</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59000">
                <a:tc>
                  <a:txBody>
                    <a:bodyPr/>
                    <a:lstStyle/>
                    <a:p>
                      <a:pPr algn="ctr">
                        <a:lnSpc>
                          <a:spcPct val="100000"/>
                        </a:lnSpc>
                      </a:pPr>
                      <a:r>
                        <a:rPr lang="en-IN" sz="1800" b="1" strike="noStrike" spc="-1">
                          <a:solidFill>
                            <a:srgbClr val="000000"/>
                          </a:solidFill>
                          <a:latin typeface="Arial"/>
                        </a:rPr>
                        <a:t>Min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0.000000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05880">
                <a:tc>
                  <a:txBody>
                    <a:bodyPr/>
                    <a:lstStyle/>
                    <a:p>
                      <a:pPr algn="ctr">
                        <a:lnSpc>
                          <a:spcPct val="100000"/>
                        </a:lnSpc>
                      </a:pPr>
                      <a:r>
                        <a:rPr lang="en-IN" sz="1800" b="1" strike="noStrike" spc="-1">
                          <a:solidFill>
                            <a:srgbClr val="000000"/>
                          </a:solidFill>
                          <a:latin typeface="Arial"/>
                        </a:rPr>
                        <a:t>Q1</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Arial"/>
                        </a:rPr>
                        <a:t>(25%)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2.000000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538920">
                <a:tc>
                  <a:txBody>
                    <a:bodyPr/>
                    <a:lstStyle/>
                    <a:p>
                      <a:pPr algn="ctr">
                        <a:lnSpc>
                          <a:spcPct val="100000"/>
                        </a:lnSpc>
                      </a:pPr>
                      <a:r>
                        <a:rPr lang="en-IN" sz="1800" b="1" strike="noStrike" spc="-1">
                          <a:solidFill>
                            <a:srgbClr val="000000"/>
                          </a:solidFill>
                          <a:latin typeface="Arial"/>
                        </a:rPr>
                        <a:t>Q2</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Arial"/>
                        </a:rPr>
                        <a:t>(Median)</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2.500000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605880">
                <a:tc>
                  <a:txBody>
                    <a:bodyPr/>
                    <a:lstStyle/>
                    <a:p>
                      <a:pPr algn="ctr">
                        <a:lnSpc>
                          <a:spcPct val="100000"/>
                        </a:lnSpc>
                      </a:pPr>
                      <a:r>
                        <a:rPr lang="en-IN" sz="1800" b="1" strike="noStrike" spc="-1">
                          <a:solidFill>
                            <a:srgbClr val="000000"/>
                          </a:solidFill>
                          <a:latin typeface="Arial"/>
                        </a:rPr>
                        <a:t>Q3</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Arial"/>
                        </a:rPr>
                        <a:t>(75%)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3.500000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60440">
                <a:tc>
                  <a:txBody>
                    <a:bodyPr/>
                    <a:lstStyle/>
                    <a:p>
                      <a:pPr algn="ctr">
                        <a:lnSpc>
                          <a:spcPct val="100000"/>
                        </a:lnSpc>
                      </a:pPr>
                      <a:r>
                        <a:rPr lang="en-IN" sz="1800" b="1" strike="noStrike" spc="-1">
                          <a:solidFill>
                            <a:srgbClr val="000000"/>
                          </a:solidFill>
                          <a:latin typeface="Arial"/>
                        </a:rPr>
                        <a:t>Max</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5.000000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bl>
          </a:graphicData>
        </a:graphic>
      </p:graphicFrame>
      <p:sp>
        <p:nvSpPr>
          <p:cNvPr id="477" name="PlaceHolder 1"/>
          <p:cNvSpPr>
            <a:spLocks noGrp="1"/>
          </p:cNvSpPr>
          <p:nvPr>
            <p:ph type="title"/>
          </p:nvPr>
        </p:nvSpPr>
        <p:spPr>
          <a:xfrm>
            <a:off x="889560" y="5375160"/>
            <a:ext cx="10970640" cy="1078200"/>
          </a:xfrm>
          <a:prstGeom prst="rect">
            <a:avLst/>
          </a:prstGeom>
          <a:noFill/>
          <a:ln w="0">
            <a:noFill/>
          </a:ln>
        </p:spPr>
        <p:txBody>
          <a:bodyPr lIns="0" tIns="0" rIns="0" bIns="0" anchor="b">
            <a:noAutofit/>
          </a:bodyPr>
          <a:lstStyle/>
          <a:p>
            <a:pPr indent="0" algn="ctr">
              <a:lnSpc>
                <a:spcPct val="100000"/>
              </a:lnSpc>
              <a:buNone/>
              <a:tabLst>
                <a:tab pos="0" algn="l"/>
              </a:tabLst>
            </a:pPr>
            <a:r>
              <a:rPr lang="en-IN" sz="1800" b="0" strike="noStrike" spc="-1">
                <a:solidFill>
                  <a:srgbClr val="000000"/>
                </a:solidFill>
                <a:latin typeface="Arial"/>
              </a:rPr>
              <a:t>Box plot on average number of hours spent listening to music.</a:t>
            </a:r>
            <a:br>
              <a:rPr sz="1800"/>
            </a:br>
            <a:r>
              <a:rPr lang="en-IN" sz="1800" b="0" strike="noStrike" spc="-1">
                <a:solidFill>
                  <a:srgbClr val="000000"/>
                </a:solidFill>
                <a:latin typeface="Arial"/>
              </a:rPr>
              <a:t>The median is 2.5 hrs whereas maximum and minimum hrs is 5 and 0 respectively.</a:t>
            </a:r>
            <a:br>
              <a:rPr sz="1800"/>
            </a:br>
            <a:r>
              <a:rPr lang="en-IN" sz="1800" b="0" strike="noStrike" spc="-1">
                <a:solidFill>
                  <a:srgbClr val="000000"/>
                </a:solidFill>
                <a:latin typeface="Arial"/>
              </a:rPr>
              <a:t>The box plot also contains 6,7 and 8 hrs as outliers.</a:t>
            </a:r>
            <a:br>
              <a:rPr sz="1800"/>
            </a:br>
            <a:endParaRPr lang="en-IN" sz="1800" b="0" strike="noStrike" spc="-1">
              <a:solidFill>
                <a:srgbClr val="000000"/>
              </a:solidFill>
              <a:latin typeface="Arial"/>
            </a:endParaRPr>
          </a:p>
        </p:txBody>
      </p:sp>
      <p:pic>
        <p:nvPicPr>
          <p:cNvPr id="478" name="Picture 477"/>
          <p:cNvPicPr/>
          <p:nvPr/>
        </p:nvPicPr>
        <p:blipFill>
          <a:blip r:embed="rId3"/>
          <a:stretch/>
        </p:blipFill>
        <p:spPr>
          <a:xfrm>
            <a:off x="0" y="5580000"/>
            <a:ext cx="1256760" cy="12567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9" name="Picture 4"/>
          <p:cNvPicPr/>
          <p:nvPr/>
        </p:nvPicPr>
        <p:blipFill>
          <a:blip r:embed="rId2"/>
          <a:srcRect l="4152"/>
          <a:stretch/>
        </p:blipFill>
        <p:spPr>
          <a:xfrm rot="8400">
            <a:off x="603360" y="1666800"/>
            <a:ext cx="6048360" cy="4635360"/>
          </a:xfrm>
          <a:prstGeom prst="rect">
            <a:avLst/>
          </a:prstGeom>
          <a:ln w="0">
            <a:noFill/>
          </a:ln>
        </p:spPr>
      </p:pic>
      <p:sp>
        <p:nvSpPr>
          <p:cNvPr id="480"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Average time in hours per day spent listening to music  </a:t>
            </a:r>
            <a:br>
              <a:rPr sz="2500"/>
            </a:br>
            <a:r>
              <a:rPr lang="en-IN" sz="2500" b="0" strike="noStrike" spc="-1">
                <a:solidFill>
                  <a:srgbClr val="000000"/>
                </a:solidFill>
                <a:latin typeface="Arial"/>
              </a:rPr>
              <a:t>(side by side box plot)</a:t>
            </a:r>
          </a:p>
        </p:txBody>
      </p:sp>
      <p:graphicFrame>
        <p:nvGraphicFramePr>
          <p:cNvPr id="481" name="Table 480"/>
          <p:cNvGraphicFramePr/>
          <p:nvPr/>
        </p:nvGraphicFramePr>
        <p:xfrm>
          <a:off x="6880680" y="1388160"/>
          <a:ext cx="3110040" cy="2359800"/>
        </p:xfrm>
        <a:graphic>
          <a:graphicData uri="http://schemas.openxmlformats.org/drawingml/2006/table">
            <a:tbl>
              <a:tblPr/>
              <a:tblGrid>
                <a:gridCol w="1474200">
                  <a:extLst>
                    <a:ext uri="{9D8B030D-6E8A-4147-A177-3AD203B41FA5}">
                      <a16:colId xmlns:a16="http://schemas.microsoft.com/office/drawing/2014/main" val="20000"/>
                    </a:ext>
                  </a:extLst>
                </a:gridCol>
                <a:gridCol w="1635840">
                  <a:extLst>
                    <a:ext uri="{9D8B030D-6E8A-4147-A177-3AD203B41FA5}">
                      <a16:colId xmlns:a16="http://schemas.microsoft.com/office/drawing/2014/main" val="20001"/>
                    </a:ext>
                  </a:extLst>
                </a:gridCol>
              </a:tblGrid>
              <a:tr h="0">
                <a:tc gridSpan="2">
                  <a:txBody>
                    <a:bodyPr/>
                    <a:lstStyle/>
                    <a:p>
                      <a:pPr algn="ctr">
                        <a:lnSpc>
                          <a:spcPct val="100000"/>
                        </a:lnSpc>
                        <a:tabLst>
                          <a:tab pos="0" algn="l"/>
                        </a:tabLst>
                      </a:pPr>
                      <a:r>
                        <a:rPr lang="en-IN" sz="1500" b="1" strike="noStrike" spc="-1">
                          <a:solidFill>
                            <a:srgbClr val="000000"/>
                          </a:solidFill>
                          <a:latin typeface="Arial"/>
                        </a:rPr>
                        <a:t>MALE</a:t>
                      </a:r>
                      <a:endParaRPr lang="en-IN" sz="1500" b="0" strike="noStrike" spc="-1">
                        <a:solidFill>
                          <a:srgbClr val="000000"/>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0">
                <a:tc>
                  <a:txBody>
                    <a:bodyPr/>
                    <a:lstStyle/>
                    <a:p>
                      <a:pPr algn="ctr">
                        <a:lnSpc>
                          <a:spcPct val="100000"/>
                        </a:lnSpc>
                        <a:tabLst>
                          <a:tab pos="0" algn="l"/>
                        </a:tabLst>
                      </a:pPr>
                      <a:r>
                        <a:rPr lang="en-IN" sz="1500" b="0" strike="noStrike" spc="-1">
                          <a:solidFill>
                            <a:srgbClr val="000000"/>
                          </a:solidFill>
                          <a:latin typeface="Arial"/>
                        </a:rPr>
                        <a:t>ATTRIBUTES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a:lstStyle/>
                    <a:p>
                      <a:pPr algn="ctr">
                        <a:lnSpc>
                          <a:spcPct val="100000"/>
                        </a:lnSpc>
                        <a:tabLst>
                          <a:tab pos="0" algn="l"/>
                        </a:tabLst>
                      </a:pPr>
                      <a:r>
                        <a:rPr lang="en-IN" sz="1500" b="0" strike="noStrike" spc="-1">
                          <a:solidFill>
                            <a:srgbClr val="000000"/>
                          </a:solidFill>
                          <a:latin typeface="Arial"/>
                        </a:rPr>
                        <a:t>VALUE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216000">
                <a:tc>
                  <a:txBody>
                    <a:bodyPr/>
                    <a:lstStyle/>
                    <a:p>
                      <a:pPr algn="ctr">
                        <a:lnSpc>
                          <a:spcPct val="100000"/>
                        </a:lnSpc>
                        <a:tabLst>
                          <a:tab pos="0" algn="l"/>
                        </a:tabLst>
                      </a:pPr>
                      <a:r>
                        <a:rPr lang="en-IN" sz="1500" b="0" strike="noStrike" spc="-1">
                          <a:solidFill>
                            <a:srgbClr val="000000"/>
                          </a:solidFill>
                          <a:latin typeface="Arial"/>
                        </a:rPr>
                        <a:t>Max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a:lstStyle/>
                    <a:p>
                      <a:pPr algn="ctr">
                        <a:lnSpc>
                          <a:spcPct val="100000"/>
                        </a:lnSpc>
                        <a:tabLst>
                          <a:tab pos="0" algn="l"/>
                        </a:tabLst>
                      </a:pPr>
                      <a:r>
                        <a:rPr lang="en-IN" sz="1500" b="0" strike="noStrike" spc="-1">
                          <a:solidFill>
                            <a:srgbClr val="000000"/>
                          </a:solidFill>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49920">
                <a:tc>
                  <a:txBody>
                    <a:bodyPr/>
                    <a:lstStyle/>
                    <a:p>
                      <a:pPr algn="ctr">
                        <a:lnSpc>
                          <a:spcPct val="100000"/>
                        </a:lnSpc>
                        <a:tabLst>
                          <a:tab pos="0" algn="l"/>
                        </a:tabLst>
                      </a:pPr>
                      <a:r>
                        <a:rPr lang="en-IN" sz="1500" b="0" strike="noStrike" spc="-1">
                          <a:solidFill>
                            <a:srgbClr val="000000"/>
                          </a:solidFill>
                          <a:latin typeface="Arial"/>
                        </a:rPr>
                        <a:t>Q3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a:lstStyle/>
                    <a:p>
                      <a:pPr algn="ctr">
                        <a:lnSpc>
                          <a:spcPct val="100000"/>
                        </a:lnSpc>
                        <a:tabLst>
                          <a:tab pos="0" algn="l"/>
                        </a:tabLst>
                      </a:pPr>
                      <a:r>
                        <a:rPr lang="en-IN" sz="1500" b="0" strike="noStrike" spc="-1">
                          <a:solidFill>
                            <a:srgbClr val="000000"/>
                          </a:solidFill>
                          <a:latin typeface="Arial"/>
                        </a:rPr>
                        <a:t>3.5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49920">
                <a:tc>
                  <a:txBody>
                    <a:bodyPr/>
                    <a:lstStyle/>
                    <a:p>
                      <a:pPr algn="ctr">
                        <a:lnSpc>
                          <a:spcPct val="100000"/>
                        </a:lnSpc>
                        <a:tabLst>
                          <a:tab pos="0" algn="l"/>
                        </a:tabLst>
                      </a:pPr>
                      <a:r>
                        <a:rPr lang="en-IN" sz="1500" b="0" strike="noStrike" spc="-1">
                          <a:solidFill>
                            <a:srgbClr val="000000"/>
                          </a:solidFill>
                          <a:latin typeface="Arial"/>
                        </a:rPr>
                        <a:t>Median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a:lstStyle/>
                    <a:p>
                      <a:pPr algn="ctr">
                        <a:lnSpc>
                          <a:spcPct val="100000"/>
                        </a:lnSpc>
                        <a:tabLst>
                          <a:tab pos="0" algn="l"/>
                        </a:tabLst>
                      </a:pPr>
                      <a:r>
                        <a:rPr lang="en-IN" sz="1500" b="0" strike="noStrike" spc="-1">
                          <a:solidFill>
                            <a:srgbClr val="000000"/>
                          </a:solidFill>
                          <a:latin typeface="Arial"/>
                        </a:rPr>
                        <a:t>2.5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r h="349920">
                <a:tc>
                  <a:txBody>
                    <a:bodyPr/>
                    <a:lstStyle/>
                    <a:p>
                      <a:pPr algn="ctr">
                        <a:lnSpc>
                          <a:spcPct val="100000"/>
                        </a:lnSpc>
                        <a:tabLst>
                          <a:tab pos="0" algn="l"/>
                        </a:tabLst>
                      </a:pPr>
                      <a:r>
                        <a:rPr lang="en-IN" sz="1500" b="0" strike="noStrike" spc="-1">
                          <a:solidFill>
                            <a:srgbClr val="000000"/>
                          </a:solidFill>
                          <a:latin typeface="Arial"/>
                        </a:rPr>
                        <a:t>Q1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a:lstStyle/>
                    <a:p>
                      <a:pPr algn="ctr">
                        <a:lnSpc>
                          <a:spcPct val="100000"/>
                        </a:lnSpc>
                        <a:tabLst>
                          <a:tab pos="0" algn="l"/>
                        </a:tabLst>
                      </a:pPr>
                      <a:r>
                        <a:rPr lang="en-IN" sz="1500" b="0" strike="noStrike" spc="-1">
                          <a:solidFill>
                            <a:srgbClr val="000000"/>
                          </a:solidFill>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5"/>
                  </a:ext>
                </a:extLst>
              </a:tr>
              <a:tr h="349920">
                <a:tc>
                  <a:txBody>
                    <a:bodyPr/>
                    <a:lstStyle/>
                    <a:p>
                      <a:pPr algn="ctr">
                        <a:lnSpc>
                          <a:spcPct val="100000"/>
                        </a:lnSpc>
                        <a:tabLst>
                          <a:tab pos="0" algn="l"/>
                        </a:tabLst>
                      </a:pPr>
                      <a:r>
                        <a:rPr lang="en-IN" sz="1500" b="0" strike="noStrike" spc="-1">
                          <a:solidFill>
                            <a:srgbClr val="000000"/>
                          </a:solidFill>
                          <a:latin typeface="Arial"/>
                        </a:rPr>
                        <a:t>Min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a:lstStyle/>
                    <a:p>
                      <a:pPr algn="ctr">
                        <a:lnSpc>
                          <a:spcPct val="100000"/>
                        </a:lnSpc>
                        <a:tabLst>
                          <a:tab pos="0" algn="l"/>
                        </a:tabLst>
                      </a:pPr>
                      <a:r>
                        <a:rPr lang="en-IN" sz="1500" b="0" strike="noStrike" spc="-1">
                          <a:solidFill>
                            <a:srgbClr val="000000"/>
                          </a:solidFill>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6"/>
                  </a:ext>
                </a:extLst>
              </a:tr>
            </a:tbl>
          </a:graphicData>
        </a:graphic>
      </p:graphicFrame>
      <p:graphicFrame>
        <p:nvGraphicFramePr>
          <p:cNvPr id="482" name="Table 481"/>
          <p:cNvGraphicFramePr/>
          <p:nvPr/>
        </p:nvGraphicFramePr>
        <p:xfrm>
          <a:off x="6885720" y="3982320"/>
          <a:ext cx="3105000" cy="2359800"/>
        </p:xfrm>
        <a:graphic>
          <a:graphicData uri="http://schemas.openxmlformats.org/drawingml/2006/table">
            <a:tbl>
              <a:tblPr/>
              <a:tblGrid>
                <a:gridCol w="1521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tblGrid>
              <a:tr h="0">
                <a:tc gridSpan="2">
                  <a:txBody>
                    <a:bodyPr/>
                    <a:lstStyle/>
                    <a:p>
                      <a:pPr algn="ctr">
                        <a:lnSpc>
                          <a:spcPct val="100000"/>
                        </a:lnSpc>
                      </a:pPr>
                      <a:r>
                        <a:rPr lang="en-IN" sz="1500" b="1" strike="noStrike" spc="-1">
                          <a:solidFill>
                            <a:srgbClr val="000000"/>
                          </a:solidFill>
                          <a:latin typeface="Arial"/>
                        </a:rPr>
                        <a:t>FEMALE</a:t>
                      </a:r>
                      <a:endParaRPr lang="en-IN" sz="1500" b="0" strike="noStrike" spc="-1">
                        <a:solidFill>
                          <a:srgbClr val="000000"/>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0">
                <a:tc>
                  <a:txBody>
                    <a:bodyPr/>
                    <a:lstStyle/>
                    <a:p>
                      <a:pPr algn="ctr">
                        <a:lnSpc>
                          <a:spcPct val="100000"/>
                        </a:lnSpc>
                      </a:pPr>
                      <a:r>
                        <a:rPr lang="en-IN" sz="1500" b="0" strike="noStrike" spc="-1">
                          <a:solidFill>
                            <a:srgbClr val="000000"/>
                          </a:solidFill>
                          <a:latin typeface="Arial"/>
                        </a:rPr>
                        <a:t>ATTRIBUTES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gn="ctr">
                        <a:lnSpc>
                          <a:spcPct val="100000"/>
                        </a:lnSpc>
                      </a:pPr>
                      <a:r>
                        <a:rPr lang="en-IN" sz="1500" b="0" strike="noStrike" spc="-1">
                          <a:solidFill>
                            <a:srgbClr val="000000"/>
                          </a:solidFill>
                          <a:latin typeface="Arial"/>
                        </a:rPr>
                        <a:t>VALUE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1"/>
                  </a:ext>
                </a:extLst>
              </a:tr>
              <a:tr h="216000">
                <a:tc>
                  <a:txBody>
                    <a:bodyPr/>
                    <a:lstStyle/>
                    <a:p>
                      <a:pPr algn="ctr">
                        <a:lnSpc>
                          <a:spcPct val="100000"/>
                        </a:lnSpc>
                      </a:pPr>
                      <a:r>
                        <a:rPr lang="en-IN" sz="1500" b="0" strike="noStrike" spc="-1">
                          <a:solidFill>
                            <a:srgbClr val="000000"/>
                          </a:solidFill>
                          <a:latin typeface="Arial"/>
                        </a:rPr>
                        <a:t>Max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gn="ctr">
                        <a:lnSpc>
                          <a:spcPct val="100000"/>
                        </a:lnSpc>
                      </a:pPr>
                      <a:r>
                        <a:rPr lang="en-IN" sz="1500" b="0" strike="noStrike" spc="-1">
                          <a:solidFill>
                            <a:srgbClr val="000000"/>
                          </a:solidFill>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2"/>
                  </a:ext>
                </a:extLst>
              </a:tr>
              <a:tr h="349920">
                <a:tc>
                  <a:txBody>
                    <a:bodyPr/>
                    <a:lstStyle/>
                    <a:p>
                      <a:pPr algn="ctr">
                        <a:lnSpc>
                          <a:spcPct val="100000"/>
                        </a:lnSpc>
                      </a:pPr>
                      <a:r>
                        <a:rPr lang="en-IN" sz="1500" b="0" strike="noStrike" spc="-1">
                          <a:solidFill>
                            <a:srgbClr val="000000"/>
                          </a:solidFill>
                          <a:latin typeface="Arial"/>
                        </a:rPr>
                        <a:t>Q3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gn="ctr">
                        <a:lnSpc>
                          <a:spcPct val="100000"/>
                        </a:lnSpc>
                      </a:pPr>
                      <a:r>
                        <a:rPr lang="en-IN" sz="1500" b="0" strike="noStrike" spc="-1">
                          <a:solidFill>
                            <a:srgbClr val="000000"/>
                          </a:solidFill>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3"/>
                  </a:ext>
                </a:extLst>
              </a:tr>
              <a:tr h="349920">
                <a:tc>
                  <a:txBody>
                    <a:bodyPr/>
                    <a:lstStyle/>
                    <a:p>
                      <a:pPr algn="ctr">
                        <a:lnSpc>
                          <a:spcPct val="100000"/>
                        </a:lnSpc>
                      </a:pPr>
                      <a:r>
                        <a:rPr lang="en-IN" sz="1500" b="0" strike="noStrike" spc="-1">
                          <a:solidFill>
                            <a:srgbClr val="000000"/>
                          </a:solidFill>
                          <a:latin typeface="Arial"/>
                        </a:rPr>
                        <a:t>Median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gn="ctr">
                        <a:lnSpc>
                          <a:spcPct val="100000"/>
                        </a:lnSpc>
                      </a:pPr>
                      <a:r>
                        <a:rPr lang="en-IN" sz="1500" b="0" strike="noStrike" spc="-1">
                          <a:solidFill>
                            <a:srgbClr val="000000"/>
                          </a:solidFill>
                          <a:latin typeface="Arial"/>
                        </a:rPr>
                        <a:t>2.5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4"/>
                  </a:ext>
                </a:extLst>
              </a:tr>
              <a:tr h="349920">
                <a:tc>
                  <a:txBody>
                    <a:bodyPr/>
                    <a:lstStyle/>
                    <a:p>
                      <a:pPr algn="ctr">
                        <a:lnSpc>
                          <a:spcPct val="100000"/>
                        </a:lnSpc>
                      </a:pPr>
                      <a:r>
                        <a:rPr lang="en-IN" sz="1500" b="0" strike="noStrike" spc="-1">
                          <a:solidFill>
                            <a:srgbClr val="000000"/>
                          </a:solidFill>
                          <a:latin typeface="Arial"/>
                        </a:rPr>
                        <a:t>Q1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gn="ctr">
                        <a:lnSpc>
                          <a:spcPct val="100000"/>
                        </a:lnSpc>
                      </a:pPr>
                      <a:r>
                        <a:rPr lang="en-IN" sz="1500" b="0" strike="noStrike" spc="-1">
                          <a:solidFill>
                            <a:srgbClr val="000000"/>
                          </a:solidFill>
                          <a:latin typeface="Arial"/>
                        </a:rPr>
                        <a:t>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5"/>
                  </a:ext>
                </a:extLst>
              </a:tr>
              <a:tr h="349920">
                <a:tc>
                  <a:txBody>
                    <a:bodyPr/>
                    <a:lstStyle/>
                    <a:p>
                      <a:pPr algn="ctr">
                        <a:lnSpc>
                          <a:spcPct val="100000"/>
                        </a:lnSpc>
                      </a:pPr>
                      <a:r>
                        <a:rPr lang="en-IN" sz="1500" b="0" strike="noStrike" spc="-1">
                          <a:solidFill>
                            <a:srgbClr val="000000"/>
                          </a:solidFill>
                          <a:latin typeface="Arial"/>
                        </a:rPr>
                        <a:t>Min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gn="ctr">
                        <a:lnSpc>
                          <a:spcPct val="100000"/>
                        </a:lnSpc>
                      </a:pPr>
                      <a:r>
                        <a:rPr lang="en-IN" sz="1500" b="0" strike="noStrike" spc="-1">
                          <a:solidFill>
                            <a:srgbClr val="000000"/>
                          </a:solidFill>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6"/>
                  </a:ext>
                </a:extLst>
              </a:tr>
            </a:tbl>
          </a:graphicData>
        </a:graphic>
      </p:graphicFrame>
      <p:pic>
        <p:nvPicPr>
          <p:cNvPr id="483" name="Picture 482"/>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4" name="Table 483"/>
          <p:cNvGraphicFramePr/>
          <p:nvPr/>
        </p:nvGraphicFramePr>
        <p:xfrm>
          <a:off x="711000" y="1643400"/>
          <a:ext cx="10559160" cy="2332080"/>
        </p:xfrm>
        <a:graphic>
          <a:graphicData uri="http://schemas.openxmlformats.org/drawingml/2006/table">
            <a:tbl>
              <a:tblPr/>
              <a:tblGrid>
                <a:gridCol w="1171800">
                  <a:extLst>
                    <a:ext uri="{9D8B030D-6E8A-4147-A177-3AD203B41FA5}">
                      <a16:colId xmlns:a16="http://schemas.microsoft.com/office/drawing/2014/main" val="20000"/>
                    </a:ext>
                  </a:extLst>
                </a:gridCol>
                <a:gridCol w="1171800">
                  <a:extLst>
                    <a:ext uri="{9D8B030D-6E8A-4147-A177-3AD203B41FA5}">
                      <a16:colId xmlns:a16="http://schemas.microsoft.com/office/drawing/2014/main" val="20001"/>
                    </a:ext>
                  </a:extLst>
                </a:gridCol>
                <a:gridCol w="1171800">
                  <a:extLst>
                    <a:ext uri="{9D8B030D-6E8A-4147-A177-3AD203B41FA5}">
                      <a16:colId xmlns:a16="http://schemas.microsoft.com/office/drawing/2014/main" val="20002"/>
                    </a:ext>
                  </a:extLst>
                </a:gridCol>
                <a:gridCol w="1171800">
                  <a:extLst>
                    <a:ext uri="{9D8B030D-6E8A-4147-A177-3AD203B41FA5}">
                      <a16:colId xmlns:a16="http://schemas.microsoft.com/office/drawing/2014/main" val="20003"/>
                    </a:ext>
                  </a:extLst>
                </a:gridCol>
                <a:gridCol w="1171800">
                  <a:extLst>
                    <a:ext uri="{9D8B030D-6E8A-4147-A177-3AD203B41FA5}">
                      <a16:colId xmlns:a16="http://schemas.microsoft.com/office/drawing/2014/main" val="20004"/>
                    </a:ext>
                  </a:extLst>
                </a:gridCol>
                <a:gridCol w="1171800">
                  <a:extLst>
                    <a:ext uri="{9D8B030D-6E8A-4147-A177-3AD203B41FA5}">
                      <a16:colId xmlns:a16="http://schemas.microsoft.com/office/drawing/2014/main" val="20005"/>
                    </a:ext>
                  </a:extLst>
                </a:gridCol>
                <a:gridCol w="1171800">
                  <a:extLst>
                    <a:ext uri="{9D8B030D-6E8A-4147-A177-3AD203B41FA5}">
                      <a16:colId xmlns:a16="http://schemas.microsoft.com/office/drawing/2014/main" val="20006"/>
                    </a:ext>
                  </a:extLst>
                </a:gridCol>
                <a:gridCol w="1171800">
                  <a:extLst>
                    <a:ext uri="{9D8B030D-6E8A-4147-A177-3AD203B41FA5}">
                      <a16:colId xmlns:a16="http://schemas.microsoft.com/office/drawing/2014/main" val="20007"/>
                    </a:ext>
                  </a:extLst>
                </a:gridCol>
                <a:gridCol w="1184760">
                  <a:extLst>
                    <a:ext uri="{9D8B030D-6E8A-4147-A177-3AD203B41FA5}">
                      <a16:colId xmlns:a16="http://schemas.microsoft.com/office/drawing/2014/main" val="20008"/>
                    </a:ext>
                  </a:extLst>
                </a:gridCol>
              </a:tblGrid>
              <a:tr h="500760">
                <a:tc rowSpan="2">
                  <a:txBody>
                    <a:bodyPr/>
                    <a:lstStyle/>
                    <a:p>
                      <a:pPr algn="ctr">
                        <a:lnSpc>
                          <a:spcPct val="100000"/>
                        </a:lnSpc>
                      </a:pPr>
                      <a:r>
                        <a:rPr lang="en-IN" sz="1800" b="1" strike="noStrike" spc="-1">
                          <a:solidFill>
                            <a:srgbClr val="000000"/>
                          </a:solidFill>
                          <a:latin typeface="Arial"/>
                        </a:rPr>
                        <a:t>GENDER</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gridSpan="8">
                  <a:txBody>
                    <a:bodyPr/>
                    <a:lstStyle/>
                    <a:p>
                      <a:pPr algn="ctr">
                        <a:lnSpc>
                          <a:spcPct val="100000"/>
                        </a:lnSpc>
                      </a:pPr>
                      <a:r>
                        <a:rPr lang="en-IN" sz="1800" b="1" strike="noStrike" spc="-1">
                          <a:solidFill>
                            <a:srgbClr val="000000"/>
                          </a:solidFill>
                          <a:latin typeface="Arial"/>
                        </a:rPr>
                        <a:t>AVERAGE TIME SPENT LISTENING TO MUSIC (hrs)</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500760">
                <a:tc vMerge="1">
                  <a:txBody>
                    <a:bodyPr/>
                    <a:lstStyle/>
                    <a:p>
                      <a:endParaRPr lang="en-IN" sz="1800" b="0" strike="noStrike" spc="-1">
                        <a:solidFill>
                          <a:srgbClr val="000000"/>
                        </a:solidFill>
                        <a:latin typeface="Arial"/>
                      </a:endParaRPr>
                    </a:p>
                  </a:txBody>
                  <a:tcPr marL="90000" marR="90000">
                    <a:lnL>
                      <a:noFill/>
                    </a:lnL>
                    <a:lnR>
                      <a:noFill/>
                    </a:lnR>
                    <a:lnT>
                      <a:noFill/>
                    </a:lnT>
                    <a:lnB>
                      <a:noFill/>
                    </a:lnB>
                    <a:solidFill>
                      <a:srgbClr val="729FCF"/>
                    </a:solidFill>
                  </a:tcPr>
                </a:tc>
                <a:tc>
                  <a:txBody>
                    <a:bodyPr/>
                    <a:lstStyle/>
                    <a:p>
                      <a:pPr algn="ctr">
                        <a:lnSpc>
                          <a:spcPct val="100000"/>
                        </a:lnSpc>
                      </a:pPr>
                      <a:r>
                        <a:rPr lang="en-IN" sz="1800" b="1" strike="noStrike" spc="-1">
                          <a:solidFill>
                            <a:srgbClr val="000000"/>
                          </a:solidFill>
                          <a:latin typeface="Arial"/>
                        </a:rPr>
                        <a:t>COUNT</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MEAN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STD</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MIN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25%</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50%</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75%</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1" strike="noStrike" spc="-1">
                          <a:solidFill>
                            <a:srgbClr val="000000"/>
                          </a:solidFill>
                          <a:latin typeface="Arial"/>
                        </a:rPr>
                        <a:t>MAX</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25320">
                <a:tc>
                  <a:txBody>
                    <a:bodyPr/>
                    <a:lstStyle/>
                    <a:p>
                      <a:pPr algn="ctr">
                        <a:lnSpc>
                          <a:spcPct val="100000"/>
                        </a:lnSpc>
                      </a:pPr>
                      <a:r>
                        <a:rPr lang="en-IN" sz="1800" b="0" strike="noStrike" spc="-1">
                          <a:solidFill>
                            <a:srgbClr val="000000"/>
                          </a:solidFill>
                          <a:latin typeface="Arial"/>
                        </a:rPr>
                        <a:t>FEMALE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76.0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2.513158</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1.346536</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1.5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2.5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3.0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solidFill>
                            <a:srgbClr val="000000"/>
                          </a:solidFill>
                          <a:latin typeface="Arial"/>
                        </a:rPr>
                        <a:t>5.0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05240">
                <a:tc>
                  <a:txBody>
                    <a:bodyPr/>
                    <a:lstStyle/>
                    <a:p>
                      <a:pPr algn="ctr">
                        <a:lnSpc>
                          <a:spcPct val="100000"/>
                        </a:lnSpc>
                      </a:pPr>
                      <a:r>
                        <a:rPr lang="en-IN" sz="1800" b="0" strike="noStrike" spc="-1">
                          <a:solidFill>
                            <a:srgbClr val="000000"/>
                          </a:solidFill>
                          <a:latin typeface="Arial"/>
                        </a:rPr>
                        <a:t>MALE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245.0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2.681633</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1.575514</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2.0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2.5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3.5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solidFill>
                            <a:srgbClr val="000000"/>
                          </a:solidFill>
                          <a:latin typeface="Arial"/>
                        </a:rPr>
                        <a:t>5.0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
        <p:nvSpPr>
          <p:cNvPr id="485" name="PlaceHolder 1"/>
          <p:cNvSpPr>
            <a:spLocks noGrp="1"/>
          </p:cNvSpPr>
          <p:nvPr>
            <p:ph type="title"/>
          </p:nvPr>
        </p:nvSpPr>
        <p:spPr>
          <a:xfrm>
            <a:off x="480240" y="540000"/>
            <a:ext cx="10499400" cy="80388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Average time spent listening to music </a:t>
            </a:r>
            <a:r>
              <a:rPr lang="en-IN" sz="2500" b="0" strike="noStrike" spc="-1">
                <a:solidFill>
                  <a:srgbClr val="000000"/>
                </a:solidFill>
                <a:latin typeface="Arial"/>
              </a:rPr>
              <a:t>(per day)</a:t>
            </a:r>
            <a:r>
              <a:rPr lang="en-IN" sz="2500" b="1" strike="noStrike" spc="-1">
                <a:solidFill>
                  <a:srgbClr val="000000"/>
                </a:solidFill>
                <a:latin typeface="Arial"/>
              </a:rPr>
              <a:t> </a:t>
            </a:r>
            <a:br>
              <a:rPr sz="2500"/>
            </a:br>
            <a:endParaRPr lang="en-IN" sz="2500" b="0" strike="noStrike" spc="-1">
              <a:solidFill>
                <a:srgbClr val="000000"/>
              </a:solidFill>
              <a:latin typeface="Arial"/>
            </a:endParaRPr>
          </a:p>
        </p:txBody>
      </p:sp>
      <p:pic>
        <p:nvPicPr>
          <p:cNvPr id="486" name="Picture 485"/>
          <p:cNvPicPr/>
          <p:nvPr/>
        </p:nvPicPr>
        <p:blipFill>
          <a:blip r:embed="rId2"/>
          <a:stretch/>
        </p:blipFill>
        <p:spPr>
          <a:xfrm>
            <a:off x="10620000" y="0"/>
            <a:ext cx="1256760" cy="1256760"/>
          </a:xfrm>
          <a:prstGeom prst="rect">
            <a:avLst/>
          </a:prstGeom>
          <a:ln w="0">
            <a:noFill/>
          </a:ln>
        </p:spPr>
      </p:pic>
      <p:sp>
        <p:nvSpPr>
          <p:cNvPr id="487" name="Rectangle 486"/>
          <p:cNvSpPr/>
          <p:nvPr/>
        </p:nvSpPr>
        <p:spPr>
          <a:xfrm>
            <a:off x="480240" y="4860000"/>
            <a:ext cx="11711520" cy="89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a:solidFill>
                  <a:srgbClr val="000000"/>
                </a:solidFill>
                <a:latin typeface="Arial"/>
              </a:rPr>
              <a:t>Even though the mean listening time of male and female is almost the same the standard deviation is more for male when compared to female.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 name="Table 487"/>
          <p:cNvGraphicFramePr/>
          <p:nvPr/>
        </p:nvGraphicFramePr>
        <p:xfrm>
          <a:off x="211680" y="1155240"/>
          <a:ext cx="11700000" cy="4722600"/>
        </p:xfrm>
        <a:graphic>
          <a:graphicData uri="http://schemas.openxmlformats.org/drawingml/2006/table">
            <a:tbl>
              <a:tblPr/>
              <a:tblGrid>
                <a:gridCol w="909000">
                  <a:extLst>
                    <a:ext uri="{9D8B030D-6E8A-4147-A177-3AD203B41FA5}">
                      <a16:colId xmlns:a16="http://schemas.microsoft.com/office/drawing/2014/main" val="20000"/>
                    </a:ext>
                  </a:extLst>
                </a:gridCol>
                <a:gridCol w="942120">
                  <a:extLst>
                    <a:ext uri="{9D8B030D-6E8A-4147-A177-3AD203B41FA5}">
                      <a16:colId xmlns:a16="http://schemas.microsoft.com/office/drawing/2014/main" val="20001"/>
                    </a:ext>
                  </a:extLst>
                </a:gridCol>
                <a:gridCol w="1118160">
                  <a:extLst>
                    <a:ext uri="{9D8B030D-6E8A-4147-A177-3AD203B41FA5}">
                      <a16:colId xmlns:a16="http://schemas.microsoft.com/office/drawing/2014/main" val="20002"/>
                    </a:ext>
                  </a:extLst>
                </a:gridCol>
                <a:gridCol w="1045800">
                  <a:extLst>
                    <a:ext uri="{9D8B030D-6E8A-4147-A177-3AD203B41FA5}">
                      <a16:colId xmlns:a16="http://schemas.microsoft.com/office/drawing/2014/main" val="20003"/>
                    </a:ext>
                  </a:extLst>
                </a:gridCol>
                <a:gridCol w="1459800">
                  <a:extLst>
                    <a:ext uri="{9D8B030D-6E8A-4147-A177-3AD203B41FA5}">
                      <a16:colId xmlns:a16="http://schemas.microsoft.com/office/drawing/2014/main" val="20004"/>
                    </a:ext>
                  </a:extLst>
                </a:gridCol>
                <a:gridCol w="1522080">
                  <a:extLst>
                    <a:ext uri="{9D8B030D-6E8A-4147-A177-3AD203B41FA5}">
                      <a16:colId xmlns:a16="http://schemas.microsoft.com/office/drawing/2014/main" val="20005"/>
                    </a:ext>
                  </a:extLst>
                </a:gridCol>
                <a:gridCol w="1449360">
                  <a:extLst>
                    <a:ext uri="{9D8B030D-6E8A-4147-A177-3AD203B41FA5}">
                      <a16:colId xmlns:a16="http://schemas.microsoft.com/office/drawing/2014/main" val="20006"/>
                    </a:ext>
                  </a:extLst>
                </a:gridCol>
                <a:gridCol w="1821960">
                  <a:extLst>
                    <a:ext uri="{9D8B030D-6E8A-4147-A177-3AD203B41FA5}">
                      <a16:colId xmlns:a16="http://schemas.microsoft.com/office/drawing/2014/main" val="20007"/>
                    </a:ext>
                  </a:extLst>
                </a:gridCol>
                <a:gridCol w="1431720">
                  <a:extLst>
                    <a:ext uri="{9D8B030D-6E8A-4147-A177-3AD203B41FA5}">
                      <a16:colId xmlns:a16="http://schemas.microsoft.com/office/drawing/2014/main" val="20008"/>
                    </a:ext>
                  </a:extLst>
                </a:gridCol>
              </a:tblGrid>
              <a:tr h="1354320">
                <a:tc>
                  <a:txBody>
                    <a:bodyPr/>
                    <a:lstStyle/>
                    <a:p>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GENDER</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WHAT GENRE DO YOU USUALLY LISTEN TO </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WHEN DO YOU USUALLY LISTEN SONGS</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HAVE YOU EVER FELT LISTENING TO MUSIC HAS A POSITIVE IMPACT ON YOUR MOOD</a:t>
                      </a:r>
                      <a:br>
                        <a:rPr sz="1400"/>
                      </a:b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IN WHAT WAYS DID LISTENING TO MUSIC HELPED WITH YOUR MENTAL HEALTH</a:t>
                      </a:r>
                      <a:br>
                        <a:rPr sz="1400"/>
                      </a:b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WHAT KIND OF MUSIC USUALLY HELPS YOU FEEL BETTER</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HAVE YOU EVER EXPERIENCED A NEGATIVE IMPACT ON YOUR MOOD WHILE LISTENING MUSIC</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400" b="1" strike="noStrike" spc="-1">
                          <a:solidFill>
                            <a:srgbClr val="000000"/>
                          </a:solidFill>
                          <a:latin typeface="Arial"/>
                        </a:rPr>
                        <a:t>IF YES, HOW DID IT EFFECT YOU </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lnSpc>
                          <a:spcPct val="100000"/>
                        </a:lnSpc>
                      </a:pPr>
                      <a:r>
                        <a:rPr lang="en-IN" sz="1400" b="1" strike="noStrike" spc="-1">
                          <a:solidFill>
                            <a:srgbClr val="000000"/>
                          </a:solidFill>
                          <a:latin typeface="Arial"/>
                        </a:rPr>
                        <a:t>COUNT</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321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lnSpc>
                          <a:spcPct val="100000"/>
                        </a:lnSpc>
                      </a:pPr>
                      <a:r>
                        <a:rPr lang="en-IN" sz="1400" b="1" strike="noStrike" spc="-1">
                          <a:solidFill>
                            <a:srgbClr val="000000"/>
                          </a:solidFill>
                          <a:latin typeface="Arial"/>
                        </a:rPr>
                        <a:t>UNIQUE</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104</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24</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52</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19</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60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84440">
                <a:tc>
                  <a:txBody>
                    <a:bodyPr/>
                    <a:lstStyle/>
                    <a:p>
                      <a:pPr algn="ctr">
                        <a:lnSpc>
                          <a:spcPct val="100000"/>
                        </a:lnSpc>
                      </a:pPr>
                      <a:r>
                        <a:rPr lang="en-IN" sz="1400" b="1" strike="noStrike" spc="-1">
                          <a:solidFill>
                            <a:srgbClr val="000000"/>
                          </a:solidFill>
                          <a:latin typeface="Arial"/>
                        </a:rPr>
                        <a:t>TOP</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Male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Classical/ Folk</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Depends on mood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Yes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300" b="0" strike="noStrike" spc="-1">
                          <a:solidFill>
                            <a:srgbClr val="000000"/>
                          </a:solidFill>
                          <a:latin typeface="Arial"/>
                        </a:rPr>
                        <a:t>Calms me down/ Relieves Stress, boosts my mood, helps me focus, makes me feel less lonely, helps me sleep better, provides a sense of enjoyment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Slow and Calming music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No, I never had any negative impact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400" b="0" strike="noStrike" spc="-1">
                          <a:solidFill>
                            <a:srgbClr val="000000"/>
                          </a:solidFill>
                          <a:latin typeface="Arial"/>
                        </a:rPr>
                        <a:t>I felt triggered while listening to a particular song</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lnSpc>
                          <a:spcPct val="100000"/>
                        </a:lnSpc>
                      </a:pPr>
                      <a:r>
                        <a:rPr lang="en-IN" sz="1400" b="1" strike="noStrike" spc="-1">
                          <a:solidFill>
                            <a:srgbClr val="000000"/>
                          </a:solidFill>
                          <a:latin typeface="Arial"/>
                        </a:rPr>
                        <a:t>FREQ</a:t>
                      </a:r>
                      <a:endParaRPr lang="en-IN" sz="14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245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29</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128</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300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29</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40</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218</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400" b="0" strike="noStrike" spc="-1">
                          <a:solidFill>
                            <a:srgbClr val="000000"/>
                          </a:solidFill>
                          <a:latin typeface="Arial"/>
                        </a:rPr>
                        <a:t>17</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489" name="PlaceHolder 1"/>
          <p:cNvSpPr>
            <a:spLocks noGrp="1"/>
          </p:cNvSpPr>
          <p:nvPr>
            <p:ph type="subTitle"/>
          </p:nvPr>
        </p:nvSpPr>
        <p:spPr>
          <a:xfrm>
            <a:off x="540000" y="5940000"/>
            <a:ext cx="11039400" cy="719280"/>
          </a:xfrm>
          <a:prstGeom prst="rect">
            <a:avLst/>
          </a:prstGeom>
          <a:noFill/>
          <a:ln w="0">
            <a:noFill/>
          </a:ln>
        </p:spPr>
        <p:txBody>
          <a:bodyPr lIns="0" tIns="0" rIns="0" bIns="0" anchor="ctr">
            <a:noAutofit/>
          </a:bodyPr>
          <a:lstStyle/>
          <a:p>
            <a:pPr algn="ctr"/>
            <a:endParaRPr lang="en-IN" sz="1800" b="0" strike="noStrike" spc="-1">
              <a:solidFill>
                <a:srgbClr val="000000"/>
              </a:solidFill>
              <a:latin typeface="Arial"/>
            </a:endParaRPr>
          </a:p>
        </p:txBody>
      </p:sp>
      <p:sp>
        <p:nvSpPr>
          <p:cNvPr id="490" name="PlaceHolder 2"/>
          <p:cNvSpPr>
            <a:spLocks noGrp="1"/>
          </p:cNvSpPr>
          <p:nvPr>
            <p:ph type="title"/>
          </p:nvPr>
        </p:nvSpPr>
        <p:spPr>
          <a:xfrm>
            <a:off x="360000" y="287640"/>
            <a:ext cx="11219400" cy="622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Arial"/>
            </a:endParaRPr>
          </a:p>
        </p:txBody>
      </p:sp>
      <p:pic>
        <p:nvPicPr>
          <p:cNvPr id="491" name="Picture 490"/>
          <p:cNvPicPr/>
          <p:nvPr/>
        </p:nvPicPr>
        <p:blipFill>
          <a:blip r:embed="rId2"/>
          <a:stretch/>
        </p:blipFill>
        <p:spPr>
          <a:xfrm>
            <a:off x="10620000" y="-29496"/>
            <a:ext cx="1256760" cy="12567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720000" y="180000"/>
            <a:ext cx="10859400" cy="71748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dirty="0">
                <a:solidFill>
                  <a:srgbClr val="000000"/>
                </a:solidFill>
                <a:latin typeface="Arial"/>
              </a:rPr>
              <a:t>5. CONFIDENCE INTERVAL ESTIMATOR</a:t>
            </a:r>
            <a:endParaRPr lang="en-IN" sz="3000" b="0" strike="noStrike" spc="-1" dirty="0">
              <a:solidFill>
                <a:srgbClr val="000000"/>
              </a:solidFill>
              <a:latin typeface="Arial"/>
            </a:endParaRPr>
          </a:p>
        </p:txBody>
      </p:sp>
      <p:pic>
        <p:nvPicPr>
          <p:cNvPr id="494" name="Picture 493"/>
          <p:cNvPicPr/>
          <p:nvPr/>
        </p:nvPicPr>
        <p:blipFill>
          <a:blip r:embed="rId2"/>
          <a:stretch/>
        </p:blipFill>
        <p:spPr>
          <a:xfrm>
            <a:off x="10620000" y="0"/>
            <a:ext cx="1256760" cy="1256760"/>
          </a:xfrm>
          <a:prstGeom prst="rect">
            <a:avLst/>
          </a:prstGeom>
          <a:ln w="0">
            <a:noFill/>
          </a:ln>
        </p:spPr>
      </p:pic>
      <p:pic>
        <p:nvPicPr>
          <p:cNvPr id="3" name="Picture 2">
            <a:extLst>
              <a:ext uri="{FF2B5EF4-FFF2-40B4-BE49-F238E27FC236}">
                <a16:creationId xmlns:a16="http://schemas.microsoft.com/office/drawing/2014/main" id="{93EC186A-F374-E452-A107-ADC902C23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45" y="897480"/>
            <a:ext cx="9900001" cy="54852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DB2C74-D819-79CC-452A-3985ABBF1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031" y="218509"/>
            <a:ext cx="8249265" cy="6420982"/>
          </a:xfrm>
          <a:prstGeom prst="rect">
            <a:avLst/>
          </a:prstGeom>
        </p:spPr>
      </p:pic>
      <p:pic>
        <p:nvPicPr>
          <p:cNvPr id="5" name="Picture 4">
            <a:extLst>
              <a:ext uri="{FF2B5EF4-FFF2-40B4-BE49-F238E27FC236}">
                <a16:creationId xmlns:a16="http://schemas.microsoft.com/office/drawing/2014/main" id="{FDC36C42-14C2-1ED4-C760-707065CA395F}"/>
              </a:ext>
            </a:extLst>
          </p:cNvPr>
          <p:cNvPicPr/>
          <p:nvPr/>
        </p:nvPicPr>
        <p:blipFill>
          <a:blip r:embed="rId3"/>
          <a:stretch/>
        </p:blipFill>
        <p:spPr>
          <a:xfrm>
            <a:off x="10718323" y="88491"/>
            <a:ext cx="1256760" cy="1256760"/>
          </a:xfrm>
          <a:prstGeom prst="rect">
            <a:avLst/>
          </a:prstGeom>
          <a:ln w="0">
            <a:noFill/>
          </a:ln>
        </p:spPr>
      </p:pic>
    </p:spTree>
    <p:extLst>
      <p:ext uri="{BB962C8B-B14F-4D97-AF65-F5344CB8AC3E}">
        <p14:creationId xmlns:p14="http://schemas.microsoft.com/office/powerpoint/2010/main" val="285797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Box 1"/>
          <p:cNvSpPr/>
          <p:nvPr/>
        </p:nvSpPr>
        <p:spPr>
          <a:xfrm>
            <a:off x="360000" y="441720"/>
            <a:ext cx="56865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571680" indent="-571680">
              <a:lnSpc>
                <a:spcPct val="100000"/>
              </a:lnSpc>
              <a:buClr>
                <a:srgbClr val="7D5008"/>
              </a:buClr>
              <a:buFont typeface="Wingdings" charset="2"/>
              <a:buChar char=""/>
            </a:pPr>
            <a:r>
              <a:rPr lang="en-IN" sz="3600" b="0" u="sng" strike="noStrike" spc="-1">
                <a:solidFill>
                  <a:schemeClr val="accent6">
                    <a:lumMod val="50000"/>
                  </a:schemeClr>
                </a:solidFill>
                <a:uFillTx/>
                <a:latin typeface="Calibri"/>
                <a:ea typeface="DejaVu Sans"/>
              </a:rPr>
              <a:t>GROUP MEMBERES</a:t>
            </a:r>
            <a:endParaRPr lang="en-IN" sz="3600" b="0" strike="noStrike" spc="-1">
              <a:solidFill>
                <a:srgbClr val="000000"/>
              </a:solidFill>
              <a:latin typeface="Arial"/>
            </a:endParaRPr>
          </a:p>
        </p:txBody>
      </p:sp>
      <p:sp>
        <p:nvSpPr>
          <p:cNvPr id="417" name="TextBox 2"/>
          <p:cNvSpPr/>
          <p:nvPr/>
        </p:nvSpPr>
        <p:spPr>
          <a:xfrm>
            <a:off x="900000" y="1620000"/>
            <a:ext cx="8047440" cy="54000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567"/>
              </a:spcBef>
              <a:spcAft>
                <a:spcPts val="567"/>
              </a:spcAft>
            </a:pPr>
            <a:r>
              <a:rPr lang="en-IN" sz="2200" b="1" strike="noStrike" spc="-1" dirty="0">
                <a:solidFill>
                  <a:srgbClr val="000000"/>
                </a:solidFill>
                <a:latin typeface="Calibri"/>
                <a:ea typeface="DejaVu Sans"/>
              </a:rPr>
              <a:t>Ashwini Bhavsar- </a:t>
            </a:r>
            <a:r>
              <a:rPr lang="en-IN" sz="2200" b="0" u="sng" strike="noStrike" spc="-1" dirty="0">
                <a:solidFill>
                  <a:srgbClr val="0563C1"/>
                </a:solidFill>
                <a:uFillTx/>
                <a:latin typeface="Calibri"/>
                <a:ea typeface="DejaVu Sans"/>
                <a:hlinkClick r:id="rId2"/>
              </a:rPr>
              <a:t>MA22MSCST11017@IITH.AC.IN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a:solidFill>
                  <a:srgbClr val="000000"/>
                </a:solidFill>
                <a:latin typeface="Calibri"/>
                <a:ea typeface="DejaVu Sans"/>
              </a:rPr>
              <a:t>Neelam -</a:t>
            </a:r>
            <a:r>
              <a:rPr lang="en-IN" sz="2200" b="1" u="sng" strike="noStrike" spc="-1" dirty="0">
                <a:solidFill>
                  <a:srgbClr val="0563C1"/>
                </a:solidFill>
                <a:uFillTx/>
                <a:latin typeface="Calibri"/>
                <a:ea typeface="DejaVu Sans"/>
                <a:hlinkClick r:id="rId3"/>
              </a:rPr>
              <a:t> </a:t>
            </a:r>
            <a:r>
              <a:rPr lang="en-IN" sz="2200" b="0" u="sng" strike="noStrike" spc="-1" dirty="0">
                <a:solidFill>
                  <a:srgbClr val="0563C1"/>
                </a:solidFill>
                <a:uFillTx/>
                <a:latin typeface="Calibri"/>
                <a:ea typeface="DejaVu Sans"/>
                <a:hlinkClick r:id="rId4"/>
              </a:rPr>
              <a:t>MA22MSCST11011@IITH.AC.IN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a:solidFill>
                  <a:srgbClr val="000000"/>
                </a:solidFill>
                <a:latin typeface="Calibri"/>
                <a:ea typeface="DejaVu Sans"/>
              </a:rPr>
              <a:t>Saurabh </a:t>
            </a:r>
            <a:r>
              <a:rPr lang="en-IN" sz="2200" b="1" strike="noStrike" spc="-1" dirty="0" err="1">
                <a:solidFill>
                  <a:srgbClr val="000000"/>
                </a:solidFill>
                <a:latin typeface="Calibri"/>
                <a:ea typeface="DejaVu Sans"/>
              </a:rPr>
              <a:t>Bhoi</a:t>
            </a:r>
            <a:r>
              <a:rPr lang="en-IN" sz="2200" b="1" strike="noStrike" spc="-1" dirty="0">
                <a:solidFill>
                  <a:srgbClr val="000000"/>
                </a:solidFill>
                <a:latin typeface="Calibri"/>
                <a:ea typeface="DejaVu Sans"/>
              </a:rPr>
              <a:t> - </a:t>
            </a:r>
            <a:r>
              <a:rPr lang="en-IN" sz="2200" b="0" u="sng" strike="noStrike" spc="-1" dirty="0">
                <a:solidFill>
                  <a:srgbClr val="0563C1"/>
                </a:solidFill>
                <a:uFillTx/>
                <a:latin typeface="Calibri"/>
                <a:ea typeface="DejaVu Sans"/>
                <a:hlinkClick r:id="rId5"/>
              </a:rPr>
              <a:t>MA22MSCST11014@IITH.AC.IN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a:solidFill>
                  <a:srgbClr val="000000"/>
                </a:solidFill>
                <a:latin typeface="Calibri"/>
                <a:ea typeface="DejaVu Sans"/>
              </a:rPr>
              <a:t>Ashok Kumar - </a:t>
            </a:r>
            <a:r>
              <a:rPr lang="en-IN" sz="2200" b="0" u="sng" strike="noStrike" spc="-1" dirty="0">
                <a:solidFill>
                  <a:srgbClr val="0563C1"/>
                </a:solidFill>
                <a:uFillTx/>
                <a:latin typeface="Calibri"/>
                <a:ea typeface="DejaVu Sans"/>
                <a:hlinkClick r:id="rId6"/>
              </a:rPr>
              <a:t>MA22MSCST11007@IITH.AC.IN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a:solidFill>
                  <a:srgbClr val="000000"/>
                </a:solidFill>
                <a:latin typeface="Calibri"/>
                <a:ea typeface="DejaVu Sans"/>
              </a:rPr>
              <a:t>Deepak Kumar - </a:t>
            </a:r>
            <a:r>
              <a:rPr lang="en-IN" sz="2200" b="0" u="sng" strike="noStrike" spc="-1" dirty="0">
                <a:solidFill>
                  <a:srgbClr val="0563C1"/>
                </a:solidFill>
                <a:uFillTx/>
                <a:latin typeface="Calibri"/>
                <a:ea typeface="DejaVu Sans"/>
                <a:hlinkClick r:id="rId7"/>
              </a:rPr>
              <a:t>MA22MSCST11008@IITH.AC.IN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err="1">
                <a:solidFill>
                  <a:srgbClr val="000000"/>
                </a:solidFill>
                <a:latin typeface="Calibri"/>
                <a:ea typeface="DejaVu Sans"/>
              </a:rPr>
              <a:t>Dishanta</a:t>
            </a:r>
            <a:r>
              <a:rPr lang="en-IN" sz="2200" b="1" strike="noStrike" spc="-1" dirty="0">
                <a:solidFill>
                  <a:srgbClr val="000000"/>
                </a:solidFill>
                <a:latin typeface="Calibri"/>
                <a:ea typeface="DejaVu Sans"/>
              </a:rPr>
              <a:t> </a:t>
            </a:r>
            <a:r>
              <a:rPr lang="en-IN" sz="2200" b="1" strike="noStrike" spc="-1" dirty="0" err="1">
                <a:solidFill>
                  <a:srgbClr val="000000"/>
                </a:solidFill>
                <a:latin typeface="Calibri"/>
                <a:ea typeface="DejaVu Sans"/>
              </a:rPr>
              <a:t>Bharali</a:t>
            </a:r>
            <a:r>
              <a:rPr lang="en-IN" sz="2200" b="1" strike="noStrike" spc="-1" dirty="0">
                <a:solidFill>
                  <a:srgbClr val="000000"/>
                </a:solidFill>
                <a:latin typeface="Calibri"/>
                <a:ea typeface="DejaVu Sans"/>
              </a:rPr>
              <a:t> - </a:t>
            </a:r>
            <a:r>
              <a:rPr lang="en-IN" sz="2200" b="0" u="sng" strike="noStrike" spc="-1" dirty="0">
                <a:solidFill>
                  <a:srgbClr val="0563C1"/>
                </a:solidFill>
                <a:uFillTx/>
                <a:latin typeface="Calibri"/>
                <a:ea typeface="DejaVu Sans"/>
                <a:hlinkClick r:id="rId8"/>
              </a:rPr>
              <a:t>MA22MSCST11013@IITH.AC.IN</a:t>
            </a:r>
            <a:endParaRPr lang="en-IN" sz="2200" b="0" strike="noStrike" spc="-1" dirty="0">
              <a:solidFill>
                <a:srgbClr val="000000"/>
              </a:solidFill>
              <a:latin typeface="Arial"/>
            </a:endParaRPr>
          </a:p>
          <a:p>
            <a:pPr>
              <a:lnSpc>
                <a:spcPct val="100000"/>
              </a:lnSpc>
              <a:spcBef>
                <a:spcPts val="567"/>
              </a:spcBef>
              <a:spcAft>
                <a:spcPts val="567"/>
              </a:spcAft>
            </a:pPr>
            <a:r>
              <a:rPr lang="en-IN" sz="2200" b="1" strike="noStrike" spc="-1" dirty="0">
                <a:solidFill>
                  <a:srgbClr val="000000"/>
                </a:solidFill>
                <a:latin typeface="Calibri"/>
                <a:ea typeface="DejaVu Sans"/>
              </a:rPr>
              <a:t>Ravi Kumar - </a:t>
            </a:r>
            <a:r>
              <a:rPr lang="en-IN" sz="2200" b="0" u="sng" strike="noStrike" spc="-1" dirty="0">
                <a:solidFill>
                  <a:srgbClr val="0563C1"/>
                </a:solidFill>
                <a:uFillTx/>
                <a:latin typeface="Calibri"/>
                <a:ea typeface="DejaVu Sans"/>
                <a:hlinkClick r:id="rId9"/>
              </a:rPr>
              <a:t>MA22MSCST11005@IITH.AC.IN</a:t>
            </a:r>
            <a:endParaRPr lang="en-IN" sz="2200" b="0" strike="noStrike" spc="-1" dirty="0">
              <a:solidFill>
                <a:srgbClr val="000000"/>
              </a:solidFill>
              <a:latin typeface="Arial"/>
            </a:endParaRPr>
          </a:p>
          <a:p>
            <a:pPr>
              <a:lnSpc>
                <a:spcPct val="100000"/>
              </a:lnSpc>
              <a:spcBef>
                <a:spcPts val="567"/>
              </a:spcBef>
              <a:spcAft>
                <a:spcPts val="567"/>
              </a:spcAft>
            </a:pPr>
            <a:r>
              <a:rPr lang="en-IN" sz="2000" b="1" strike="noStrike" spc="-1" dirty="0">
                <a:solidFill>
                  <a:srgbClr val="000000"/>
                </a:solidFill>
                <a:latin typeface="Calibri"/>
                <a:ea typeface="DejaVu Sans"/>
              </a:rPr>
              <a:t>Ibrahim Parekh- </a:t>
            </a:r>
            <a:r>
              <a:rPr lang="en-IN" sz="2000" b="0" u="sng" strike="noStrike" spc="-1" dirty="0">
                <a:solidFill>
                  <a:srgbClr val="0563C1"/>
                </a:solidFill>
                <a:uFillTx/>
                <a:latin typeface="Calibri"/>
                <a:ea typeface="DejaVu Sans"/>
                <a:hlinkClick r:id="rId10"/>
              </a:rPr>
              <a:t>MA22MSCST11010@IITH.AC.IN</a:t>
            </a:r>
            <a:endParaRPr lang="en-IN" sz="2000" b="0" strike="noStrike" spc="-1" dirty="0">
              <a:solidFill>
                <a:srgbClr val="000000"/>
              </a:solidFill>
              <a:latin typeface="Arial"/>
            </a:endParaRPr>
          </a:p>
          <a:p>
            <a:pPr>
              <a:lnSpc>
                <a:spcPct val="100000"/>
              </a:lnSpc>
              <a:spcBef>
                <a:spcPts val="567"/>
              </a:spcBef>
              <a:spcAft>
                <a:spcPts val="567"/>
              </a:spcAft>
            </a:pPr>
            <a:r>
              <a:rPr lang="en-IN" sz="2000" b="1" strike="noStrike" spc="-1" dirty="0" err="1">
                <a:solidFill>
                  <a:srgbClr val="000000"/>
                </a:solidFill>
                <a:latin typeface="Calibri"/>
                <a:ea typeface="DejaVu Sans"/>
              </a:rPr>
              <a:t>Yasaswini</a:t>
            </a:r>
            <a:r>
              <a:rPr lang="en-IN" sz="2000" b="1" strike="noStrike" spc="-1" dirty="0">
                <a:solidFill>
                  <a:srgbClr val="000000"/>
                </a:solidFill>
                <a:latin typeface="Calibri"/>
                <a:ea typeface="DejaVu Sans"/>
              </a:rPr>
              <a:t> </a:t>
            </a:r>
            <a:r>
              <a:rPr lang="en-IN" sz="2000" b="1" strike="noStrike" spc="-1" dirty="0" err="1">
                <a:solidFill>
                  <a:srgbClr val="000000"/>
                </a:solidFill>
                <a:latin typeface="Calibri"/>
                <a:ea typeface="DejaVu Sans"/>
              </a:rPr>
              <a:t>Nasaka</a:t>
            </a:r>
            <a:r>
              <a:rPr lang="en-IN" sz="2000" b="1" strike="noStrike" spc="-1" dirty="0">
                <a:solidFill>
                  <a:srgbClr val="000000"/>
                </a:solidFill>
                <a:latin typeface="Calibri"/>
                <a:ea typeface="DejaVu Sans"/>
              </a:rPr>
              <a:t> - </a:t>
            </a:r>
            <a:r>
              <a:rPr lang="en-IN" sz="2000" b="0" u="sng" strike="noStrike" spc="-1" dirty="0">
                <a:solidFill>
                  <a:srgbClr val="0563C1"/>
                </a:solidFill>
                <a:uFillTx/>
                <a:latin typeface="Calibri"/>
                <a:ea typeface="DejaVu Sans"/>
                <a:hlinkClick r:id="rId11"/>
              </a:rPr>
              <a:t>MA22MSCST11006@IITH.AC.IN</a:t>
            </a:r>
            <a:endParaRPr lang="en-IN" sz="2000" b="0" strike="noStrike" spc="-1" dirty="0">
              <a:solidFill>
                <a:srgbClr val="000000"/>
              </a:solidFill>
              <a:latin typeface="Arial"/>
            </a:endParaRPr>
          </a:p>
          <a:p>
            <a:pPr>
              <a:lnSpc>
                <a:spcPct val="100000"/>
              </a:lnSpc>
            </a:pPr>
            <a:endParaRPr lang="en-IN" sz="2400" b="0" strike="noStrike" spc="-1" dirty="0">
              <a:solidFill>
                <a:srgbClr val="000000"/>
              </a:solidFill>
              <a:latin typeface="Arial"/>
            </a:endParaRPr>
          </a:p>
          <a:p>
            <a:pPr>
              <a:lnSpc>
                <a:spcPct val="100000"/>
              </a:lnSpc>
            </a:pPr>
            <a:endParaRPr lang="en-IN" sz="24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p:txBody>
      </p:sp>
      <p:pic>
        <p:nvPicPr>
          <p:cNvPr id="418" name="Picture 417"/>
          <p:cNvPicPr/>
          <p:nvPr/>
        </p:nvPicPr>
        <p:blipFill>
          <a:blip r:embed="rId12"/>
          <a:stretch/>
        </p:blipFill>
        <p:spPr>
          <a:xfrm>
            <a:off x="10620000" y="0"/>
            <a:ext cx="1256760" cy="12567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191880" y="180000"/>
            <a:ext cx="10968120" cy="80208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a:solidFill>
                  <a:srgbClr val="000000"/>
                </a:solidFill>
                <a:latin typeface="Arial"/>
              </a:rPr>
              <a:t>6. HYPOTHESIS TESTING</a:t>
            </a:r>
            <a:endParaRPr lang="en-IN" sz="3000" b="0" strike="noStrike" spc="-1">
              <a:solidFill>
                <a:srgbClr val="000000"/>
              </a:solidFill>
              <a:latin typeface="Arial"/>
            </a:endParaRPr>
          </a:p>
        </p:txBody>
      </p:sp>
      <p:pic>
        <p:nvPicPr>
          <p:cNvPr id="496" name="Picture 495"/>
          <p:cNvPicPr/>
          <p:nvPr/>
        </p:nvPicPr>
        <p:blipFill>
          <a:blip r:embed="rId2"/>
          <a:stretch/>
        </p:blipFill>
        <p:spPr>
          <a:xfrm>
            <a:off x="10620000" y="0"/>
            <a:ext cx="1256760" cy="1256760"/>
          </a:xfrm>
          <a:prstGeom prst="rect">
            <a:avLst/>
          </a:prstGeom>
          <a:ln w="0">
            <a:noFill/>
          </a:ln>
        </p:spPr>
      </p:pic>
      <p:sp>
        <p:nvSpPr>
          <p:cNvPr id="497" name="PlaceHolder 4"/>
          <p:cNvSpPr txBox="1"/>
          <p:nvPr/>
        </p:nvSpPr>
        <p:spPr>
          <a:xfrm>
            <a:off x="5580000" y="1162080"/>
            <a:ext cx="6120000" cy="5497920"/>
          </a:xfrm>
          <a:prstGeom prst="rect">
            <a:avLst/>
          </a:prstGeom>
          <a:noFill/>
          <a:ln w="0">
            <a:noFill/>
          </a:ln>
        </p:spPr>
        <p:txBody>
          <a:bodyPr lIns="0" tIns="0" rIns="0" bIns="0" anchor="ctr">
            <a:noAutofit/>
          </a:bodyPr>
          <a:lstStyle/>
          <a:p>
            <a:pPr algn="just"/>
            <a:r>
              <a:rPr lang="en-IN" sz="2000" b="0" strike="noStrike" spc="-1" dirty="0">
                <a:solidFill>
                  <a:srgbClr val="000000"/>
                </a:solidFill>
                <a:latin typeface="Arial"/>
              </a:rPr>
              <a:t>Following are the hypothesis that we constructed:</a:t>
            </a:r>
            <a:endParaRPr lang="en-GB" sz="2000" b="0" strike="noStrike" spc="-1" dirty="0">
              <a:solidFill>
                <a:srgbClr val="000000"/>
              </a:solidFill>
              <a:latin typeface="Arial"/>
              <a:ea typeface="Calibri"/>
            </a:endParaRPr>
          </a:p>
          <a:p>
            <a:pPr marL="360000" algn="just"/>
            <a:endParaRPr lang="en-GB" sz="2000" b="0" strike="noStrike" spc="-1" dirty="0">
              <a:solidFill>
                <a:srgbClr val="000000"/>
              </a:solidFill>
              <a:latin typeface="Arial"/>
              <a:ea typeface="Calibri"/>
            </a:endParaRPr>
          </a:p>
          <a:p>
            <a:pPr marL="360000" algn="just">
              <a:lnSpc>
                <a:spcPct val="100000"/>
              </a:lnSpc>
              <a:tabLst>
                <a:tab pos="0" algn="l"/>
              </a:tabLst>
            </a:pPr>
            <a:r>
              <a:rPr lang="en-IN" sz="2000" b="0" strike="noStrike" spc="-1" dirty="0">
                <a:solidFill>
                  <a:srgbClr val="000000"/>
                </a:solidFill>
                <a:latin typeface="Arial"/>
                <a:ea typeface="Calibri"/>
              </a:rPr>
              <a:t>H</a:t>
            </a:r>
            <a:r>
              <a:rPr lang="en-IN" sz="2000" b="0" strike="noStrike" spc="-1" dirty="0">
                <a:solidFill>
                  <a:srgbClr val="000000"/>
                </a:solidFill>
                <a:latin typeface="Arial"/>
                <a:ea typeface="Arial"/>
              </a:rPr>
              <a:t>ₒ: </a:t>
            </a:r>
            <a:r>
              <a:rPr lang="en-IN" sz="2000" b="0" strike="noStrike" spc="-1" dirty="0">
                <a:solidFill>
                  <a:srgbClr val="000000"/>
                </a:solidFill>
                <a:latin typeface="Arial"/>
                <a:ea typeface="DejaVu Sans"/>
              </a:rPr>
              <a:t>µ &gt;= 3.1286</a:t>
            </a:r>
            <a:endParaRPr lang="en-GB" sz="2000" b="0" strike="noStrike" spc="-1" dirty="0">
              <a:solidFill>
                <a:srgbClr val="000000"/>
              </a:solidFill>
              <a:latin typeface="Arial"/>
              <a:ea typeface="Calibri"/>
            </a:endParaRPr>
          </a:p>
          <a:p>
            <a:pPr marL="360000" algn="just">
              <a:lnSpc>
                <a:spcPct val="100000"/>
              </a:lnSpc>
              <a:tabLst>
                <a:tab pos="0" algn="l"/>
              </a:tabLst>
            </a:pPr>
            <a:r>
              <a:rPr lang="en-IN" sz="2000" b="0" strike="noStrike" spc="-1" dirty="0">
                <a:solidFill>
                  <a:srgbClr val="000000"/>
                </a:solidFill>
                <a:latin typeface="Arial"/>
                <a:ea typeface="Arial"/>
              </a:rPr>
              <a:t>Hₐ: </a:t>
            </a:r>
            <a:r>
              <a:rPr lang="en-IN" sz="2000" b="0" strike="noStrike" spc="-1" dirty="0">
                <a:solidFill>
                  <a:srgbClr val="000000"/>
                </a:solidFill>
                <a:latin typeface="Arial"/>
                <a:ea typeface="DejaVu Sans"/>
              </a:rPr>
              <a:t>µ &lt; 3.1286</a:t>
            </a:r>
            <a:endParaRPr lang="en-GB" sz="2000" b="0" strike="noStrike" spc="-1" dirty="0">
              <a:solidFill>
                <a:srgbClr val="000000"/>
              </a:solidFill>
              <a:latin typeface="Arial"/>
              <a:ea typeface="Calibri"/>
            </a:endParaRPr>
          </a:p>
          <a:p>
            <a:pPr algn="just"/>
            <a:endParaRPr lang="en-IN" sz="2000" b="0" strike="noStrike" spc="-1" dirty="0">
              <a:solidFill>
                <a:srgbClr val="000000"/>
              </a:solidFill>
              <a:latin typeface="Arial"/>
            </a:endParaRPr>
          </a:p>
          <a:p>
            <a:pPr algn="just"/>
            <a:r>
              <a:rPr lang="en-IN" sz="2000" b="0" strike="noStrike" spc="-1" dirty="0">
                <a:solidFill>
                  <a:srgbClr val="000000"/>
                </a:solidFill>
                <a:latin typeface="Arial"/>
              </a:rPr>
              <a:t>i.e. We are considering the null hypothesis as the number of hours students of IITH listen to music is greater than or equal to 3.1286, and the alternate hypothesis to be the number of hours is less than 3.1286 </a:t>
            </a:r>
            <a:endParaRPr lang="en-GB" sz="2000" b="0" strike="noStrike" spc="-1" dirty="0">
              <a:solidFill>
                <a:srgbClr val="000000"/>
              </a:solidFill>
              <a:latin typeface="Arial"/>
              <a:ea typeface="Calibri"/>
            </a:endParaRPr>
          </a:p>
          <a:p>
            <a:pPr marL="360000" algn="just">
              <a:lnSpc>
                <a:spcPct val="100000"/>
              </a:lnSpc>
              <a:tabLst>
                <a:tab pos="0" algn="l"/>
              </a:tabLst>
            </a:pPr>
            <a:endParaRPr lang="en-IN" sz="2000" b="0" strike="noStrike" spc="-1" dirty="0">
              <a:solidFill>
                <a:srgbClr val="000000"/>
              </a:solidFill>
              <a:latin typeface="Arial"/>
            </a:endParaRPr>
          </a:p>
        </p:txBody>
      </p:sp>
      <p:pic>
        <p:nvPicPr>
          <p:cNvPr id="498" name="Picture 497"/>
          <p:cNvPicPr/>
          <p:nvPr/>
        </p:nvPicPr>
        <p:blipFill>
          <a:blip r:embed="rId3"/>
          <a:stretch/>
        </p:blipFill>
        <p:spPr>
          <a:xfrm>
            <a:off x="0" y="900000"/>
            <a:ext cx="5580000" cy="54414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551880" y="97920"/>
            <a:ext cx="10968120" cy="802080"/>
          </a:xfrm>
          <a:prstGeom prst="rect">
            <a:avLst/>
          </a:prstGeom>
          <a:noFill/>
          <a:ln w="0">
            <a:noFill/>
          </a:ln>
        </p:spPr>
        <p:txBody>
          <a:bodyPr lIns="0" tIns="0" rIns="0" bIns="0" anchor="ctr">
            <a:noAutofit/>
          </a:bodyPr>
          <a:lstStyle/>
          <a:p>
            <a:pPr indent="0" algn="ctr">
              <a:lnSpc>
                <a:spcPct val="100000"/>
              </a:lnSpc>
              <a:buNone/>
              <a:tabLst>
                <a:tab pos="0" algn="l"/>
              </a:tabLst>
            </a:pPr>
            <a:r>
              <a:rPr lang="en-IN" sz="2600" b="1" strike="noStrike" spc="-1" dirty="0">
                <a:solidFill>
                  <a:srgbClr val="000000"/>
                </a:solidFill>
                <a:latin typeface="Arial"/>
              </a:rPr>
              <a:t>6.1 Rejection Region Approach </a:t>
            </a:r>
            <a:endParaRPr lang="en-IN" sz="2600" b="0" strike="noStrike" spc="-1" dirty="0">
              <a:solidFill>
                <a:srgbClr val="000000"/>
              </a:solidFill>
              <a:latin typeface="Arial"/>
            </a:endParaRPr>
          </a:p>
        </p:txBody>
      </p:sp>
      <p:pic>
        <p:nvPicPr>
          <p:cNvPr id="501" name="Picture 500"/>
          <p:cNvPicPr/>
          <p:nvPr/>
        </p:nvPicPr>
        <p:blipFill>
          <a:blip r:embed="rId2"/>
          <a:stretch/>
        </p:blipFill>
        <p:spPr>
          <a:xfrm>
            <a:off x="10620000" y="0"/>
            <a:ext cx="1256760" cy="1256760"/>
          </a:xfrm>
          <a:prstGeom prst="rect">
            <a:avLst/>
          </a:prstGeom>
          <a:ln w="0">
            <a:noFill/>
          </a:ln>
        </p:spPr>
      </p:pic>
      <p:pic>
        <p:nvPicPr>
          <p:cNvPr id="3" name="Picture 2">
            <a:extLst>
              <a:ext uri="{FF2B5EF4-FFF2-40B4-BE49-F238E27FC236}">
                <a16:creationId xmlns:a16="http://schemas.microsoft.com/office/drawing/2014/main" id="{769D4B8F-6E02-9160-62FE-9F7EBB4A629F}"/>
              </a:ext>
            </a:extLst>
          </p:cNvPr>
          <p:cNvPicPr>
            <a:picLocks noChangeAspect="1"/>
          </p:cNvPicPr>
          <p:nvPr/>
        </p:nvPicPr>
        <p:blipFill>
          <a:blip r:embed="rId3"/>
          <a:stretch>
            <a:fillRect/>
          </a:stretch>
        </p:blipFill>
        <p:spPr>
          <a:xfrm>
            <a:off x="1393231" y="990388"/>
            <a:ext cx="8439027" cy="51744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273600"/>
            <a:ext cx="10906200" cy="802080"/>
          </a:xfrm>
          <a:prstGeom prst="rect">
            <a:avLst/>
          </a:prstGeom>
          <a:noFill/>
          <a:ln w="0">
            <a:noFill/>
          </a:ln>
        </p:spPr>
        <p:txBody>
          <a:bodyPr lIns="0" tIns="0" rIns="0" bIns="0" anchor="ctr">
            <a:noAutofit/>
          </a:bodyPr>
          <a:lstStyle/>
          <a:p>
            <a:pPr indent="0" algn="ctr">
              <a:lnSpc>
                <a:spcPct val="100000"/>
              </a:lnSpc>
              <a:buNone/>
              <a:tabLst>
                <a:tab pos="0" algn="l"/>
              </a:tabLst>
            </a:pPr>
            <a:r>
              <a:rPr lang="en-IN" sz="2600" b="1" strike="noStrike" spc="-1">
                <a:solidFill>
                  <a:srgbClr val="000000"/>
                </a:solidFill>
                <a:latin typeface="Arial"/>
              </a:rPr>
              <a:t>6.2 p-values approach </a:t>
            </a:r>
            <a:endParaRPr lang="en-IN" sz="2600" b="0" strike="noStrike" spc="-1">
              <a:solidFill>
                <a:srgbClr val="000000"/>
              </a:solidFill>
              <a:latin typeface="Arial"/>
            </a:endParaRPr>
          </a:p>
        </p:txBody>
      </p:sp>
      <p:pic>
        <p:nvPicPr>
          <p:cNvPr id="508" name="Picture 507"/>
          <p:cNvPicPr/>
          <p:nvPr/>
        </p:nvPicPr>
        <p:blipFill>
          <a:blip r:embed="rId2"/>
          <a:stretch/>
        </p:blipFill>
        <p:spPr>
          <a:xfrm>
            <a:off x="10620000" y="0"/>
            <a:ext cx="1256760" cy="1256760"/>
          </a:xfrm>
          <a:prstGeom prst="rect">
            <a:avLst/>
          </a:prstGeom>
          <a:ln w="0">
            <a:noFill/>
          </a:ln>
        </p:spPr>
      </p:pic>
      <p:pic>
        <p:nvPicPr>
          <p:cNvPr id="3" name="Picture 2">
            <a:extLst>
              <a:ext uri="{FF2B5EF4-FFF2-40B4-BE49-F238E27FC236}">
                <a16:creationId xmlns:a16="http://schemas.microsoft.com/office/drawing/2014/main" id="{F3B4D16F-0217-2858-6C9A-21C6F046DE18}"/>
              </a:ext>
            </a:extLst>
          </p:cNvPr>
          <p:cNvPicPr>
            <a:picLocks noChangeAspect="1"/>
          </p:cNvPicPr>
          <p:nvPr/>
        </p:nvPicPr>
        <p:blipFill rotWithShape="1">
          <a:blip r:embed="rId3">
            <a:extLst>
              <a:ext uri="{28A0092B-C50C-407E-A947-70E740481C1C}">
                <a14:useLocalDpi xmlns:a14="http://schemas.microsoft.com/office/drawing/2010/main" val="0"/>
              </a:ext>
            </a:extLst>
          </a:blip>
          <a:srcRect t="10212"/>
          <a:stretch/>
        </p:blipFill>
        <p:spPr>
          <a:xfrm>
            <a:off x="1710813" y="1075680"/>
            <a:ext cx="8062452" cy="48290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27F0-4EB4-AB84-0BEE-6BF961A6FCDA}"/>
              </a:ext>
            </a:extLst>
          </p:cNvPr>
          <p:cNvSpPr>
            <a:spLocks noGrp="1"/>
          </p:cNvSpPr>
          <p:nvPr>
            <p:ph type="title"/>
          </p:nvPr>
        </p:nvSpPr>
        <p:spPr>
          <a:xfrm>
            <a:off x="609480" y="273600"/>
            <a:ext cx="10972440" cy="581806"/>
          </a:xfrm>
        </p:spPr>
        <p:txBody>
          <a:bodyPr/>
          <a:lstStyle/>
          <a:p>
            <a:pPr algn="ctr"/>
            <a:r>
              <a:rPr lang="en-US" dirty="0"/>
              <a:t>7. HYPOTHESIS TESTING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BBF4F8-2433-AD77-2F63-126F4EA5826E}"/>
                  </a:ext>
                </a:extLst>
              </p:cNvPr>
              <p:cNvSpPr txBox="1"/>
              <p:nvPr/>
            </p:nvSpPr>
            <p:spPr>
              <a:xfrm>
                <a:off x="6232871" y="2174667"/>
                <a:ext cx="5349049" cy="3416320"/>
              </a:xfrm>
              <a:prstGeom prst="rect">
                <a:avLst/>
              </a:prstGeom>
              <a:noFill/>
            </p:spPr>
            <p:txBody>
              <a:bodyPr wrap="square">
                <a:spAutoFit/>
              </a:bodyPr>
              <a:lstStyle/>
              <a:p>
                <a:pPr algn="just"/>
                <a:r>
                  <a:rPr lang="en-IN" sz="1800" b="0" strike="noStrike" spc="-1" dirty="0">
                    <a:solidFill>
                      <a:srgbClr val="000000"/>
                    </a:solidFill>
                    <a:latin typeface="Times New Roman" panose="02020603050405020304" pitchFamily="18" charset="0"/>
                    <a:cs typeface="Times New Roman" panose="02020603050405020304" pitchFamily="18" charset="0"/>
                  </a:rPr>
                  <a:t>Following are the hypothesis that we constructed:</a:t>
                </a:r>
                <a:endParaRPr lang="en-GB"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360000" algn="just"/>
                <a:endParaRPr lang="en-GB"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360000" algn="just">
                  <a:lnSpc>
                    <a:spcPct val="100000"/>
                  </a:lnSpc>
                  <a:tabLst>
                    <a:tab pos="0" algn="l"/>
                  </a:tabLst>
                </a:pPr>
                <a:r>
                  <a:rPr lang="en-IN" sz="1800" b="0" strike="noStrike" spc="-1" dirty="0">
                    <a:solidFill>
                      <a:srgbClr val="000000"/>
                    </a:solidFill>
                    <a:latin typeface="Times New Roman" panose="02020603050405020304" pitchFamily="18" charset="0"/>
                    <a:ea typeface="Calibri"/>
                    <a:cs typeface="Times New Roman" panose="02020603050405020304" pitchFamily="18" charset="0"/>
                  </a:rPr>
                  <a:t>H</a:t>
                </a:r>
                <a:r>
                  <a:rPr lang="en-IN" sz="1800" b="0" strike="noStrike" spc="-1" dirty="0">
                    <a:solidFill>
                      <a:srgbClr val="000000"/>
                    </a:solidFill>
                    <a:latin typeface="Times New Roman" panose="02020603050405020304" pitchFamily="18" charset="0"/>
                    <a:ea typeface="Arial"/>
                    <a:cs typeface="Times New Roman" panose="02020603050405020304" pitchFamily="18" charset="0"/>
                  </a:rPr>
                  <a:t>ₒ: </a:t>
                </a:r>
                <a:r>
                  <a:rPr lang="el-GR" sz="1800" b="0" strike="noStrike" spc="-1" dirty="0">
                    <a:solidFill>
                      <a:srgbClr val="000000"/>
                    </a:solidFill>
                    <a:latin typeface="Times New Roman" panose="02020603050405020304" pitchFamily="18" charset="0"/>
                    <a:ea typeface="Arial"/>
                    <a:cs typeface="Times New Roman" panose="02020603050405020304" pitchFamily="18" charset="0"/>
                  </a:rPr>
                  <a:t>Π</a:t>
                </a:r>
                <a:r>
                  <a:rPr lang="en-IN" spc="-1" dirty="0">
                    <a:solidFill>
                      <a:srgbClr val="000000"/>
                    </a:solidFill>
                    <a:latin typeface="Times New Roman" panose="02020603050405020304" pitchFamily="18" charset="0"/>
                    <a:ea typeface="Arial"/>
                    <a:cs typeface="Times New Roman" panose="02020603050405020304" pitchFamily="18" charset="0"/>
                  </a:rPr>
                  <a:t> </a:t>
                </a:r>
                <a14:m>
                  <m:oMath xmlns:m="http://schemas.openxmlformats.org/officeDocument/2006/math">
                    <m:r>
                      <a:rPr lang="en-US" b="0" i="1" spc="-1" smtClean="0">
                        <a:solidFill>
                          <a:srgbClr val="000000"/>
                        </a:solidFill>
                        <a:latin typeface="Cambria Math" panose="02040503050406030204" pitchFamily="18" charset="0"/>
                        <a:ea typeface="Arial"/>
                      </a:rPr>
                      <m:t>≤0.67</m:t>
                    </m:r>
                  </m:oMath>
                </a14:m>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GB"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360000" algn="just">
                  <a:lnSpc>
                    <a:spcPct val="100000"/>
                  </a:lnSpc>
                  <a:tabLst>
                    <a:tab pos="0" algn="l"/>
                  </a:tabLst>
                </a:pPr>
                <a:r>
                  <a:rPr lang="en-IN" sz="1800" b="0" strike="noStrike" spc="-1" dirty="0">
                    <a:solidFill>
                      <a:srgbClr val="000000"/>
                    </a:solidFill>
                    <a:latin typeface="Times New Roman" panose="02020603050405020304" pitchFamily="18" charset="0"/>
                    <a:ea typeface="Arial"/>
                    <a:cs typeface="Times New Roman" panose="02020603050405020304" pitchFamily="18" charset="0"/>
                  </a:rPr>
                  <a:t>Hₐ: </a:t>
                </a:r>
                <a:r>
                  <a:rPr lang="el-GR" sz="1800" b="0" strike="noStrike" spc="-1" dirty="0">
                    <a:solidFill>
                      <a:srgbClr val="000000"/>
                    </a:solidFill>
                    <a:latin typeface="Times New Roman" panose="02020603050405020304" pitchFamily="18" charset="0"/>
                    <a:ea typeface="Arial"/>
                    <a:cs typeface="Times New Roman" panose="02020603050405020304" pitchFamily="18" charset="0"/>
                  </a:rPr>
                  <a:t>Π </a:t>
                </a:r>
                <a:r>
                  <a:rPr lang="en-IN" spc="-1" dirty="0">
                    <a:solidFill>
                      <a:srgbClr val="000000"/>
                    </a:solidFill>
                    <a:latin typeface="Times New Roman" panose="02020603050405020304" pitchFamily="18" charset="0"/>
                    <a:ea typeface="Arial"/>
                    <a:cs typeface="Times New Roman" panose="02020603050405020304" pitchFamily="18" charset="0"/>
                  </a:rPr>
                  <a:t>&gt; 0.67</a:t>
                </a:r>
                <a:endParaRPr lang="en-GB"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algn="just"/>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gn="just"/>
                <a:r>
                  <a:rPr lang="en-IN" sz="1800" b="0" strike="noStrike" spc="-1" dirty="0">
                    <a:solidFill>
                      <a:srgbClr val="000000"/>
                    </a:solidFill>
                    <a:latin typeface="Times New Roman" panose="02020603050405020304" pitchFamily="18" charset="0"/>
                    <a:cs typeface="Times New Roman" panose="02020603050405020304" pitchFamily="18" charset="0"/>
                  </a:rPr>
                  <a:t>i.e. We are considering the null hypothesis to be the </a:t>
                </a:r>
                <a:r>
                  <a:rPr lang="en-IN" spc="-1" dirty="0">
                    <a:solidFill>
                      <a:srgbClr val="000000"/>
                    </a:solidFill>
                    <a:latin typeface="Times New Roman" panose="02020603050405020304" pitchFamily="18" charset="0"/>
                    <a:cs typeface="Times New Roman" panose="02020603050405020304" pitchFamily="18" charset="0"/>
                  </a:rPr>
                  <a:t>proportion</a:t>
                </a:r>
                <a:r>
                  <a:rPr lang="en-IN" sz="1800" b="0" strike="noStrike" spc="-1" dirty="0">
                    <a:solidFill>
                      <a:srgbClr val="000000"/>
                    </a:solidFill>
                    <a:latin typeface="Times New Roman" panose="02020603050405020304" pitchFamily="18" charset="0"/>
                    <a:cs typeface="Times New Roman" panose="02020603050405020304" pitchFamily="18" charset="0"/>
                  </a:rPr>
                  <a:t> of students of I.I.T.H. who believe that listening to music has a positive effect is </a:t>
                </a:r>
                <a:r>
                  <a:rPr lang="en-IN" spc="-1" dirty="0">
                    <a:solidFill>
                      <a:srgbClr val="000000"/>
                    </a:solidFill>
                    <a:latin typeface="Times New Roman" panose="02020603050405020304" pitchFamily="18" charset="0"/>
                    <a:cs typeface="Times New Roman" panose="02020603050405020304" pitchFamily="18" charset="0"/>
                  </a:rPr>
                  <a:t>less</a:t>
                </a:r>
                <a:r>
                  <a:rPr lang="en-IN" sz="1800" b="0" strike="noStrike" spc="-1" dirty="0">
                    <a:solidFill>
                      <a:srgbClr val="000000"/>
                    </a:solidFill>
                    <a:latin typeface="Times New Roman" panose="02020603050405020304" pitchFamily="18" charset="0"/>
                    <a:cs typeface="Times New Roman" panose="02020603050405020304" pitchFamily="18" charset="0"/>
                  </a:rPr>
                  <a:t> than or equal to </a:t>
                </a:r>
                <a:r>
                  <a:rPr lang="en-IN" spc="-1" dirty="0">
                    <a:solidFill>
                      <a:srgbClr val="000000"/>
                    </a:solidFill>
                    <a:latin typeface="Times New Roman" panose="02020603050405020304" pitchFamily="18" charset="0"/>
                    <a:cs typeface="Times New Roman" panose="02020603050405020304" pitchFamily="18" charset="0"/>
                  </a:rPr>
                  <a:t>0.67</a:t>
                </a:r>
                <a:r>
                  <a:rPr lang="en-IN" sz="1800" b="0" strike="noStrike" spc="-1" dirty="0">
                    <a:solidFill>
                      <a:srgbClr val="000000"/>
                    </a:solidFill>
                    <a:latin typeface="Times New Roman" panose="02020603050405020304" pitchFamily="18" charset="0"/>
                    <a:cs typeface="Times New Roman" panose="02020603050405020304" pitchFamily="18" charset="0"/>
                  </a:rPr>
                  <a:t>, and the alternate view to be the </a:t>
                </a:r>
                <a:r>
                  <a:rPr lang="en-IN" spc="-1" dirty="0">
                    <a:solidFill>
                      <a:srgbClr val="000000"/>
                    </a:solidFill>
                    <a:latin typeface="Times New Roman" panose="02020603050405020304" pitchFamily="18" charset="0"/>
                    <a:cs typeface="Times New Roman" panose="02020603050405020304" pitchFamily="18" charset="0"/>
                  </a:rPr>
                  <a:t>proportion of students that believe</a:t>
                </a:r>
                <a:r>
                  <a:rPr lang="en-IN" sz="1800" b="0" strike="noStrike" spc="-1" dirty="0">
                    <a:solidFill>
                      <a:srgbClr val="000000"/>
                    </a:solidFill>
                    <a:latin typeface="Times New Roman" panose="02020603050405020304" pitchFamily="18" charset="0"/>
                    <a:cs typeface="Times New Roman" panose="02020603050405020304" pitchFamily="18" charset="0"/>
                  </a:rPr>
                  <a:t> music </a:t>
                </a:r>
                <a:r>
                  <a:rPr lang="en-IN" spc="-1" dirty="0">
                    <a:solidFill>
                      <a:srgbClr val="000000"/>
                    </a:solidFill>
                    <a:latin typeface="Times New Roman" panose="02020603050405020304" pitchFamily="18" charset="0"/>
                    <a:cs typeface="Times New Roman" panose="02020603050405020304" pitchFamily="18" charset="0"/>
                  </a:rPr>
                  <a:t>has a positive impact </a:t>
                </a:r>
                <a:r>
                  <a:rPr lang="en-IN" sz="1800" b="0" strike="noStrike" spc="-1" dirty="0">
                    <a:solidFill>
                      <a:srgbClr val="000000"/>
                    </a:solidFill>
                    <a:latin typeface="Times New Roman" panose="02020603050405020304" pitchFamily="18" charset="0"/>
                    <a:cs typeface="Times New Roman" panose="02020603050405020304" pitchFamily="18" charset="0"/>
                  </a:rPr>
                  <a:t>is more than </a:t>
                </a:r>
                <a:r>
                  <a:rPr lang="en-IN" spc="-1" dirty="0">
                    <a:solidFill>
                      <a:srgbClr val="000000"/>
                    </a:solidFill>
                    <a:latin typeface="Times New Roman" panose="02020603050405020304" pitchFamily="18" charset="0"/>
                    <a:cs typeface="Times New Roman" panose="02020603050405020304" pitchFamily="18" charset="0"/>
                  </a:rPr>
                  <a:t>0.67</a:t>
                </a:r>
                <a:r>
                  <a:rPr lang="en-IN" sz="1800" b="0" strike="noStrike" spc="-1" dirty="0">
                    <a:solidFill>
                      <a:srgbClr val="000000"/>
                    </a:solidFill>
                    <a:latin typeface="Times New Roman" panose="02020603050405020304" pitchFamily="18" charset="0"/>
                    <a:cs typeface="Times New Roman" panose="02020603050405020304" pitchFamily="18" charset="0"/>
                  </a:rPr>
                  <a:t> </a:t>
                </a:r>
                <a:endParaRPr lang="en-GB" sz="1800" b="0" strike="noStrike" spc="-1" dirty="0">
                  <a:solidFill>
                    <a:srgbClr val="000000"/>
                  </a:solidFill>
                  <a:latin typeface="Times New Roman" panose="02020603050405020304" pitchFamily="18" charset="0"/>
                  <a:ea typeface="Calibri"/>
                  <a:cs typeface="Times New Roman" panose="02020603050405020304" pitchFamily="18" charset="0"/>
                </a:endParaRPr>
              </a:p>
              <a:p>
                <a:pPr marL="360000" algn="just">
                  <a:lnSpc>
                    <a:spcPct val="100000"/>
                  </a:lnSpc>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6BBF4F8-2433-AD77-2F63-126F4EA5826E}"/>
                  </a:ext>
                </a:extLst>
              </p:cNvPr>
              <p:cNvSpPr txBox="1">
                <a:spLocks noRot="1" noChangeAspect="1" noMove="1" noResize="1" noEditPoints="1" noAdjustHandles="1" noChangeArrowheads="1" noChangeShapeType="1" noTextEdit="1"/>
              </p:cNvSpPr>
              <p:nvPr/>
            </p:nvSpPr>
            <p:spPr>
              <a:xfrm>
                <a:off x="6232871" y="2174667"/>
                <a:ext cx="5349049" cy="3416320"/>
              </a:xfrm>
              <a:prstGeom prst="rect">
                <a:avLst/>
              </a:prstGeom>
              <a:blipFill>
                <a:blip r:embed="rId2"/>
                <a:stretch>
                  <a:fillRect l="-911" t="-1071" r="-91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BC85467-B7F1-6398-E31E-D90E429B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4" y="1483930"/>
            <a:ext cx="5901286" cy="3890139"/>
          </a:xfrm>
          <a:prstGeom prst="rect">
            <a:avLst/>
          </a:prstGeom>
        </p:spPr>
      </p:pic>
      <p:pic>
        <p:nvPicPr>
          <p:cNvPr id="3" name="Picture 2">
            <a:extLst>
              <a:ext uri="{FF2B5EF4-FFF2-40B4-BE49-F238E27FC236}">
                <a16:creationId xmlns:a16="http://schemas.microsoft.com/office/drawing/2014/main" id="{9A5CC637-A106-692A-439A-79D8D61FA22E}"/>
              </a:ext>
            </a:extLst>
          </p:cNvPr>
          <p:cNvPicPr/>
          <p:nvPr/>
        </p:nvPicPr>
        <p:blipFill>
          <a:blip r:embed="rId4"/>
          <a:stretch/>
        </p:blipFill>
        <p:spPr>
          <a:xfrm>
            <a:off x="10629832" y="127820"/>
            <a:ext cx="1256760" cy="1256760"/>
          </a:xfrm>
          <a:prstGeom prst="rect">
            <a:avLst/>
          </a:prstGeom>
          <a:ln w="0">
            <a:noFill/>
          </a:ln>
        </p:spPr>
      </p:pic>
    </p:spTree>
    <p:extLst>
      <p:ext uri="{BB962C8B-B14F-4D97-AF65-F5344CB8AC3E}">
        <p14:creationId xmlns:p14="http://schemas.microsoft.com/office/powerpoint/2010/main" val="598267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B837-1C1E-E140-EE3F-589D66F53768}"/>
              </a:ext>
            </a:extLst>
          </p:cNvPr>
          <p:cNvSpPr>
            <a:spLocks noGrp="1"/>
          </p:cNvSpPr>
          <p:nvPr>
            <p:ph type="title"/>
          </p:nvPr>
        </p:nvSpPr>
        <p:spPr>
          <a:xfrm>
            <a:off x="609480" y="273600"/>
            <a:ext cx="10972440" cy="503148"/>
          </a:xfrm>
        </p:spPr>
        <p:txBody>
          <a:bodyPr/>
          <a:lstStyle/>
          <a:p>
            <a:pPr algn="ctr"/>
            <a:r>
              <a:rPr lang="en-US" sz="2800" dirty="0"/>
              <a:t>7.1 REJECTION REGION APPROACH</a:t>
            </a:r>
          </a:p>
        </p:txBody>
      </p:sp>
      <p:pic>
        <p:nvPicPr>
          <p:cNvPr id="4" name="Picture 3">
            <a:extLst>
              <a:ext uri="{FF2B5EF4-FFF2-40B4-BE49-F238E27FC236}">
                <a16:creationId xmlns:a16="http://schemas.microsoft.com/office/drawing/2014/main" id="{9B297D99-6931-856D-E0A2-75994C0FB0BF}"/>
              </a:ext>
            </a:extLst>
          </p:cNvPr>
          <p:cNvPicPr>
            <a:picLocks noChangeAspect="1"/>
          </p:cNvPicPr>
          <p:nvPr/>
        </p:nvPicPr>
        <p:blipFill>
          <a:blip r:embed="rId2"/>
          <a:stretch>
            <a:fillRect/>
          </a:stretch>
        </p:blipFill>
        <p:spPr>
          <a:xfrm>
            <a:off x="2045110" y="776748"/>
            <a:ext cx="7846142" cy="5700254"/>
          </a:xfrm>
          <a:prstGeom prst="rect">
            <a:avLst/>
          </a:prstGeom>
        </p:spPr>
      </p:pic>
      <p:pic>
        <p:nvPicPr>
          <p:cNvPr id="6" name="Picture 5">
            <a:extLst>
              <a:ext uri="{FF2B5EF4-FFF2-40B4-BE49-F238E27FC236}">
                <a16:creationId xmlns:a16="http://schemas.microsoft.com/office/drawing/2014/main" id="{3DD11331-07A6-FF3A-02BE-DCB26C517443}"/>
              </a:ext>
            </a:extLst>
          </p:cNvPr>
          <p:cNvPicPr/>
          <p:nvPr/>
        </p:nvPicPr>
        <p:blipFill>
          <a:blip r:embed="rId3"/>
          <a:stretch/>
        </p:blipFill>
        <p:spPr>
          <a:xfrm>
            <a:off x="10698502" y="78658"/>
            <a:ext cx="1256760" cy="1256760"/>
          </a:xfrm>
          <a:prstGeom prst="rect">
            <a:avLst/>
          </a:prstGeom>
          <a:ln w="0">
            <a:noFill/>
          </a:ln>
        </p:spPr>
      </p:pic>
    </p:spTree>
    <p:extLst>
      <p:ext uri="{BB962C8B-B14F-4D97-AF65-F5344CB8AC3E}">
        <p14:creationId xmlns:p14="http://schemas.microsoft.com/office/powerpoint/2010/main" val="2651934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609960" y="175278"/>
            <a:ext cx="10972080" cy="522812"/>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dirty="0">
                <a:solidFill>
                  <a:srgbClr val="000000"/>
                </a:solidFill>
                <a:latin typeface="Arial"/>
              </a:rPr>
              <a:t>7. SUMMARY</a:t>
            </a:r>
            <a:endParaRPr lang="en-IN" sz="3000" b="0" strike="noStrike" spc="-1" dirty="0">
              <a:solidFill>
                <a:srgbClr val="000000"/>
              </a:solidFill>
              <a:latin typeface="Arial"/>
            </a:endParaRPr>
          </a:p>
        </p:txBody>
      </p:sp>
      <p:sp>
        <p:nvSpPr>
          <p:cNvPr id="2" name="TextBox 1">
            <a:extLst>
              <a:ext uri="{FF2B5EF4-FFF2-40B4-BE49-F238E27FC236}">
                <a16:creationId xmlns:a16="http://schemas.microsoft.com/office/drawing/2014/main" id="{D4AD18DF-796F-7D6A-954C-9D1A7B54B71C}"/>
              </a:ext>
            </a:extLst>
          </p:cNvPr>
          <p:cNvSpPr txBox="1"/>
          <p:nvPr/>
        </p:nvSpPr>
        <p:spPr>
          <a:xfrm>
            <a:off x="176981" y="698090"/>
            <a:ext cx="11739716" cy="649408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Project, we were mainly interested to know about the benefits of listening to music and how music plays an important role in the student community of IITH. It also focuses on the effects on the mental health of the IITH student community and also how much time they spend listening to music.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data collection, we used a self-administered questionnaire and a non-probabilistic method.</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summarizing and visualizing data, we used pie charts, histograms and bar graphs.</a:t>
            </a:r>
          </a:p>
          <a:p>
            <a:pPr algn="just"/>
            <a:endParaRPr lang="en-US" sz="1600" b="1" u="sng"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RESULTS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also constructed box plots and side-by-side box plots of the average time spent listening to music to observe if there were any skewness. We saw that in the box plot in which we took the whole student community, the box plot was right skewed, and the side-by-side box plot of male and female students showed us that the box plot with male students had right skewness. In contrast, the female students have left skewness, from which we inferred that female students spend more time listening to music than male students.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did hypothesis testing about the mean to determine if the average time spent by IITH students listening to music was less than that of a young Indian student, which was 3.12 hours per week(that we took from a survey from I.M.I.). We could reject the null hypothesis that the average time spent by IITH students listening to music was more than 3.12 hours. So we could conclude that the average of an IITH student is less than that of a young Indian student.</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also did a hypothesis testing about proportion to determine if the ratio of students that believe music affects mental health is more than the global average of 67%(according to a report by Musicplus). We considered the null hypothesis to be that the number of students who believe music does not positively affect mental health is less than 67%. We were able to able to reject the null hypothesis. So, we conclude that students who believe music positively affect mental health more than 67%.</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68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540000" y="273600"/>
            <a:ext cx="10975680" cy="80208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a:solidFill>
                  <a:srgbClr val="000000"/>
                </a:solidFill>
                <a:latin typeface="Arial"/>
              </a:rPr>
              <a:t>8. TEAM MEMBER CONTRIBUTION</a:t>
            </a:r>
            <a:endParaRPr lang="en-IN" sz="3000" b="0" strike="noStrike" spc="-1">
              <a:solidFill>
                <a:srgbClr val="000000"/>
              </a:solidFill>
              <a:latin typeface="Arial"/>
            </a:endParaRPr>
          </a:p>
        </p:txBody>
      </p:sp>
      <p:pic>
        <p:nvPicPr>
          <p:cNvPr id="516" name="Picture 515"/>
          <p:cNvPicPr/>
          <p:nvPr/>
        </p:nvPicPr>
        <p:blipFill>
          <a:blip r:embed="rId2"/>
          <a:stretch/>
        </p:blipFill>
        <p:spPr>
          <a:xfrm>
            <a:off x="10620000" y="0"/>
            <a:ext cx="1256760" cy="1256760"/>
          </a:xfrm>
          <a:prstGeom prst="rect">
            <a:avLst/>
          </a:prstGeom>
          <a:ln w="0">
            <a:noFill/>
          </a:ln>
        </p:spPr>
      </p:pic>
      <p:sp>
        <p:nvSpPr>
          <p:cNvPr id="3" name="TextBox 2">
            <a:extLst>
              <a:ext uri="{FF2B5EF4-FFF2-40B4-BE49-F238E27FC236}">
                <a16:creationId xmlns:a16="http://schemas.microsoft.com/office/drawing/2014/main" id="{CDD0F892-527A-2F1C-D033-5786B09892CA}"/>
              </a:ext>
            </a:extLst>
          </p:cNvPr>
          <p:cNvSpPr txBox="1"/>
          <p:nvPr/>
        </p:nvSpPr>
        <p:spPr>
          <a:xfrm>
            <a:off x="1317523" y="1376516"/>
            <a:ext cx="8888361" cy="2954655"/>
          </a:xfrm>
          <a:prstGeom prst="rect">
            <a:avLst/>
          </a:prstGeom>
          <a:noFill/>
        </p:spPr>
        <p:txBody>
          <a:bodyPr wrap="square" rtlCol="0">
            <a:spAutoFit/>
          </a:bodyPr>
          <a:lstStyle/>
          <a:p>
            <a:pPr marL="342900" indent="-342900">
              <a:buFont typeface="+mj-lt"/>
              <a:buAutoNum type="arabicPeriod"/>
            </a:pPr>
            <a:r>
              <a:rPr lang="en-US" dirty="0"/>
              <a:t>Ashok Kumar &amp; Deepak Kumar &amp; Ibrahim Parekh</a:t>
            </a:r>
          </a:p>
          <a:p>
            <a:r>
              <a:rPr lang="en-US" dirty="0"/>
              <a:t>	</a:t>
            </a:r>
            <a:r>
              <a:rPr lang="en-US" sz="1400" dirty="0"/>
              <a:t>Collection of Data sets by conducting a survey and adding questions to the study. </a:t>
            </a:r>
            <a:endParaRPr lang="en-US" dirty="0"/>
          </a:p>
          <a:p>
            <a:endParaRPr lang="en-US" dirty="0"/>
          </a:p>
          <a:p>
            <a:pPr marL="342900" indent="-342900">
              <a:buAutoNum type="arabicPeriod" startAt="2"/>
            </a:pPr>
            <a:r>
              <a:rPr lang="en-US" dirty="0"/>
              <a:t>Neelam &amp; Ashwini Bhavsar </a:t>
            </a:r>
          </a:p>
          <a:p>
            <a:pPr lvl="1"/>
            <a:r>
              <a:rPr lang="en-US" sz="1400" dirty="0"/>
              <a:t>	Cleaning data set/plotting the graphs and charts from the survey data set. </a:t>
            </a:r>
            <a:endParaRPr lang="en-US" dirty="0"/>
          </a:p>
          <a:p>
            <a:r>
              <a:rPr lang="en-US" dirty="0"/>
              <a:t>	</a:t>
            </a:r>
          </a:p>
          <a:p>
            <a:pPr marL="342900" indent="-342900">
              <a:buAutoNum type="arabicPeriod" startAt="3"/>
            </a:pPr>
            <a:r>
              <a:rPr lang="en-US" dirty="0"/>
              <a:t>Ravi Kumar &amp; Yasaswini Nasaka </a:t>
            </a:r>
          </a:p>
          <a:p>
            <a:pPr lvl="1"/>
            <a:r>
              <a:rPr lang="en-US" sz="1600" dirty="0"/>
              <a:t>	</a:t>
            </a:r>
            <a:r>
              <a:rPr lang="en-US" sz="1400" dirty="0"/>
              <a:t>In concluding the graph, Pi charts, box plots etc., report preparation.</a:t>
            </a:r>
          </a:p>
          <a:p>
            <a:endParaRPr lang="en-US" sz="1600" dirty="0"/>
          </a:p>
          <a:p>
            <a:r>
              <a:rPr lang="en-US" dirty="0"/>
              <a:t>4.  Dishanta Bharali &amp; Saurabh Bhoi </a:t>
            </a:r>
          </a:p>
          <a:p>
            <a:r>
              <a:rPr lang="en-US" sz="1400"/>
              <a:t>             </a:t>
            </a:r>
            <a:r>
              <a:rPr lang="en-US" sz="1400" dirty="0"/>
              <a:t> </a:t>
            </a:r>
            <a:r>
              <a:rPr lang="en-US" sz="1400"/>
              <a:t>Hypothesis </a:t>
            </a:r>
            <a:r>
              <a:rPr lang="en-US" sz="1400" dirty="0"/>
              <a:t>testing and confidence interval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Box 1"/>
          <p:cNvSpPr/>
          <p:nvPr/>
        </p:nvSpPr>
        <p:spPr>
          <a:xfrm>
            <a:off x="961200" y="205200"/>
            <a:ext cx="45950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571680" indent="-571680">
              <a:lnSpc>
                <a:spcPct val="100000"/>
              </a:lnSpc>
              <a:buClr>
                <a:srgbClr val="5B240C"/>
              </a:buClr>
              <a:buFont typeface="Wingdings" charset="2"/>
              <a:buChar char=""/>
            </a:pPr>
            <a:r>
              <a:rPr lang="en-IN" sz="3600" b="0" u="sng" strike="noStrike" spc="-1">
                <a:solidFill>
                  <a:schemeClr val="accent5">
                    <a:lumMod val="50000"/>
                  </a:schemeClr>
                </a:solidFill>
                <a:uFillTx/>
                <a:latin typeface="Calibri"/>
                <a:ea typeface="DejaVu Sans"/>
              </a:rPr>
              <a:t>CONTENTS</a:t>
            </a:r>
            <a:endParaRPr lang="en-IN" sz="3600" b="0" strike="noStrike" spc="-1">
              <a:solidFill>
                <a:srgbClr val="000000"/>
              </a:solidFill>
              <a:latin typeface="Arial"/>
            </a:endParaRPr>
          </a:p>
        </p:txBody>
      </p:sp>
      <p:graphicFrame>
        <p:nvGraphicFramePr>
          <p:cNvPr id="420" name="Table 16"/>
          <p:cNvGraphicFramePr/>
          <p:nvPr/>
        </p:nvGraphicFramePr>
        <p:xfrm>
          <a:off x="1415520" y="1374120"/>
          <a:ext cx="8662680" cy="4998600"/>
        </p:xfrm>
        <a:graphic>
          <a:graphicData uri="http://schemas.openxmlformats.org/drawingml/2006/table">
            <a:tbl>
              <a:tblPr/>
              <a:tblGrid>
                <a:gridCol w="914400">
                  <a:extLst>
                    <a:ext uri="{9D8B030D-6E8A-4147-A177-3AD203B41FA5}">
                      <a16:colId xmlns:a16="http://schemas.microsoft.com/office/drawing/2014/main" val="20000"/>
                    </a:ext>
                  </a:extLst>
                </a:gridCol>
                <a:gridCol w="7748280">
                  <a:extLst>
                    <a:ext uri="{9D8B030D-6E8A-4147-A177-3AD203B41FA5}">
                      <a16:colId xmlns:a16="http://schemas.microsoft.com/office/drawing/2014/main" val="20001"/>
                    </a:ext>
                  </a:extLst>
                </a:gridCol>
              </a:tblGrid>
              <a:tr h="467280">
                <a:tc>
                  <a:txBody>
                    <a:bodyPr/>
                    <a:lstStyle/>
                    <a:p>
                      <a:pPr>
                        <a:lnSpc>
                          <a:spcPct val="100000"/>
                        </a:lnSpc>
                      </a:pPr>
                      <a:r>
                        <a:rPr lang="en-IN" sz="1800" b="1" strike="noStrike" spc="-1">
                          <a:solidFill>
                            <a:srgbClr val="000000"/>
                          </a:solidFill>
                          <a:latin typeface="Arial"/>
                        </a:rPr>
                        <a:t>S.No</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6633"/>
                    </a:solidFill>
                  </a:tcPr>
                </a:tc>
                <a:tc>
                  <a:txBody>
                    <a:bodyPr/>
                    <a:lstStyle/>
                    <a:p>
                      <a:pPr>
                        <a:lnSpc>
                          <a:spcPct val="100000"/>
                        </a:lnSpc>
                      </a:pPr>
                      <a:r>
                        <a:rPr lang="en-IN" sz="1800" b="1" strike="noStrike" spc="-1">
                          <a:solidFill>
                            <a:srgbClr val="000000"/>
                          </a:solidFill>
                          <a:latin typeface="arial"/>
                        </a:rPr>
                        <a:t>Contents</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6633"/>
                    </a:solidFill>
                  </a:tcPr>
                </a:tc>
                <a:extLst>
                  <a:ext uri="{0D108BD9-81ED-4DB2-BD59-A6C34878D82A}">
                    <a16:rowId xmlns:a16="http://schemas.microsoft.com/office/drawing/2014/main" val="10000"/>
                  </a:ext>
                </a:extLst>
              </a:tr>
              <a:tr h="467280">
                <a:tc>
                  <a:txBody>
                    <a:bodyPr/>
                    <a:lstStyle/>
                    <a:p>
                      <a:pPr algn="ctr">
                        <a:lnSpc>
                          <a:spcPct val="100000"/>
                        </a:lnSpc>
                      </a:pPr>
                      <a:r>
                        <a:rPr lang="en-IN" sz="1800" b="0" strike="noStrike" spc="-1">
                          <a:solidFill>
                            <a:srgbClr val="000000"/>
                          </a:solidFill>
                          <a:latin typeface="Calibri"/>
                        </a:rPr>
                        <a:t>1</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nSpc>
                          <a:spcPct val="100000"/>
                        </a:lnSpc>
                      </a:pPr>
                      <a:r>
                        <a:rPr lang="en-IN" sz="1800" b="0" strike="noStrike" spc="-1">
                          <a:solidFill>
                            <a:srgbClr val="000000"/>
                          </a:solidFill>
                          <a:latin typeface="Calibri"/>
                        </a:rPr>
                        <a:t>INTRODUCTION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1"/>
                  </a:ext>
                </a:extLst>
              </a:tr>
              <a:tr h="467280">
                <a:tc>
                  <a:txBody>
                    <a:bodyPr/>
                    <a:lstStyle/>
                    <a:p>
                      <a:pPr algn="ctr">
                        <a:lnSpc>
                          <a:spcPct val="100000"/>
                        </a:lnSpc>
                      </a:pPr>
                      <a:r>
                        <a:rPr lang="en-IN" sz="1800" b="0" strike="noStrike" spc="-1">
                          <a:solidFill>
                            <a:srgbClr val="000000"/>
                          </a:solidFill>
                          <a:latin typeface="Calibri"/>
                        </a:rPr>
                        <a:t>2</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nSpc>
                          <a:spcPct val="100000"/>
                        </a:lnSpc>
                      </a:pPr>
                      <a:r>
                        <a:rPr lang="en-IN" sz="1800" b="0" strike="noStrike" spc="-1">
                          <a:solidFill>
                            <a:srgbClr val="000000"/>
                          </a:solidFill>
                          <a:latin typeface="Calibri"/>
                        </a:rPr>
                        <a:t>DATA COLLECTION</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2"/>
                  </a:ext>
                </a:extLst>
              </a:tr>
              <a:tr h="640440">
                <a:tc>
                  <a:txBody>
                    <a:bodyPr/>
                    <a:lstStyle/>
                    <a:p>
                      <a:pPr algn="ctr">
                        <a:lnSpc>
                          <a:spcPct val="100000"/>
                        </a:lnSpc>
                      </a:pPr>
                      <a:r>
                        <a:rPr lang="en-IN" sz="1800" b="0" strike="noStrike" spc="-1">
                          <a:solidFill>
                            <a:srgbClr val="000000"/>
                          </a:solidFill>
                          <a:latin typeface="Calibri"/>
                        </a:rPr>
                        <a:t>3</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nSpc>
                          <a:spcPct val="100000"/>
                        </a:lnSpc>
                      </a:pPr>
                      <a:r>
                        <a:rPr lang="en-IN" sz="1800" b="0" strike="noStrike" spc="-1">
                          <a:solidFill>
                            <a:srgbClr val="000000"/>
                          </a:solidFill>
                          <a:latin typeface="Calibri"/>
                        </a:rPr>
                        <a:t>SUMMARISING AND VISUALIZING DATA</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3"/>
                  </a:ext>
                </a:extLst>
              </a:tr>
              <a:tr h="640440">
                <a:tc>
                  <a:txBody>
                    <a:bodyPr/>
                    <a:lstStyle/>
                    <a:p>
                      <a:pPr algn="ctr">
                        <a:lnSpc>
                          <a:spcPct val="100000"/>
                        </a:lnSpc>
                      </a:pPr>
                      <a:r>
                        <a:rPr lang="en-IN" sz="1800" b="0" strike="noStrike" spc="-1">
                          <a:solidFill>
                            <a:srgbClr val="000000"/>
                          </a:solidFill>
                          <a:latin typeface="Calibri"/>
                        </a:rPr>
                        <a:t>4</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nSpc>
                          <a:spcPct val="100000"/>
                        </a:lnSpc>
                      </a:pPr>
                      <a:r>
                        <a:rPr lang="en-IN" sz="1800" b="0" strike="noStrike" spc="-1">
                          <a:solidFill>
                            <a:srgbClr val="000000"/>
                          </a:solidFill>
                          <a:latin typeface="Calibri"/>
                        </a:rPr>
                        <a:t>ANALYZING THE EFFECT OF MUSIC ON MENTAL HEALTH</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4"/>
                  </a:ext>
                </a:extLst>
              </a:tr>
              <a:tr h="467280">
                <a:tc>
                  <a:txBody>
                    <a:bodyPr/>
                    <a:lstStyle/>
                    <a:p>
                      <a:pPr algn="ctr">
                        <a:lnSpc>
                          <a:spcPct val="100000"/>
                        </a:lnSpc>
                      </a:pPr>
                      <a:r>
                        <a:rPr lang="en-IN" sz="1800" b="0" strike="noStrike" spc="-1">
                          <a:solidFill>
                            <a:srgbClr val="000000"/>
                          </a:solidFill>
                          <a:latin typeface="Calibri"/>
                        </a:rPr>
                        <a:t>5</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nSpc>
                          <a:spcPct val="100000"/>
                        </a:lnSpc>
                      </a:pPr>
                      <a:r>
                        <a:rPr lang="en-IN" sz="1800" b="0" strike="noStrike" spc="-1">
                          <a:solidFill>
                            <a:srgbClr val="000000"/>
                          </a:solidFill>
                          <a:latin typeface="Calibri"/>
                        </a:rPr>
                        <a:t>CONFIDENCE INTERVAL ESTIMATOR</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5"/>
                  </a:ext>
                </a:extLst>
              </a:tr>
              <a:tr h="914760">
                <a:tc>
                  <a:txBody>
                    <a:bodyPr/>
                    <a:lstStyle/>
                    <a:p>
                      <a:pPr algn="ctr">
                        <a:lnSpc>
                          <a:spcPct val="100000"/>
                        </a:lnSpc>
                      </a:pPr>
                      <a:r>
                        <a:rPr lang="en-IN" sz="1800" b="0" strike="noStrike" spc="-1">
                          <a:solidFill>
                            <a:srgbClr val="000000"/>
                          </a:solidFill>
                          <a:latin typeface="Calibri"/>
                        </a:rPr>
                        <a:t>6</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Calibri"/>
                        </a:rPr>
                        <a:t>6.1</a:t>
                      </a:r>
                      <a:endParaRPr lang="en-IN" sz="1800" b="0" strike="noStrike" spc="-1">
                        <a:solidFill>
                          <a:srgbClr val="000000"/>
                        </a:solidFill>
                        <a:latin typeface="Arial"/>
                      </a:endParaRPr>
                    </a:p>
                    <a:p>
                      <a:pPr algn="ctr">
                        <a:lnSpc>
                          <a:spcPct val="100000"/>
                        </a:lnSpc>
                      </a:pPr>
                      <a:r>
                        <a:rPr lang="en-IN" sz="1800" b="0" strike="noStrike" spc="-1">
                          <a:solidFill>
                            <a:srgbClr val="000000"/>
                          </a:solidFill>
                          <a:latin typeface="Calibri"/>
                        </a:rPr>
                        <a:t>6.2</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a:lstStyle/>
                    <a:p>
                      <a:pPr>
                        <a:lnSpc>
                          <a:spcPct val="100000"/>
                        </a:lnSpc>
                      </a:pPr>
                      <a:r>
                        <a:rPr lang="en-IN" sz="1800" b="0" strike="noStrike" spc="-1">
                          <a:solidFill>
                            <a:srgbClr val="000000"/>
                          </a:solidFill>
                          <a:latin typeface="Calibri"/>
                        </a:rPr>
                        <a:t>HYPOTHESIS TESTING</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alibri"/>
                        </a:rPr>
                        <a:t>Rejection Region Approach</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alibri"/>
                        </a:rPr>
                        <a:t>P-value Approach</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FFCC"/>
                    </a:solidFill>
                  </a:tcPr>
                </a:tc>
                <a:extLst>
                  <a:ext uri="{0D108BD9-81ED-4DB2-BD59-A6C34878D82A}">
                    <a16:rowId xmlns:a16="http://schemas.microsoft.com/office/drawing/2014/main" val="10006"/>
                  </a:ext>
                </a:extLst>
              </a:tr>
              <a:tr h="466920">
                <a:tc>
                  <a:txBody>
                    <a:bodyPr/>
                    <a:lstStyle/>
                    <a:p>
                      <a:pPr algn="ctr">
                        <a:lnSpc>
                          <a:spcPct val="100000"/>
                        </a:lnSpc>
                      </a:pPr>
                      <a:r>
                        <a:rPr lang="en-IN" sz="1800" b="0" strike="noStrike" spc="-1">
                          <a:solidFill>
                            <a:srgbClr val="000000"/>
                          </a:solidFill>
                          <a:latin typeface="Calibri"/>
                        </a:rPr>
                        <a:t>7</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nSpc>
                          <a:spcPct val="100000"/>
                        </a:lnSpc>
                      </a:pPr>
                      <a:r>
                        <a:rPr lang="en-IN" sz="1800" b="0" strike="noStrike" spc="-1" dirty="0">
                          <a:solidFill>
                            <a:srgbClr val="000000"/>
                          </a:solidFill>
                          <a:latin typeface="Calibri"/>
                        </a:rPr>
                        <a:t>SUMMARY</a:t>
                      </a:r>
                      <a:endParaRPr lang="en-IN" sz="1800" b="0" strike="noStrike" spc="-1" dirty="0">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7"/>
                  </a:ext>
                </a:extLst>
              </a:tr>
              <a:tr h="466920">
                <a:tc>
                  <a:txBody>
                    <a:bodyPr/>
                    <a:lstStyle/>
                    <a:p>
                      <a:pPr algn="ctr">
                        <a:lnSpc>
                          <a:spcPct val="100000"/>
                        </a:lnSpc>
                      </a:pPr>
                      <a:r>
                        <a:rPr lang="en-IN" sz="1800" b="0" strike="noStrike" spc="-1">
                          <a:solidFill>
                            <a:srgbClr val="000000"/>
                          </a:solidFill>
                          <a:latin typeface="Calibri"/>
                        </a:rPr>
                        <a:t>8</a:t>
                      </a:r>
                      <a:endParaRPr lang="en-IN" sz="1800" b="0" strike="noStrike" spc="-1">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nSpc>
                          <a:spcPct val="100000"/>
                        </a:lnSpc>
                      </a:pPr>
                      <a:r>
                        <a:rPr lang="en-IN" sz="1800" b="0" strike="noStrike" spc="-1" dirty="0">
                          <a:solidFill>
                            <a:srgbClr val="000000"/>
                          </a:solidFill>
                          <a:latin typeface="Calibri"/>
                        </a:rPr>
                        <a:t>TEAM MEMBER CONTRIBUTION</a:t>
                      </a:r>
                      <a:endParaRPr lang="en-IN" sz="1800" b="0" strike="noStrike" spc="-1" dirty="0">
                        <a:solidFill>
                          <a:srgbClr val="000000"/>
                        </a:solidFill>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8"/>
                  </a:ext>
                </a:extLst>
              </a:tr>
            </a:tbl>
          </a:graphicData>
        </a:graphic>
      </p:graphicFrame>
      <p:pic>
        <p:nvPicPr>
          <p:cNvPr id="421" name="Picture 420"/>
          <p:cNvPicPr/>
          <p:nvPr/>
        </p:nvPicPr>
        <p:blipFill>
          <a:blip r:embed="rId2"/>
          <a:stretch/>
        </p:blipFill>
        <p:spPr>
          <a:xfrm>
            <a:off x="10620000" y="0"/>
            <a:ext cx="1256760" cy="12567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a:solidFill>
                  <a:srgbClr val="000000"/>
                </a:solidFill>
                <a:latin typeface="Arial"/>
              </a:rPr>
              <a:t>1.</a:t>
            </a:r>
            <a:r>
              <a:rPr lang="en-IN" sz="3000" b="0" strike="noStrike" spc="-1">
                <a:solidFill>
                  <a:srgbClr val="000000"/>
                </a:solidFill>
                <a:latin typeface="Arial"/>
              </a:rPr>
              <a:t> </a:t>
            </a:r>
            <a:r>
              <a:rPr lang="en-IN" sz="3000" b="1" strike="noStrike" spc="-1">
                <a:solidFill>
                  <a:srgbClr val="000000"/>
                </a:solidFill>
                <a:latin typeface="Arial"/>
              </a:rPr>
              <a:t>INTRODUCTION</a:t>
            </a:r>
            <a:endParaRPr lang="en-IN" sz="3000" b="0" strike="noStrike" spc="-1">
              <a:solidFill>
                <a:srgbClr val="000000"/>
              </a:solidFill>
              <a:latin typeface="Arial"/>
            </a:endParaRPr>
          </a:p>
        </p:txBody>
      </p:sp>
      <p:sp>
        <p:nvSpPr>
          <p:cNvPr id="423" name="Rectangle 422"/>
          <p:cNvSpPr/>
          <p:nvPr/>
        </p:nvSpPr>
        <p:spPr>
          <a:xfrm>
            <a:off x="69120" y="1375200"/>
            <a:ext cx="12071880" cy="474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solidFill>
                <a:srgbClr val="000000"/>
              </a:solidFill>
              <a:latin typeface="Arial"/>
              <a:ea typeface="DejaVu Sans"/>
            </a:endParaRPr>
          </a:p>
        </p:txBody>
      </p:sp>
      <p:pic>
        <p:nvPicPr>
          <p:cNvPr id="424" name="Picture 423"/>
          <p:cNvPicPr/>
          <p:nvPr/>
        </p:nvPicPr>
        <p:blipFill>
          <a:blip r:embed="rId2"/>
          <a:stretch/>
        </p:blipFill>
        <p:spPr>
          <a:xfrm>
            <a:off x="10620000" y="0"/>
            <a:ext cx="1256760" cy="1256760"/>
          </a:xfrm>
          <a:prstGeom prst="rect">
            <a:avLst/>
          </a:prstGeom>
          <a:ln w="0">
            <a:noFill/>
          </a:ln>
        </p:spPr>
      </p:pic>
      <p:sp>
        <p:nvSpPr>
          <p:cNvPr id="425" name="PlaceHolder 2"/>
          <p:cNvSpPr>
            <a:spLocks noGrp="1"/>
          </p:cNvSpPr>
          <p:nvPr>
            <p:ph type="subTitle"/>
          </p:nvPr>
        </p:nvSpPr>
        <p:spPr>
          <a:xfrm>
            <a:off x="609480" y="1256760"/>
            <a:ext cx="10440000" cy="5061600"/>
          </a:xfrm>
          <a:prstGeom prst="rect">
            <a:avLst/>
          </a:prstGeom>
          <a:noFill/>
          <a:ln w="0">
            <a:noFill/>
          </a:ln>
        </p:spPr>
        <p:txBody>
          <a:bodyPr lIns="0" tIns="0" rIns="0" bIns="0" anchor="ctr">
            <a:noAutofit/>
          </a:bodyPr>
          <a:lstStyle/>
          <a:p>
            <a:pPr marL="360000" indent="36000">
              <a:lnSpc>
                <a:spcPct val="115000"/>
              </a:lnSpc>
              <a:spcBef>
                <a:spcPts val="283"/>
              </a:spcBef>
            </a:pPr>
            <a:r>
              <a:rPr lang="en-IN" sz="2000" b="0" strike="noStrike" spc="-1" dirty="0">
                <a:solidFill>
                  <a:srgbClr val="000000"/>
                </a:solidFill>
                <a:latin typeface="Arial"/>
              </a:rPr>
              <a:t>Welcome to our music survey project! Music is a universal language that transcends cultural and generational boundaries. As college students, we understand the importance of music in our lives. Whether it's studying for exams, relaxing after a long day, or jamming out with friends, music has a significant impact on our mood and overall well-being. That's why we are conducting a survey to better understand the musical preferences and listening habits of our fellow college students. </a:t>
            </a:r>
            <a:endParaRPr lang="en-IN" sz="2000" b="0" strike="noStrike" spc="-1" dirty="0">
              <a:solidFill>
                <a:srgbClr val="000000"/>
              </a:solidFill>
              <a:latin typeface="Arial"/>
              <a:ea typeface="Noto Sans CJK SC"/>
            </a:endParaRPr>
          </a:p>
          <a:p>
            <a:pPr marL="360000" indent="36000">
              <a:lnSpc>
                <a:spcPct val="115000"/>
              </a:lnSpc>
              <a:spcBef>
                <a:spcPts val="283"/>
              </a:spcBef>
            </a:pPr>
            <a:endParaRPr lang="en-IN" sz="2000" b="0" strike="noStrike" spc="-1" dirty="0">
              <a:solidFill>
                <a:srgbClr val="000000"/>
              </a:solidFill>
              <a:latin typeface="Arial"/>
              <a:ea typeface="Noto Sans CJK SC"/>
            </a:endParaRPr>
          </a:p>
          <a:p>
            <a:pPr marL="360000" indent="36000">
              <a:lnSpc>
                <a:spcPct val="115000"/>
              </a:lnSpc>
              <a:spcBef>
                <a:spcPts val="283"/>
              </a:spcBef>
            </a:pPr>
            <a:r>
              <a:rPr lang="en-IN" sz="2000" b="0" strike="noStrike" spc="-1" dirty="0">
                <a:solidFill>
                  <a:srgbClr val="000000"/>
                </a:solidFill>
                <a:latin typeface="Arial"/>
              </a:rPr>
              <a:t>By collecting data and </a:t>
            </a:r>
            <a:r>
              <a:rPr lang="en-IN" sz="2000" b="0" strike="noStrike" spc="-1" dirty="0" err="1">
                <a:solidFill>
                  <a:srgbClr val="000000"/>
                </a:solidFill>
                <a:latin typeface="Arial"/>
              </a:rPr>
              <a:t>analyzing</a:t>
            </a:r>
            <a:r>
              <a:rPr lang="en-IN" sz="2000" b="0" strike="noStrike" spc="-1" dirty="0">
                <a:solidFill>
                  <a:srgbClr val="000000"/>
                </a:solidFill>
                <a:latin typeface="Arial"/>
              </a:rPr>
              <a:t> the results, we aim to gain insights into the diverse musical tastes, trends, and </a:t>
            </a:r>
            <a:r>
              <a:rPr lang="en-IN" sz="2000" b="0" strike="noStrike" spc="-1" dirty="0" err="1">
                <a:solidFill>
                  <a:srgbClr val="000000"/>
                </a:solidFill>
                <a:latin typeface="Arial"/>
              </a:rPr>
              <a:t>behaviors</a:t>
            </a:r>
            <a:r>
              <a:rPr lang="en-IN" sz="2000" b="0" strike="noStrike" spc="-1" dirty="0">
                <a:solidFill>
                  <a:srgbClr val="000000"/>
                </a:solidFill>
                <a:latin typeface="Arial"/>
              </a:rPr>
              <a:t> of our peers. We believe that this project will not only provide valuable information but also foster a deeper appreciation for the power of music in our college community. Join us as we embark on this exciting journey to explore the wonderful world of music among college students! So, let's dive in and explore the rhythm of your musical world!</a:t>
            </a:r>
            <a:endParaRPr lang="en-IN" sz="2000" b="0" strike="noStrike" spc="-1" dirty="0">
              <a:solidFill>
                <a:srgbClr val="000000"/>
              </a:solidFill>
              <a:latin typeface="Arial"/>
              <a:ea typeface="Noto Sans CJK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551880" y="180000"/>
            <a:ext cx="10968120" cy="72000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a:solidFill>
                  <a:srgbClr val="000000"/>
                </a:solidFill>
                <a:latin typeface="Arial"/>
              </a:rPr>
              <a:t>2. DATA COLLECTION</a:t>
            </a:r>
            <a:endParaRPr lang="en-IN" sz="3000" b="0" strike="noStrike" spc="-1">
              <a:solidFill>
                <a:srgbClr val="000000"/>
              </a:solidFill>
              <a:latin typeface="Arial"/>
            </a:endParaRPr>
          </a:p>
        </p:txBody>
      </p:sp>
      <p:sp>
        <p:nvSpPr>
          <p:cNvPr id="427" name="PlaceHolder 2"/>
          <p:cNvSpPr>
            <a:spLocks noGrp="1"/>
          </p:cNvSpPr>
          <p:nvPr>
            <p:ph/>
          </p:nvPr>
        </p:nvSpPr>
        <p:spPr>
          <a:xfrm>
            <a:off x="185940" y="1256760"/>
            <a:ext cx="11700000" cy="5220000"/>
          </a:xfrm>
          <a:prstGeom prst="rect">
            <a:avLst/>
          </a:prstGeom>
          <a:noFill/>
          <a:ln w="0">
            <a:noFill/>
          </a:ln>
        </p:spPr>
        <p:txBody>
          <a:bodyPr lIns="0" tIns="0" rIns="0" bIns="0" anchor="t">
            <a:normAutofit fontScale="99000"/>
          </a:bodyPr>
          <a:lstStyle/>
          <a:p>
            <a:pPr marL="356400" indent="0">
              <a:lnSpc>
                <a:spcPct val="90000"/>
              </a:lnSpc>
              <a:spcBef>
                <a:spcPts val="1001"/>
              </a:spcBef>
              <a:buNone/>
              <a:tabLst>
                <a:tab pos="0" algn="l"/>
              </a:tabLst>
            </a:pPr>
            <a:r>
              <a:rPr lang="en-US" sz="2000" b="0" strike="noStrike" spc="-1" dirty="0">
                <a:solidFill>
                  <a:srgbClr val="000000"/>
                </a:solidFill>
                <a:latin typeface="Arial"/>
                <a:ea typeface="Calibri"/>
              </a:rPr>
              <a:t>We performed experimental study using </a:t>
            </a:r>
            <a:r>
              <a:rPr lang="en-US" sz="2000" b="0" u="sng" strike="noStrike" spc="-1" dirty="0">
                <a:solidFill>
                  <a:srgbClr val="000000"/>
                </a:solidFill>
                <a:uFillTx/>
                <a:latin typeface="Arial"/>
                <a:ea typeface="Calibri"/>
              </a:rPr>
              <a:t>self-administered questionnaire</a:t>
            </a:r>
            <a:r>
              <a:rPr lang="en-US" sz="2000" b="0" strike="noStrike" spc="-1" dirty="0">
                <a:solidFill>
                  <a:srgbClr val="000000"/>
                </a:solidFill>
                <a:latin typeface="Arial"/>
                <a:ea typeface="Calibri"/>
              </a:rPr>
              <a:t> where we circulated a google form among IITH students.</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Our variable of interests are as follows:-</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&gt;How often do you listen to music?</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&gt;What genre of music do you usually listen to?</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&gt;At what time of the day do you like listening to music?</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&gt;In what ways do you think listening to music helps your mental health?</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 </a:t>
            </a: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The method we used for data collection is a </a:t>
            </a:r>
            <a:r>
              <a:rPr lang="en-US" sz="2000" b="0" u="sng" strike="noStrike" spc="-1" dirty="0">
                <a:solidFill>
                  <a:srgbClr val="000000"/>
                </a:solidFill>
                <a:uFillTx/>
                <a:latin typeface="Arial"/>
                <a:ea typeface="Calibri"/>
              </a:rPr>
              <a:t>non-probabilistic method</a:t>
            </a:r>
            <a:r>
              <a:rPr lang="en-US" sz="2000" b="0" strike="noStrike" spc="-1" dirty="0">
                <a:solidFill>
                  <a:srgbClr val="000000"/>
                </a:solidFill>
                <a:latin typeface="Arial"/>
                <a:ea typeface="Calibri"/>
              </a:rPr>
              <a:t> i.e. Gathering Volunteers, where we have circulated the survey form.</a:t>
            </a:r>
            <a:endParaRPr lang="en-IN" sz="2000" b="0" strike="noStrike" spc="-1" dirty="0">
              <a:solidFill>
                <a:srgbClr val="000000"/>
              </a:solidFill>
              <a:latin typeface="Arial"/>
            </a:endParaRPr>
          </a:p>
          <a:p>
            <a:pPr marL="356400" indent="0">
              <a:lnSpc>
                <a:spcPct val="90000"/>
              </a:lnSpc>
              <a:spcBef>
                <a:spcPts val="1001"/>
              </a:spcBef>
              <a:buNone/>
              <a:tabLst>
                <a:tab pos="0" algn="l"/>
              </a:tabLst>
            </a:pPr>
            <a:endParaRPr lang="en-IN" sz="2000" b="0" strike="noStrike" spc="-1" dirty="0">
              <a:solidFill>
                <a:srgbClr val="000000"/>
              </a:solidFill>
              <a:latin typeface="Arial"/>
            </a:endParaRPr>
          </a:p>
          <a:p>
            <a:pPr marL="356400" indent="0">
              <a:lnSpc>
                <a:spcPct val="90000"/>
              </a:lnSpc>
              <a:spcBef>
                <a:spcPts val="1001"/>
              </a:spcBef>
              <a:buNone/>
              <a:tabLst>
                <a:tab pos="0" algn="l"/>
              </a:tabLst>
            </a:pPr>
            <a:r>
              <a:rPr lang="en-US" sz="2000" b="0" strike="noStrike" spc="-1" dirty="0">
                <a:solidFill>
                  <a:srgbClr val="000000"/>
                </a:solidFill>
                <a:latin typeface="Arial"/>
                <a:ea typeface="Calibri"/>
              </a:rPr>
              <a:t>Our data set contains responses from 321 students.</a:t>
            </a:r>
            <a:endParaRPr lang="en-IN" sz="2000" b="0" strike="noStrike" spc="-1" dirty="0">
              <a:solidFill>
                <a:srgbClr val="000000"/>
              </a:solidFill>
              <a:latin typeface="Arial"/>
            </a:endParaRPr>
          </a:p>
          <a:p>
            <a:pPr marL="356400" indent="0">
              <a:lnSpc>
                <a:spcPct val="90000"/>
              </a:lnSpc>
              <a:spcBef>
                <a:spcPts val="1001"/>
              </a:spcBef>
              <a:buNone/>
              <a:tabLst>
                <a:tab pos="0" algn="l"/>
              </a:tabLst>
            </a:pPr>
            <a:endParaRPr lang="en-IN" sz="2000" b="0" strike="noStrike" spc="-1" dirty="0">
              <a:solidFill>
                <a:srgbClr val="000000"/>
              </a:solidFill>
              <a:latin typeface="Arial"/>
            </a:endParaRPr>
          </a:p>
          <a:p>
            <a:pPr marL="356400" indent="0">
              <a:lnSpc>
                <a:spcPct val="90000"/>
              </a:lnSpc>
              <a:spcBef>
                <a:spcPts val="1001"/>
              </a:spcBef>
              <a:buNone/>
              <a:tabLst>
                <a:tab pos="0" algn="l"/>
              </a:tabLst>
            </a:pPr>
            <a:endParaRPr lang="en-IN" sz="2000" b="0" strike="noStrike" spc="-1" dirty="0">
              <a:solidFill>
                <a:srgbClr val="000000"/>
              </a:solidFill>
              <a:latin typeface="Arial"/>
            </a:endParaRPr>
          </a:p>
          <a:p>
            <a:pPr marL="356400" indent="0">
              <a:lnSpc>
                <a:spcPct val="90000"/>
              </a:lnSpc>
              <a:spcBef>
                <a:spcPts val="1001"/>
              </a:spcBef>
              <a:buNone/>
              <a:tabLst>
                <a:tab pos="0" algn="l"/>
              </a:tabLst>
            </a:pPr>
            <a:endParaRPr lang="en-IN" sz="2000" b="0" strike="noStrike" spc="-1" dirty="0">
              <a:solidFill>
                <a:srgbClr val="000000"/>
              </a:solidFill>
              <a:latin typeface="Arial"/>
            </a:endParaRPr>
          </a:p>
        </p:txBody>
      </p:sp>
      <p:pic>
        <p:nvPicPr>
          <p:cNvPr id="428" name="Picture 427"/>
          <p:cNvPicPr/>
          <p:nvPr/>
        </p:nvPicPr>
        <p:blipFill>
          <a:blip r:embed="rId2"/>
          <a:stretch/>
        </p:blipFill>
        <p:spPr>
          <a:xfrm>
            <a:off x="10620000" y="0"/>
            <a:ext cx="1256760" cy="12567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547560" y="115200"/>
            <a:ext cx="10968120" cy="780480"/>
          </a:xfrm>
          <a:prstGeom prst="rect">
            <a:avLst/>
          </a:prstGeom>
          <a:noFill/>
          <a:ln w="0">
            <a:noFill/>
          </a:ln>
        </p:spPr>
        <p:txBody>
          <a:bodyPr lIns="0" tIns="0" rIns="0" bIns="0" anchor="ctr">
            <a:noAutofit/>
          </a:bodyPr>
          <a:lstStyle/>
          <a:p>
            <a:pPr indent="0" algn="ctr">
              <a:lnSpc>
                <a:spcPct val="100000"/>
              </a:lnSpc>
              <a:buNone/>
              <a:tabLst>
                <a:tab pos="0" algn="l"/>
              </a:tabLst>
            </a:pPr>
            <a:r>
              <a:rPr lang="en-IN" sz="3000" b="1" strike="noStrike" spc="-1">
                <a:solidFill>
                  <a:srgbClr val="000000"/>
                </a:solidFill>
                <a:latin typeface="Arial"/>
              </a:rPr>
              <a:t>3. SUMMARISING AND VISUALIZING DATA</a:t>
            </a:r>
            <a:endParaRPr lang="en-IN" sz="3000" b="0" strike="noStrike" spc="-1">
              <a:solidFill>
                <a:srgbClr val="000000"/>
              </a:solidFill>
              <a:latin typeface="Arial"/>
            </a:endParaRPr>
          </a:p>
        </p:txBody>
      </p:sp>
      <p:sp>
        <p:nvSpPr>
          <p:cNvPr id="430" name="PlaceHolder 2"/>
          <p:cNvSpPr>
            <a:spLocks noGrp="1"/>
          </p:cNvSpPr>
          <p:nvPr>
            <p:ph type="subTitle"/>
          </p:nvPr>
        </p:nvSpPr>
        <p:spPr>
          <a:xfrm>
            <a:off x="324000" y="900000"/>
            <a:ext cx="11515680" cy="5575680"/>
          </a:xfrm>
          <a:prstGeom prst="rect">
            <a:avLst/>
          </a:prstGeom>
          <a:noFill/>
          <a:ln w="0">
            <a:noFill/>
          </a:ln>
        </p:spPr>
        <p:txBody>
          <a:bodyPr lIns="0" tIns="0" rIns="0" bIns="0" anchor="ctr">
            <a:noAutofit/>
          </a:bodyPr>
          <a:lstStyle/>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r>
              <a:rPr lang="en-IN" sz="1800" b="0" strike="noStrike" spc="-1">
                <a:solidFill>
                  <a:srgbClr val="000000"/>
                </a:solidFill>
                <a:latin typeface="Arial"/>
                <a:ea typeface="Noto Sans CJK SC"/>
              </a:rPr>
              <a:t>		</a:t>
            </a:r>
            <a:r>
              <a:rPr lang="en-US" sz="1800" b="0" strike="noStrike" spc="-1">
                <a:solidFill>
                  <a:srgbClr val="000000"/>
                </a:solidFill>
                <a:latin typeface="Calibri"/>
                <a:ea typeface="DejaVu Sans"/>
              </a:rPr>
              <a:t>Total responses 321 responses </a:t>
            </a: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r>
              <a:rPr lang="en-US" sz="1800" b="0" strike="noStrike" spc="-1">
                <a:solidFill>
                  <a:srgbClr val="000000"/>
                </a:solidFill>
                <a:latin typeface="Calibri"/>
                <a:ea typeface="DejaVu Sans"/>
              </a:rPr>
              <a:t>		Male – 76.3% (245)</a:t>
            </a:r>
            <a:endParaRPr lang="en-IN" sz="1800" b="0" strike="noStrike" spc="-1">
              <a:solidFill>
                <a:srgbClr val="000000"/>
              </a:solidFill>
              <a:latin typeface="Arial"/>
            </a:endParaRPr>
          </a:p>
          <a:p>
            <a:pPr indent="0">
              <a:lnSpc>
                <a:spcPct val="100000"/>
              </a:lnSpc>
              <a:buNone/>
              <a:tabLst>
                <a:tab pos="0" algn="l"/>
              </a:tabLst>
            </a:pPr>
            <a:r>
              <a:rPr lang="en-US" sz="1800" b="0" strike="noStrike" spc="-1">
                <a:solidFill>
                  <a:srgbClr val="000000"/>
                </a:solidFill>
                <a:latin typeface="Calibri"/>
                <a:ea typeface="DejaVu Sans"/>
              </a:rPr>
              <a:t>		Female – 23.7% (76)</a:t>
            </a:r>
            <a:endParaRPr lang="en-IN" sz="1800" b="0" strike="noStrike" spc="-1">
              <a:solidFill>
                <a:srgbClr val="000000"/>
              </a:solidFill>
              <a:latin typeface="Arial"/>
            </a:endParaRPr>
          </a:p>
        </p:txBody>
      </p:sp>
      <p:pic>
        <p:nvPicPr>
          <p:cNvPr id="431" name="Picture 1"/>
          <p:cNvPicPr/>
          <p:nvPr/>
        </p:nvPicPr>
        <p:blipFill>
          <a:blip r:embed="rId2"/>
          <a:stretch/>
        </p:blipFill>
        <p:spPr>
          <a:xfrm>
            <a:off x="720000" y="1080000"/>
            <a:ext cx="9896760" cy="3956760"/>
          </a:xfrm>
          <a:prstGeom prst="rect">
            <a:avLst/>
          </a:prstGeom>
          <a:ln w="0">
            <a:noFill/>
          </a:ln>
        </p:spPr>
      </p:pic>
      <p:pic>
        <p:nvPicPr>
          <p:cNvPr id="432" name="Picture 431"/>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Box 3"/>
          <p:cNvSpPr/>
          <p:nvPr/>
        </p:nvSpPr>
        <p:spPr>
          <a:xfrm>
            <a:off x="1620000" y="5400000"/>
            <a:ext cx="809748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Calibri"/>
                <a:ea typeface="DejaVu Sans"/>
              </a:rPr>
              <a:t>From the above Bar Chart we can clearly see that out of all the genres </a:t>
            </a:r>
            <a:r>
              <a:rPr lang="en-US" sz="1800" b="1" i="1" u="sng" strike="noStrike" spc="-1">
                <a:solidFill>
                  <a:srgbClr val="000000"/>
                </a:solidFill>
                <a:uFillTx/>
                <a:latin typeface="Calibri"/>
                <a:ea typeface="DejaVu Sans"/>
              </a:rPr>
              <a:t>Classical/Folk</a:t>
            </a:r>
            <a:r>
              <a:rPr lang="en-US" sz="1800" b="0" strike="noStrike" spc="-1">
                <a:solidFill>
                  <a:srgbClr val="000000"/>
                </a:solidFill>
                <a:latin typeface="Calibri"/>
                <a:ea typeface="DejaVu Sans"/>
              </a:rPr>
              <a:t> is the most preferred whereas the second least preferred genre is </a:t>
            </a:r>
            <a:r>
              <a:rPr lang="en-US" sz="1800" b="1" i="1" u="sng" strike="noStrike" spc="-1">
                <a:solidFill>
                  <a:srgbClr val="000000"/>
                </a:solidFill>
                <a:uFillTx/>
                <a:latin typeface="Calibri"/>
                <a:ea typeface="DejaVu Sans"/>
              </a:rPr>
              <a:t>jazz</a:t>
            </a:r>
            <a:r>
              <a:rPr lang="en-US" sz="1800" b="0" strike="noStrike" spc="-1">
                <a:solidFill>
                  <a:srgbClr val="000000"/>
                </a:solidFill>
                <a:latin typeface="Calibri"/>
                <a:ea typeface="DejaVu Sans"/>
              </a:rPr>
              <a:t> and the least preferred is </a:t>
            </a:r>
            <a:r>
              <a:rPr lang="en-US" sz="1800" b="0" i="1" u="sng" strike="noStrike" spc="-1">
                <a:solidFill>
                  <a:srgbClr val="000000"/>
                </a:solidFill>
                <a:uFillTx/>
                <a:latin typeface="Calibri"/>
                <a:ea typeface="DejaVu Sans"/>
              </a:rPr>
              <a:t>other genres.</a:t>
            </a:r>
            <a:endParaRPr lang="en-IN" sz="1800" b="0" strike="noStrike" spc="-1">
              <a:solidFill>
                <a:srgbClr val="000000"/>
              </a:solidFill>
              <a:latin typeface="Arial"/>
            </a:endParaRPr>
          </a:p>
        </p:txBody>
      </p:sp>
      <p:pic>
        <p:nvPicPr>
          <p:cNvPr id="434" name="Picture 433"/>
          <p:cNvPicPr/>
          <p:nvPr/>
        </p:nvPicPr>
        <p:blipFill>
          <a:blip r:embed="rId2"/>
          <a:stretch/>
        </p:blipFill>
        <p:spPr>
          <a:xfrm>
            <a:off x="1620000" y="1440000"/>
            <a:ext cx="8028360" cy="3643560"/>
          </a:xfrm>
          <a:prstGeom prst="rect">
            <a:avLst/>
          </a:prstGeom>
          <a:ln w="0">
            <a:noFill/>
          </a:ln>
        </p:spPr>
      </p:pic>
      <p:sp>
        <p:nvSpPr>
          <p:cNvPr id="435" name="PlaceHolder 1"/>
          <p:cNvSpPr>
            <a:spLocks noGrp="1"/>
          </p:cNvSpPr>
          <p:nvPr>
            <p:ph/>
          </p:nvPr>
        </p:nvSpPr>
        <p:spPr>
          <a:xfrm>
            <a:off x="900000" y="360000"/>
            <a:ext cx="10323720" cy="897480"/>
          </a:xfrm>
          <a:prstGeom prst="rect">
            <a:avLst/>
          </a:prstGeom>
          <a:noFill/>
          <a:ln w="0">
            <a:noFill/>
          </a:ln>
        </p:spPr>
        <p:txBody>
          <a:bodyPr lIns="0" tIns="0" rIns="0" bIns="0" anchor="ctr">
            <a:normAutofit/>
          </a:bodyPr>
          <a:lstStyle/>
          <a:p>
            <a:pPr marL="432000" indent="0" algn="ctr">
              <a:lnSpc>
                <a:spcPct val="100000"/>
              </a:lnSpc>
              <a:buNone/>
              <a:tabLst>
                <a:tab pos="0" algn="l"/>
              </a:tabLst>
            </a:pPr>
            <a:r>
              <a:rPr lang="en-IN" sz="2500" b="1" strike="noStrike" spc="-1">
                <a:solidFill>
                  <a:srgbClr val="000000"/>
                </a:solidFill>
                <a:latin typeface="Arial"/>
              </a:rPr>
              <a:t>Genre preferred by the students </a:t>
            </a:r>
            <a:r>
              <a:rPr lang="en-IN" sz="2500" b="0" strike="noStrike" spc="-1">
                <a:solidFill>
                  <a:srgbClr val="000000"/>
                </a:solidFill>
                <a:latin typeface="Arial"/>
              </a:rPr>
              <a:t>(segmented bar chart)</a:t>
            </a:r>
          </a:p>
        </p:txBody>
      </p:sp>
      <p:pic>
        <p:nvPicPr>
          <p:cNvPr id="436" name="Picture 435"/>
          <p:cNvPicPr/>
          <p:nvPr/>
        </p:nvPicPr>
        <p:blipFill>
          <a:blip r:embed="rId3"/>
          <a:stretch/>
        </p:blipFill>
        <p:spPr>
          <a:xfrm>
            <a:off x="10620000" y="0"/>
            <a:ext cx="1256760" cy="125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7" name="Chart 1"/>
          <p:cNvGraphicFramePr/>
          <p:nvPr/>
        </p:nvGraphicFramePr>
        <p:xfrm>
          <a:off x="253800" y="706320"/>
          <a:ext cx="5862960" cy="4496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8" name="Chart 2"/>
          <p:cNvGraphicFramePr/>
          <p:nvPr/>
        </p:nvGraphicFramePr>
        <p:xfrm>
          <a:off x="6300000" y="735840"/>
          <a:ext cx="5598720" cy="4480920"/>
        </p:xfrm>
        <a:graphic>
          <a:graphicData uri="http://schemas.openxmlformats.org/drawingml/2006/chart">
            <c:chart xmlns:c="http://schemas.openxmlformats.org/drawingml/2006/chart" xmlns:r="http://schemas.openxmlformats.org/officeDocument/2006/relationships" r:id="rId3"/>
          </a:graphicData>
        </a:graphic>
      </p:graphicFrame>
      <p:sp>
        <p:nvSpPr>
          <p:cNvPr id="439" name="TextBox 3"/>
          <p:cNvSpPr/>
          <p:nvPr/>
        </p:nvSpPr>
        <p:spPr>
          <a:xfrm>
            <a:off x="1679400" y="5400000"/>
            <a:ext cx="908280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Arial"/>
                <a:ea typeface="DejaVu Sans"/>
              </a:rPr>
              <a:t>The most preferred genre in both male and female is Classical/Folk.</a:t>
            </a:r>
            <a:endParaRPr lang="en-IN"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Second preference for male is Devotional (16%) and Rock (16%) whereas among female the second preference is Devotional.</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
        <p:nvSpPr>
          <p:cNvPr id="440" name="PlaceHolder 1"/>
          <p:cNvSpPr>
            <a:spLocks noGrp="1"/>
          </p:cNvSpPr>
          <p:nvPr>
            <p:ph type="title"/>
          </p:nvPr>
        </p:nvSpPr>
        <p:spPr>
          <a:xfrm>
            <a:off x="2520000" y="180000"/>
            <a:ext cx="7196760" cy="37260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Genre preferred by male vs female </a:t>
            </a:r>
            <a:r>
              <a:rPr lang="en-IN" sz="2500" b="0" strike="noStrike" spc="-1">
                <a:solidFill>
                  <a:srgbClr val="000000"/>
                </a:solidFill>
                <a:latin typeface="Arial"/>
              </a:rPr>
              <a:t>(pie chart)</a:t>
            </a:r>
          </a:p>
        </p:txBody>
      </p:sp>
      <p:pic>
        <p:nvPicPr>
          <p:cNvPr id="441" name="Picture 440"/>
          <p:cNvPicPr/>
          <p:nvPr/>
        </p:nvPicPr>
        <p:blipFill>
          <a:blip r:embed="rId4"/>
          <a:stretch/>
        </p:blipFill>
        <p:spPr>
          <a:xfrm>
            <a:off x="10620000" y="0"/>
            <a:ext cx="1256760" cy="12567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 name="Picture 441"/>
          <p:cNvPicPr/>
          <p:nvPr/>
        </p:nvPicPr>
        <p:blipFill>
          <a:blip r:embed="rId2"/>
          <a:stretch/>
        </p:blipFill>
        <p:spPr>
          <a:xfrm>
            <a:off x="2987640" y="1269360"/>
            <a:ext cx="5888880" cy="3768120"/>
          </a:xfrm>
          <a:prstGeom prst="rect">
            <a:avLst/>
          </a:prstGeom>
          <a:ln w="0">
            <a:noFill/>
          </a:ln>
        </p:spPr>
      </p:pic>
      <p:sp>
        <p:nvSpPr>
          <p:cNvPr id="443" name="PlaceHolder 1"/>
          <p:cNvSpPr>
            <a:spLocks noGrp="1"/>
          </p:cNvSpPr>
          <p:nvPr>
            <p:ph type="title"/>
          </p:nvPr>
        </p:nvSpPr>
        <p:spPr>
          <a:xfrm>
            <a:off x="609480" y="360000"/>
            <a:ext cx="10969920" cy="717480"/>
          </a:xfrm>
          <a:prstGeom prst="rect">
            <a:avLst/>
          </a:prstGeom>
          <a:noFill/>
          <a:ln w="0">
            <a:noFill/>
          </a:ln>
        </p:spPr>
        <p:txBody>
          <a:bodyPr lIns="0" tIns="0" rIns="0" bIns="0" anchor="ctr">
            <a:noAutofit/>
          </a:bodyPr>
          <a:lstStyle/>
          <a:p>
            <a:pPr indent="0" algn="ctr">
              <a:lnSpc>
                <a:spcPct val="100000"/>
              </a:lnSpc>
              <a:buNone/>
              <a:tabLst>
                <a:tab pos="0" algn="l"/>
              </a:tabLst>
            </a:pPr>
            <a:r>
              <a:rPr lang="en-IN" sz="2500" b="1" strike="noStrike" spc="-1">
                <a:solidFill>
                  <a:srgbClr val="000000"/>
                </a:solidFill>
                <a:latin typeface="Arial"/>
              </a:rPr>
              <a:t>When do they prefer to listen music</a:t>
            </a:r>
            <a:endParaRPr lang="en-IN" sz="2500" b="0" strike="noStrike" spc="-1">
              <a:solidFill>
                <a:srgbClr val="000000"/>
              </a:solidFill>
              <a:latin typeface="Arial"/>
            </a:endParaRPr>
          </a:p>
        </p:txBody>
      </p:sp>
      <p:sp>
        <p:nvSpPr>
          <p:cNvPr id="444" name="PlaceHolder 2"/>
          <p:cNvSpPr>
            <a:spLocks noGrp="1"/>
          </p:cNvSpPr>
          <p:nvPr>
            <p:ph type="subTitle"/>
          </p:nvPr>
        </p:nvSpPr>
        <p:spPr>
          <a:xfrm>
            <a:off x="838080" y="5220000"/>
            <a:ext cx="10499400" cy="1077480"/>
          </a:xfrm>
          <a:prstGeom prst="rect">
            <a:avLst/>
          </a:prstGeom>
          <a:noFill/>
          <a:ln w="0">
            <a:noFill/>
          </a:ln>
        </p:spPr>
        <p:txBody>
          <a:bodyPr lIns="0" tIns="0" rIns="0" bIns="0" anchor="ctr">
            <a:noAutofit/>
          </a:bodyPr>
          <a:lstStyle/>
          <a:p>
            <a:pPr indent="0" algn="ctr">
              <a:lnSpc>
                <a:spcPct val="100000"/>
              </a:lnSpc>
              <a:buNone/>
              <a:tabLst>
                <a:tab pos="0" algn="l"/>
              </a:tabLst>
            </a:pPr>
            <a:r>
              <a:rPr lang="en-IN" sz="1800" b="0" strike="noStrike" spc="-1">
                <a:solidFill>
                  <a:srgbClr val="000000"/>
                </a:solidFill>
                <a:latin typeface="Arial"/>
              </a:rPr>
              <a:t>Most of the students listen to music according to their mood (Instead of having a routine).</a:t>
            </a:r>
          </a:p>
          <a:p>
            <a:pPr indent="0" algn="ctr">
              <a:lnSpc>
                <a:spcPct val="100000"/>
              </a:lnSpc>
              <a:buNone/>
              <a:tabLst>
                <a:tab pos="0" algn="l"/>
              </a:tabLst>
            </a:pPr>
            <a:r>
              <a:rPr lang="en-IN" sz="1800" b="0" strike="noStrike" spc="-1">
                <a:solidFill>
                  <a:srgbClr val="000000"/>
                </a:solidFill>
                <a:latin typeface="Arial"/>
              </a:rPr>
              <a:t>So it’s safe to say that listening to songs have impact on students mentally. </a:t>
            </a:r>
          </a:p>
        </p:txBody>
      </p:sp>
      <p:pic>
        <p:nvPicPr>
          <p:cNvPr id="445" name="Picture 444"/>
          <p:cNvPicPr/>
          <p:nvPr/>
        </p:nvPicPr>
        <p:blipFill>
          <a:blip r:embed="rId3"/>
          <a:stretch/>
        </p:blipFill>
        <p:spPr>
          <a:xfrm>
            <a:off x="10620000" y="0"/>
            <a:ext cx="1256760" cy="12567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1627</TotalTime>
  <Words>1783</Words>
  <Application>Microsoft Office PowerPoint</Application>
  <PresentationFormat>Widescreen</PresentationFormat>
  <Paragraphs>266</Paragraphs>
  <Slides>26</Slides>
  <Notes>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26</vt:i4>
      </vt:variant>
    </vt:vector>
  </HeadingPairs>
  <TitlesOfParts>
    <vt:vector size="43" baseType="lpstr">
      <vt:lpstr>arial</vt:lpstr>
      <vt:lpstr>arial</vt:lpstr>
      <vt:lpstr>Calibri</vt:lpstr>
      <vt:lpstr>Cambria Math</vt:lpstr>
      <vt:lpstr>FreeSans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1. INTRODUCTION</vt:lpstr>
      <vt:lpstr>2. DATA COLLECTION</vt:lpstr>
      <vt:lpstr>3. SUMMARISING AND VISUALIZING DATA</vt:lpstr>
      <vt:lpstr>PowerPoint Presentation</vt:lpstr>
      <vt:lpstr>Genre preferred by male vs female (pie chart)</vt:lpstr>
      <vt:lpstr>When do they prefer to listen music</vt:lpstr>
      <vt:lpstr>Type of music that puts them in a good mood (segmented bar chart)</vt:lpstr>
      <vt:lpstr>Have you ever felt listening to music has an impact on your  mental health? </vt:lpstr>
      <vt:lpstr>In what ways did listening to music helped their mental health </vt:lpstr>
      <vt:lpstr>How did listening to music sometimes had a negative impact  on their mood?  </vt:lpstr>
      <vt:lpstr>Box plot on average number of hours spent listening to music. The median is 2.5 hrs whereas maximum and minimum hrs is 5 and 0 respectively. The box plot also contains 6,7 and 8 hrs as outliers. </vt:lpstr>
      <vt:lpstr>Average time in hours per day spent listening to music   (side by side box plot)</vt:lpstr>
      <vt:lpstr>Average time spent listening to music (per day)  </vt:lpstr>
      <vt:lpstr>PowerPoint Presentation</vt:lpstr>
      <vt:lpstr>5. CONFIDENCE INTERVAL ESTIMATOR</vt:lpstr>
      <vt:lpstr>PowerPoint Presentation</vt:lpstr>
      <vt:lpstr>6. HYPOTHESIS TESTING</vt:lpstr>
      <vt:lpstr>6.1 Rejection Region Approach </vt:lpstr>
      <vt:lpstr>6.2 p-values approach </vt:lpstr>
      <vt:lpstr>7. HYPOTHESIS TESTING</vt:lpstr>
      <vt:lpstr>7.1 REJECTION REGION APPROACH</vt:lpstr>
      <vt:lpstr>7. SUMMARY</vt:lpstr>
      <vt:lpstr>8. TEAM 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Sunilkumar bhavsar</dc:creator>
  <dc:description/>
  <cp:lastModifiedBy>deepak kulhariya</cp:lastModifiedBy>
  <cp:revision>80</cp:revision>
  <dcterms:created xsi:type="dcterms:W3CDTF">2023-04-09T12:35:26Z</dcterms:created>
  <dcterms:modified xsi:type="dcterms:W3CDTF">2023-05-02T18:13:43Z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