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9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309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6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1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75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933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20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69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1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0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4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0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9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1E4654-4240-4CBB-B025-D0F516680C2A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50D2-2B96-49C3-9AC9-4E9C9DCED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37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0DC3-32FF-887B-5A20-428CA9C05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Book Recommendation System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0C730-62E0-278C-D2BB-AB53E3BF3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FF0D-8B8B-4B1C-ABF5-C8C85BD6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9" y="219919"/>
            <a:ext cx="9784616" cy="1296365"/>
          </a:xfrm>
        </p:spPr>
        <p:txBody>
          <a:bodyPr/>
          <a:lstStyle/>
          <a:p>
            <a:r>
              <a:rPr lang="en-IN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D414-C145-3D58-3B21-BC000583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2" y="879676"/>
            <a:ext cx="9899382" cy="5368723"/>
          </a:xfrm>
        </p:spPr>
        <p:txBody>
          <a:bodyPr/>
          <a:lstStyle/>
          <a:p>
            <a:r>
              <a:rPr lang="en-IN" dirty="0"/>
              <a:t>The first snip refers to the Top 50 books as per the popularity based </a:t>
            </a:r>
          </a:p>
          <a:p>
            <a:pPr marL="0" indent="0">
              <a:buNone/>
            </a:pPr>
            <a:r>
              <a:rPr lang="en-IN" dirty="0"/>
              <a:t>recommendations.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snip refers to the top recommended books as per the search result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A82DA-EE17-7641-3255-6B8C3043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9" y="3767694"/>
            <a:ext cx="5416951" cy="2870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E272AC-0673-4216-41EA-347B4F50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29" y="3767693"/>
            <a:ext cx="5149191" cy="28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8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0ECE-42DC-7A5A-C7DD-338ACC57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42A9-60F7-A36E-B8C0-7EB1B153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7938"/>
            <a:ext cx="8946541" cy="533592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</a:rPr>
              <a:t>In conclusion, a book recommendation system model can be a powerful tool for providing personalized book recommendations to users based on their preferences and reading history. </a:t>
            </a:r>
          </a:p>
          <a:p>
            <a:pPr algn="l"/>
            <a:r>
              <a:rPr lang="en-US" dirty="0">
                <a:solidFill>
                  <a:srgbClr val="D1D5DB"/>
                </a:solidFill>
              </a:rPr>
              <a:t>A popularity-based model is more appropriate for a simple and straightforward recommendation system, while a collaborative filtering-based model is more suitable for a more advanced system that prioritizes  personalization , accuracy and </a:t>
            </a:r>
            <a:r>
              <a:rPr lang="en-US" b="0" i="0" dirty="0">
                <a:solidFill>
                  <a:srgbClr val="D1D5DB"/>
                </a:solidFill>
                <a:effectLst/>
              </a:rPr>
              <a:t>individual user preferences </a:t>
            </a:r>
            <a:endParaRPr lang="en-US" dirty="0">
              <a:solidFill>
                <a:srgbClr val="D1D5DB"/>
              </a:solidFill>
            </a:endParaRPr>
          </a:p>
          <a:p>
            <a:pPr algn="l"/>
            <a:r>
              <a:rPr lang="en-US" dirty="0">
                <a:solidFill>
                  <a:srgbClr val="D1D5DB"/>
                </a:solidFill>
              </a:rPr>
              <a:t>T</a:t>
            </a:r>
            <a:r>
              <a:rPr lang="en-US" b="0" i="0" dirty="0">
                <a:solidFill>
                  <a:srgbClr val="D1D5DB"/>
                </a:solidFill>
                <a:effectLst/>
              </a:rPr>
              <a:t>he model we have implemented gives Top 50 popular books and top similar books data as per the search result which enhance the users engagement and </a:t>
            </a:r>
            <a:r>
              <a:rPr lang="en-US" dirty="0">
                <a:solidFill>
                  <a:srgbClr val="D1D5DB"/>
                </a:solidFill>
              </a:rPr>
              <a:t>experience , which further increase the users satisfactions.</a:t>
            </a:r>
            <a:endParaRPr lang="en-US" b="0" i="0" dirty="0">
              <a:solidFill>
                <a:srgbClr val="D1D5DB"/>
              </a:solidFill>
              <a:effectLst/>
            </a:endParaRP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9449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C2B6-514C-BCAB-3BC9-67FA378F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50471"/>
            <a:ext cx="9404723" cy="1702777"/>
          </a:xfrm>
        </p:spPr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296D-FB08-3D65-1080-57252CF25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2" y="1076446"/>
            <a:ext cx="12940496" cy="6065134"/>
          </a:xfrm>
        </p:spPr>
        <p:txBody>
          <a:bodyPr/>
          <a:lstStyle/>
          <a:p>
            <a:r>
              <a:rPr lang="en-IN" sz="1800" dirty="0"/>
              <a:t>As per the data we first received our main objective was to rearrange </a:t>
            </a:r>
          </a:p>
          <a:p>
            <a:pPr marL="0" indent="0">
              <a:buNone/>
            </a:pPr>
            <a:r>
              <a:rPr lang="en-IN" sz="1800" dirty="0"/>
              <a:t>	the data , Correcting the column details was bit tricky as data was </a:t>
            </a:r>
          </a:p>
          <a:p>
            <a:pPr marL="0" indent="0">
              <a:buNone/>
            </a:pPr>
            <a:r>
              <a:rPr lang="en-IN" sz="1800" dirty="0"/>
              <a:t>	referring to insignificant meanings. 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Null value imputations, and functions implementation was challenging part</a:t>
            </a:r>
          </a:p>
          <a:p>
            <a:pPr marL="0" indent="0">
              <a:buNone/>
            </a:pPr>
            <a:r>
              <a:rPr lang="en-IN" sz="1800" dirty="0"/>
              <a:t>	During the process.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Selecting algorithm was also a challenging part, as for each algorithm has it’s pros </a:t>
            </a:r>
          </a:p>
          <a:p>
            <a:pPr marL="0" indent="0">
              <a:buNone/>
            </a:pPr>
            <a:r>
              <a:rPr lang="en-IN" sz="1800" dirty="0"/>
              <a:t>	and Cons.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US" sz="1800" dirty="0"/>
              <a:t>Providing personalized recommendations to each user is essential to the success </a:t>
            </a:r>
          </a:p>
          <a:p>
            <a:pPr marL="0" indent="0">
              <a:buNone/>
            </a:pPr>
            <a:r>
              <a:rPr lang="en-US" sz="1800" dirty="0"/>
              <a:t>	of the recommendation system. However, it can be challenging to capture </a:t>
            </a:r>
          </a:p>
          <a:p>
            <a:pPr marL="0" indent="0">
              <a:buNone/>
            </a:pPr>
            <a:r>
              <a:rPr lang="en-US" sz="1800" dirty="0"/>
              <a:t>	the individual preferences and pattern for giving similar recommendations.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76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CD72-18F9-65E1-0305-12B41BFE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20" y="2986268"/>
            <a:ext cx="8048414" cy="1782502"/>
          </a:xfrm>
        </p:spPr>
        <p:txBody>
          <a:bodyPr/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251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310B-20B3-E804-E257-4AD36760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Presented By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0F1A-305F-6754-C747-1258D7AF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IN" dirty="0"/>
              <a:t>Mr. Saurabh Sunil Diwane</a:t>
            </a:r>
          </a:p>
          <a:p>
            <a:r>
              <a:rPr lang="en-IN" dirty="0"/>
              <a:t>Mr. Akash Shankar </a:t>
            </a:r>
            <a:r>
              <a:rPr lang="en-IN" dirty="0" err="1"/>
              <a:t>Linganwar</a:t>
            </a:r>
            <a:endParaRPr lang="en-IN" dirty="0"/>
          </a:p>
          <a:p>
            <a:r>
              <a:rPr lang="en-IN" dirty="0"/>
              <a:t>Mr. Hari Krishna </a:t>
            </a:r>
            <a:r>
              <a:rPr lang="en-IN" dirty="0" err="1"/>
              <a:t>Guvvala</a:t>
            </a:r>
            <a:endParaRPr lang="en-IN" dirty="0"/>
          </a:p>
          <a:p>
            <a:r>
              <a:rPr lang="en-IN" dirty="0"/>
              <a:t>Miss. </a:t>
            </a:r>
            <a:r>
              <a:rPr lang="en-IN" dirty="0" err="1"/>
              <a:t>Daggumilli</a:t>
            </a:r>
            <a:r>
              <a:rPr lang="en-IN" dirty="0"/>
              <a:t> Priya Madhuri</a:t>
            </a:r>
          </a:p>
          <a:p>
            <a:r>
              <a:rPr lang="en-IN" dirty="0"/>
              <a:t>Mr. Sachin </a:t>
            </a:r>
            <a:r>
              <a:rPr lang="en-IN" dirty="0" err="1"/>
              <a:t>Botla</a:t>
            </a:r>
            <a:endParaRPr lang="en-IN" dirty="0"/>
          </a:p>
          <a:p>
            <a:r>
              <a:rPr lang="en-IN" dirty="0"/>
              <a:t>D. Lily Susanna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9734-997A-5FCC-871B-0A63DD41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FB99-590D-E3A1-290E-FE2A10C21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 Summary</a:t>
            </a:r>
          </a:p>
          <a:p>
            <a:r>
              <a:rPr lang="en-US" dirty="0"/>
              <a:t>EDA and Visualizations</a:t>
            </a:r>
          </a:p>
          <a:p>
            <a:r>
              <a:rPr lang="en-IN" dirty="0"/>
              <a:t>Model Building and Model Evaluation</a:t>
            </a:r>
          </a:p>
          <a:p>
            <a:r>
              <a:rPr lang="en-IN" dirty="0"/>
              <a:t>Model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73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CC4D-4054-F908-D864-4088B86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9220-8B23-6A07-B551-578591B6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given dataset we are about to build the popularity based, and collaborative filtering based model using the cosine similarity ,CSR matrix algorithms so as to get top n number of recommendations. </a:t>
            </a:r>
          </a:p>
          <a:p>
            <a:r>
              <a:rPr lang="en-US" dirty="0"/>
              <a:t>Improve user engagement and satisfaction by providing relevant book recommendations that match their interests and needs.</a:t>
            </a:r>
          </a:p>
          <a:p>
            <a:r>
              <a:rPr lang="en-US" dirty="0"/>
              <a:t>Increase book sales by suggesting relevant books to users who are more likely to purchase them.</a:t>
            </a:r>
          </a:p>
          <a:p>
            <a:r>
              <a:rPr lang="en-US" dirty="0"/>
              <a:t>Develop a user-friendly interface that is easy to use and navigate, making it simple for users to discover and select books they would like to read.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6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68F-A372-14E2-054A-5963EA1E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1" y="564779"/>
            <a:ext cx="9404723" cy="1400530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4A60-4853-C0A3-78FA-3BC0589F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01" y="1446836"/>
            <a:ext cx="10784591" cy="4953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the dataset, we have</a:t>
            </a:r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Books.csv </a:t>
            </a:r>
          </a:p>
          <a:p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Columns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('ISBN', 'Title', 'Author', 'Year', 'Publisher', 'Image-URL-S’, Image-URL-M', 'Image-URL-L’)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Shape =(271360, 8) </a:t>
            </a:r>
          </a:p>
          <a:p>
            <a:endParaRPr lang="en-IN" dirty="0"/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Rating.csv </a:t>
            </a:r>
          </a:p>
          <a:p>
            <a:r>
              <a:rPr lang="en-IN" dirty="0"/>
              <a:t>Columns = (  '</a:t>
            </a:r>
            <a:r>
              <a:rPr lang="en-IN" dirty="0" err="1"/>
              <a:t>User_ID</a:t>
            </a:r>
            <a:r>
              <a:rPr lang="en-IN" dirty="0"/>
              <a:t> ’ , 'ISBN', 'rating’ )</a:t>
            </a:r>
          </a:p>
          <a:p>
            <a:r>
              <a:rPr lang="en-IN" dirty="0"/>
              <a:t>Shape =(1048575,3)</a:t>
            </a:r>
          </a:p>
          <a:p>
            <a:endParaRPr lang="en-IN" dirty="0"/>
          </a:p>
          <a:p>
            <a:pPr marL="514350" indent="-514350">
              <a:buFont typeface="+mj-lt"/>
              <a:buAutoNum type="romanUcPeriod"/>
            </a:pPr>
            <a:r>
              <a:rPr lang="en-IN" dirty="0"/>
              <a:t>Users.csv </a:t>
            </a:r>
          </a:p>
          <a:p>
            <a:r>
              <a:rPr lang="en-IN" dirty="0"/>
              <a:t>Columns = ('</a:t>
            </a:r>
            <a:r>
              <a:rPr lang="en-IN" dirty="0" err="1"/>
              <a:t>User_ID</a:t>
            </a:r>
            <a:r>
              <a:rPr lang="en-IN" dirty="0"/>
              <a:t>', 'Location', 'Age’ )</a:t>
            </a:r>
          </a:p>
          <a:p>
            <a:r>
              <a:rPr lang="en-IN" dirty="0"/>
              <a:t>Shape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(278858,3)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D60B17-F6E8-7418-AF90-99991C5D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D89E55-88E6-59D1-D029-F92349B6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1" y="11007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F4F2BAD-E33B-8FB2-892E-945603651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5033" y="-71802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7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8216-6A1C-ABBF-66E4-EE3692B5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8841"/>
          </a:xfrm>
        </p:spPr>
        <p:txBody>
          <a:bodyPr/>
          <a:lstStyle/>
          <a:p>
            <a:r>
              <a:rPr lang="en-IN" dirty="0"/>
              <a:t>EDA and Visualizations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0D49-131B-BE9B-E4DE-D01A86E0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03" y="1307939"/>
            <a:ext cx="8617904" cy="5382227"/>
          </a:xfrm>
        </p:spPr>
        <p:txBody>
          <a:bodyPr/>
          <a:lstStyle/>
          <a:p>
            <a:r>
              <a:rPr lang="en-IN" dirty="0"/>
              <a:t>From all the dataset we have dealt with all the null values and perform all the necessary correction as required </a:t>
            </a:r>
          </a:p>
          <a:p>
            <a:endParaRPr lang="en-IN" dirty="0"/>
          </a:p>
          <a:p>
            <a:r>
              <a:rPr lang="en-IN" dirty="0"/>
              <a:t>In the Age column which contain 39% null values which we have  imputed with mean values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7756A3-60C3-AF44-A665-D8E73102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7" y="3683642"/>
            <a:ext cx="5717893" cy="2821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A1934A-4363-3E98-367C-2D19AD7B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24" y="3482831"/>
            <a:ext cx="4400550" cy="30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0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70FE-288B-B18D-3478-53BF4343C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44" y="278890"/>
            <a:ext cx="11294942" cy="5969510"/>
          </a:xfrm>
        </p:spPr>
        <p:txBody>
          <a:bodyPr/>
          <a:lstStyle/>
          <a:p>
            <a:r>
              <a:rPr lang="en-IN" dirty="0"/>
              <a:t>Also below are necessary correction performed  in the dataset</a:t>
            </a:r>
          </a:p>
          <a:p>
            <a:endParaRPr lang="en-IN" dirty="0"/>
          </a:p>
          <a:p>
            <a:r>
              <a:rPr lang="en-IN" dirty="0"/>
              <a:t>Here we have updated year of publications, Image-URL’s and the data types of all the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106F3-BE02-C01D-A8EA-0BFE0F14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7" y="3595581"/>
            <a:ext cx="5974446" cy="3005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105CAF-723B-4E4A-73B0-8DC93D6C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75" y="3498370"/>
            <a:ext cx="5592481" cy="32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3686-A16B-F7D7-E073-1AD932F6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8" y="185196"/>
            <a:ext cx="11181144" cy="6063204"/>
          </a:xfrm>
        </p:spPr>
        <p:txBody>
          <a:bodyPr/>
          <a:lstStyle/>
          <a:p>
            <a:r>
              <a:rPr lang="en-IN" dirty="0"/>
              <a:t>After merging all the dataset we have divided the data in rating explicit </a:t>
            </a:r>
          </a:p>
          <a:p>
            <a:pPr marL="0" indent="0">
              <a:buNone/>
            </a:pPr>
            <a:r>
              <a:rPr lang="en-IN" dirty="0"/>
              <a:t>And rating implicit.</a:t>
            </a:r>
          </a:p>
          <a:p>
            <a:endParaRPr lang="en-IN" dirty="0"/>
          </a:p>
          <a:p>
            <a:r>
              <a:rPr lang="en-IN" dirty="0"/>
              <a:t>Below are some visualization of ratings with user who gave 0 ratings(data implicit)</a:t>
            </a:r>
          </a:p>
          <a:p>
            <a:pPr marL="0" indent="0">
              <a:buNone/>
            </a:pPr>
            <a:r>
              <a:rPr lang="en-IN" dirty="0"/>
              <a:t> and users who gave more than 0 rating(data explicit).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159FF-51EE-FBDC-B210-877A5B72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176307"/>
            <a:ext cx="5029200" cy="3228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C4A3E-B9AF-0CD2-3DE8-B0010C0D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34" y="3047644"/>
            <a:ext cx="5057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0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3769-163E-F957-3B91-382CCCA3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92596"/>
            <a:ext cx="11030674" cy="1760651"/>
          </a:xfrm>
        </p:spPr>
        <p:txBody>
          <a:bodyPr/>
          <a:lstStyle/>
          <a:p>
            <a:r>
              <a:rPr lang="en-IN" dirty="0"/>
              <a:t>Model Building and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15F1-1DC0-7890-A28C-9DF09F0E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40" y="821803"/>
            <a:ext cx="11215868" cy="5426597"/>
          </a:xfrm>
        </p:spPr>
        <p:txBody>
          <a:bodyPr/>
          <a:lstStyle/>
          <a:p>
            <a:r>
              <a:rPr lang="en-IN" dirty="0"/>
              <a:t>Popularity based Model</a:t>
            </a:r>
          </a:p>
          <a:p>
            <a:pPr marL="0" indent="0">
              <a:buNone/>
            </a:pPr>
            <a:r>
              <a:rPr lang="en-IN" dirty="0"/>
              <a:t>	In this model we have filtered top 50 books as per the </a:t>
            </a:r>
            <a:r>
              <a:rPr lang="en-IN" dirty="0" err="1"/>
              <a:t>num_rating</a:t>
            </a:r>
            <a:r>
              <a:rPr lang="en-IN" dirty="0"/>
              <a:t> more than 50 </a:t>
            </a:r>
          </a:p>
          <a:p>
            <a:pPr marL="0" indent="0">
              <a:buNone/>
            </a:pPr>
            <a:r>
              <a:rPr lang="en-IN" dirty="0"/>
              <a:t>	and </a:t>
            </a:r>
            <a:r>
              <a:rPr lang="en-IN" dirty="0" err="1"/>
              <a:t>avg_rating</a:t>
            </a:r>
            <a:r>
              <a:rPr lang="en-IN" dirty="0"/>
              <a:t> from descending sequence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Collaborative filtering based model </a:t>
            </a:r>
          </a:p>
          <a:p>
            <a:pPr marL="0" indent="0">
              <a:buNone/>
            </a:pPr>
            <a:r>
              <a:rPr lang="en-IN" dirty="0"/>
              <a:t>We have build the model using cosine similarity, we have created the pivot table to </a:t>
            </a:r>
          </a:p>
          <a:p>
            <a:pPr marL="0" indent="0">
              <a:buNone/>
            </a:pPr>
            <a:r>
              <a:rPr lang="en-IN" dirty="0"/>
              <a:t>Calculate the distance between the similar users.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432C2-2C4C-5ED8-5A75-20AB121C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066" y="4294208"/>
            <a:ext cx="6144747" cy="2381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41725-3841-83C6-4C6C-9A1E3E96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05" y="3928628"/>
            <a:ext cx="4859956" cy="27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64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378</TotalTime>
  <Words>646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Söhne</vt:lpstr>
      <vt:lpstr>Wingdings 3</vt:lpstr>
      <vt:lpstr>Ion</vt:lpstr>
      <vt:lpstr>Book Recommendation System</vt:lpstr>
      <vt:lpstr> Presented By </vt:lpstr>
      <vt:lpstr>Index</vt:lpstr>
      <vt:lpstr>Objectives</vt:lpstr>
      <vt:lpstr>Data Summary </vt:lpstr>
      <vt:lpstr>EDA and Visualizations </vt:lpstr>
      <vt:lpstr>PowerPoint Presentation</vt:lpstr>
      <vt:lpstr>PowerPoint Presentation</vt:lpstr>
      <vt:lpstr>Model Building and Model Evaluation</vt:lpstr>
      <vt:lpstr>Model Deployment</vt:lpstr>
      <vt:lpstr>Conclusion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Saurabh Diwane</dc:creator>
  <cp:lastModifiedBy>Saurabh Diwane</cp:lastModifiedBy>
  <cp:revision>4</cp:revision>
  <dcterms:created xsi:type="dcterms:W3CDTF">2023-03-10T05:02:31Z</dcterms:created>
  <dcterms:modified xsi:type="dcterms:W3CDTF">2023-03-10T11:26:02Z</dcterms:modified>
</cp:coreProperties>
</file>