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Election Results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 Advertising System Deviations report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Election Exit Poll by state report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 dirty="0">
              <a:latin typeface="Arial" panose="020B0604020202020204" pitchFamily="34" charset="0"/>
              <a:cs typeface="Arial" panose="020B0604020202020204" pitchFamily="34" charset="0"/>
            </a:rPr>
            <a:t>Election Results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 dirty="0">
              <a:latin typeface="Arial" panose="020B0604020202020204" pitchFamily="34" charset="0"/>
              <a:cs typeface="Arial" panose="020B0604020202020204" pitchFamily="34" charset="0"/>
            </a:rPr>
            <a:t> Advertising System Deviations report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Election Exit Poll by state report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.id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893F-B5A5-F92E-0A2A-68372A3D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1" y="372861"/>
            <a:ext cx="6001305" cy="5584054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Business Problems with SQL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8504E9-8B2A-D68E-F118-CC258A2355DA}"/>
              </a:ext>
            </a:extLst>
          </p:cNvPr>
          <p:cNvSpPr/>
          <p:nvPr/>
        </p:nvSpPr>
        <p:spPr>
          <a:xfrm>
            <a:off x="634752" y="918838"/>
            <a:ext cx="5317724" cy="45986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35C4A1-B911-92D3-A836-EE1AF7FA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66" y="363984"/>
            <a:ext cx="5528660" cy="58681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D2DB5E-87A3-72E2-742C-968E65C8619E}"/>
              </a:ext>
            </a:extLst>
          </p:cNvPr>
          <p:cNvSpPr txBox="1"/>
          <p:nvPr/>
        </p:nvSpPr>
        <p:spPr>
          <a:xfrm>
            <a:off x="561513" y="6213460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By : Saurabh Sunil Diwane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61C33A-BAE3-BF66-A635-DAB83E2B5EFE}"/>
              </a:ext>
            </a:extLst>
          </p:cNvPr>
          <p:cNvSpPr/>
          <p:nvPr/>
        </p:nvSpPr>
        <p:spPr>
          <a:xfrm>
            <a:off x="561512" y="6107832"/>
            <a:ext cx="3140476" cy="5237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8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BUSINESS PROBLEMS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39136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08F4A7A-FA6A-A545-093E-DADA9C1F2A3A}"/>
              </a:ext>
            </a:extLst>
          </p:cNvPr>
          <p:cNvSpPr txBox="1"/>
          <p:nvPr/>
        </p:nvSpPr>
        <p:spPr>
          <a:xfrm>
            <a:off x="247593" y="681879"/>
            <a:ext cx="609452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 Black" panose="020B0A04020102020204" pitchFamily="34" charset="0"/>
              </a:rPr>
              <a:t>Problem Statement 1</a:t>
            </a:r>
            <a:endParaRPr lang="en-US" b="1" dirty="0">
              <a:latin typeface="Arial Black" panose="020B0A04020102020204" pitchFamily="34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b="1" u="sng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Election</a:t>
            </a:r>
            <a:b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 database of the results of an election, find the number of seats won by each party. There are some rules to going about this: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constituencies in a state and many candidates who are contesting the election from each constituency.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candidate belongs to a party. • The candidate with the maximum number of votes in a given constituency 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wins for that constituency. 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output should be in the following format: Party Seats won The ordering should be in the order of seats won in descending order.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Tables : Candidates,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8D2B1B0-46C8-5DCC-81C9-BF492688D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94454"/>
              </p:ext>
            </p:extLst>
          </p:nvPr>
        </p:nvGraphicFramePr>
        <p:xfrm>
          <a:off x="6549501" y="438653"/>
          <a:ext cx="5394905" cy="2782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20">
                  <a:extLst>
                    <a:ext uri="{9D8B030D-6E8A-4147-A177-3AD203B41FA5}">
                      <a16:colId xmlns:a16="http://schemas.microsoft.com/office/drawing/2014/main" val="765584273"/>
                    </a:ext>
                  </a:extLst>
                </a:gridCol>
                <a:gridCol w="1318495">
                  <a:extLst>
                    <a:ext uri="{9D8B030D-6E8A-4147-A177-3AD203B41FA5}">
                      <a16:colId xmlns:a16="http://schemas.microsoft.com/office/drawing/2014/main" val="2288033939"/>
                    </a:ext>
                  </a:extLst>
                </a:gridCol>
                <a:gridCol w="1318495">
                  <a:extLst>
                    <a:ext uri="{9D8B030D-6E8A-4147-A177-3AD203B41FA5}">
                      <a16:colId xmlns:a16="http://schemas.microsoft.com/office/drawing/2014/main" val="3476241389"/>
                    </a:ext>
                  </a:extLst>
                </a:gridCol>
                <a:gridCol w="1318495">
                  <a:extLst>
                    <a:ext uri="{9D8B030D-6E8A-4147-A177-3AD203B41FA5}">
                      <a16:colId xmlns:a16="http://schemas.microsoft.com/office/drawing/2014/main" val="2699272029"/>
                    </a:ext>
                  </a:extLst>
                </a:gridCol>
              </a:tblGrid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Gender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963688"/>
                  </a:ext>
                </a:extLst>
              </a:tr>
              <a:tr h="439781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Democratic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12665"/>
                  </a:ext>
                </a:extLst>
              </a:tr>
              <a:tr h="439781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Democratic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586325"/>
                  </a:ext>
                </a:extLst>
              </a:tr>
              <a:tr h="439781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Democratic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55566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666653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331197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072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689B45-D287-FEE1-A401-F410BC37E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43345"/>
              </p:ext>
            </p:extLst>
          </p:nvPr>
        </p:nvGraphicFramePr>
        <p:xfrm>
          <a:off x="6549501" y="3681982"/>
          <a:ext cx="5394906" cy="2919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302">
                  <a:extLst>
                    <a:ext uri="{9D8B030D-6E8A-4147-A177-3AD203B41FA5}">
                      <a16:colId xmlns:a16="http://schemas.microsoft.com/office/drawing/2014/main" val="416233960"/>
                    </a:ext>
                  </a:extLst>
                </a:gridCol>
                <a:gridCol w="1798302">
                  <a:extLst>
                    <a:ext uri="{9D8B030D-6E8A-4147-A177-3AD203B41FA5}">
                      <a16:colId xmlns:a16="http://schemas.microsoft.com/office/drawing/2014/main" val="3678886109"/>
                    </a:ext>
                  </a:extLst>
                </a:gridCol>
                <a:gridCol w="1798302">
                  <a:extLst>
                    <a:ext uri="{9D8B030D-6E8A-4147-A177-3AD203B41FA5}">
                      <a16:colId xmlns:a16="http://schemas.microsoft.com/office/drawing/2014/main" val="745441150"/>
                    </a:ext>
                  </a:extLst>
                </a:gridCol>
              </a:tblGrid>
              <a:tr h="41713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Constituent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_id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Candidate</a:t>
                      </a:r>
                      <a:r>
                        <a:rPr lang="en-US" dirty="0" err="1"/>
                        <a:t>_id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Votes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73677"/>
                  </a:ext>
                </a:extLst>
              </a:tr>
              <a:tr h="4171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847529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420973"/>
                  </a:ext>
                </a:extLst>
              </a:tr>
              <a:tr h="417136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283409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52971"/>
                  </a:ext>
                </a:extLst>
              </a:tr>
              <a:tr h="417136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293841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762717"/>
                  </a:ext>
                </a:extLst>
              </a:tr>
              <a:tr h="417136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394385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286145"/>
                  </a:ext>
                </a:extLst>
              </a:tr>
              <a:tr h="417136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429084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165901"/>
                  </a:ext>
                </a:extLst>
              </a:tr>
              <a:tr h="417136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303890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5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DFD2D0-4DD4-B9A3-6108-B890F93BD6B4}"/>
              </a:ext>
            </a:extLst>
          </p:cNvPr>
          <p:cNvSpPr txBox="1"/>
          <p:nvPr/>
        </p:nvSpPr>
        <p:spPr>
          <a:xfrm>
            <a:off x="346230" y="456628"/>
            <a:ext cx="815857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Democretic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Republic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Query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dirty="0"/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lvl="1"/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rank() over(partition by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constituency_id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votes </a:t>
            </a:r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candidates c</a:t>
            </a:r>
          </a:p>
          <a:p>
            <a:pPr lvl="1"/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r </a:t>
            </a:r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c.id</a:t>
            </a:r>
            <a:r>
              <a:rPr lang="en-US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339D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r.candidate_id</a:t>
            </a:r>
            <a:endParaRPr lang="en-US" dirty="0">
              <a:solidFill>
                <a:srgbClr val="339D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339D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(party,</a:t>
            </a:r>
            <a:r>
              <a:rPr lang="en-US" dirty="0">
                <a:solidFill>
                  <a:srgbClr val="339D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339D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party_seat_won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rnk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339D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pPr lvl="1"/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447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party;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5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AE06D-A2EF-AC54-7068-9433A582F64A}"/>
              </a:ext>
            </a:extLst>
          </p:cNvPr>
          <p:cNvSpPr txBox="1"/>
          <p:nvPr/>
        </p:nvSpPr>
        <p:spPr>
          <a:xfrm>
            <a:off x="570390" y="568455"/>
            <a:ext cx="60945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 Black" panose="020B0A04020102020204" pitchFamily="34" charset="0"/>
              </a:rPr>
              <a:t>Problem Statement 2</a:t>
            </a:r>
          </a:p>
          <a:p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• </a:t>
            </a:r>
            <a:r>
              <a:rPr lang="en-US" b="1" u="sng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 System Deviations Report 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Advertising System Deviations Report As part of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HackerAd's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advertising system analytics, they need a list of the customers who have the most failures and successes in ad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campaigns.There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should be exactly two rows that contain type, customer, campaign, total.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 contains 'success' in the first row and 'failure' in the second. These relate to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events.status.customer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customers.first_name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customers.last_name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separated by a single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space.campaign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comma-separated list of campaigns.name that are associated with the customer, ordered ascending.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Total is the number of associated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events.Report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only 2 customers, the two with the most successful and the most failing campaigns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:   Customers , Campaigns , 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CC532-0C35-F629-95C9-635988182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61667"/>
              </p:ext>
            </p:extLst>
          </p:nvPr>
        </p:nvGraphicFramePr>
        <p:xfrm>
          <a:off x="7608163" y="798989"/>
          <a:ext cx="4013445" cy="159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815">
                  <a:extLst>
                    <a:ext uri="{9D8B030D-6E8A-4147-A177-3AD203B41FA5}">
                      <a16:colId xmlns:a16="http://schemas.microsoft.com/office/drawing/2014/main" val="3269374214"/>
                    </a:ext>
                  </a:extLst>
                </a:gridCol>
                <a:gridCol w="1337815">
                  <a:extLst>
                    <a:ext uri="{9D8B030D-6E8A-4147-A177-3AD203B41FA5}">
                      <a16:colId xmlns:a16="http://schemas.microsoft.com/office/drawing/2014/main" val="2074434955"/>
                    </a:ext>
                  </a:extLst>
                </a:gridCol>
                <a:gridCol w="1337815">
                  <a:extLst>
                    <a:ext uri="{9D8B030D-6E8A-4147-A177-3AD203B41FA5}">
                      <a16:colId xmlns:a16="http://schemas.microsoft.com/office/drawing/2014/main" val="3150808821"/>
                    </a:ext>
                  </a:extLst>
                </a:gridCol>
              </a:tblGrid>
              <a:tr h="399496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44411"/>
                  </a:ext>
                </a:extLst>
              </a:tr>
              <a:tr h="39949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Carolyn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O'Lunny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061238"/>
                  </a:ext>
                </a:extLst>
              </a:tr>
              <a:tr h="399496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Matteo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Husthwaite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71149"/>
                  </a:ext>
                </a:extLst>
              </a:tr>
              <a:tr h="39949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Melessa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Rowesby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5650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A08A49-E265-8530-1A48-122E4C653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16058"/>
              </p:ext>
            </p:extLst>
          </p:nvPr>
        </p:nvGraphicFramePr>
        <p:xfrm>
          <a:off x="7369204" y="3154678"/>
          <a:ext cx="4252404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468">
                  <a:extLst>
                    <a:ext uri="{9D8B030D-6E8A-4147-A177-3AD203B41FA5}">
                      <a16:colId xmlns:a16="http://schemas.microsoft.com/office/drawing/2014/main" val="530797988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689133952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3292635597"/>
                    </a:ext>
                  </a:extLst>
                </a:gridCol>
              </a:tblGrid>
              <a:tr h="285614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56187"/>
                  </a:ext>
                </a:extLst>
              </a:tr>
              <a:tr h="52805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Overcoming Challenges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683801"/>
                  </a:ext>
                </a:extLst>
              </a:tr>
              <a:tr h="499824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Business Rules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68777"/>
                  </a:ext>
                </a:extLst>
              </a:tr>
              <a:tr h="285614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328353"/>
                  </a:ext>
                </a:extLst>
              </a:tr>
              <a:tr h="499824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Quantitative Finance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954315"/>
                  </a:ext>
                </a:extLst>
              </a:tr>
              <a:tr h="285614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MMC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62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533118-ECBD-F373-0429-1580A0896C82}"/>
              </a:ext>
            </a:extLst>
          </p:cNvPr>
          <p:cNvSpPr txBox="1"/>
          <p:nvPr/>
        </p:nvSpPr>
        <p:spPr>
          <a:xfrm>
            <a:off x="3187087" y="2290439"/>
            <a:ext cx="71176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with </a:t>
            </a:r>
            <a:r>
              <a:rPr lang="en-IN" dirty="0" err="1"/>
              <a:t>cte</a:t>
            </a:r>
            <a:r>
              <a:rPr lang="en-IN" dirty="0"/>
              <a:t>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dirty="0"/>
              <a:t> (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dirty="0"/>
              <a:t> </a:t>
            </a:r>
          </a:p>
          <a:p>
            <a:r>
              <a:rPr lang="en-IN" dirty="0"/>
              <a:t>status,</a:t>
            </a:r>
          </a:p>
          <a:p>
            <a:r>
              <a:rPr lang="en-IN" dirty="0" err="1"/>
              <a:t>concat</a:t>
            </a:r>
            <a:r>
              <a:rPr lang="en-IN" dirty="0"/>
              <a:t>(</a:t>
            </a:r>
            <a:r>
              <a:rPr lang="en-IN" dirty="0" err="1"/>
              <a:t>first_name</a:t>
            </a:r>
            <a:r>
              <a:rPr lang="en-IN" dirty="0"/>
              <a:t>," ",</a:t>
            </a:r>
            <a:r>
              <a:rPr lang="en-IN" dirty="0" err="1"/>
              <a:t>last_name</a:t>
            </a:r>
            <a:r>
              <a:rPr lang="en-IN" dirty="0"/>
              <a:t>)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dirty="0"/>
              <a:t> </a:t>
            </a:r>
            <a:r>
              <a:rPr lang="en-IN" dirty="0" err="1"/>
              <a:t>full_name</a:t>
            </a:r>
            <a:r>
              <a:rPr lang="en-IN" dirty="0"/>
              <a:t>,</a:t>
            </a:r>
          </a:p>
          <a:p>
            <a:r>
              <a:rPr lang="en-IN" dirty="0" err="1"/>
              <a:t>group_concat</a:t>
            </a:r>
            <a:r>
              <a:rPr lang="en-IN" dirty="0"/>
              <a:t>(distinct name)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dirty="0"/>
              <a:t> campaign,</a:t>
            </a:r>
          </a:p>
          <a:p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count(1)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dirty="0"/>
              <a:t> total,</a:t>
            </a:r>
          </a:p>
          <a:p>
            <a:r>
              <a:rPr lang="en-IN" dirty="0"/>
              <a:t>rank()over(partition by status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count(1)</a:t>
            </a:r>
            <a:r>
              <a:rPr lang="en-IN" dirty="0"/>
              <a:t> </a:t>
            </a:r>
            <a:r>
              <a:rPr lang="en-IN" dirty="0" err="1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dirty="0"/>
              <a:t>)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dirty="0"/>
              <a:t> </a:t>
            </a:r>
            <a:r>
              <a:rPr lang="en-IN" dirty="0" err="1"/>
              <a:t>rnk</a:t>
            </a:r>
            <a:endParaRPr lang="en-IN" dirty="0"/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dirty="0"/>
              <a:t> customers </a:t>
            </a:r>
            <a:r>
              <a:rPr lang="en-IN" dirty="0" err="1"/>
              <a:t>cus</a:t>
            </a:r>
            <a:endParaRPr lang="en-IN" dirty="0"/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dirty="0"/>
              <a:t> campaigns cam on </a:t>
            </a:r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cus.id </a:t>
            </a:r>
            <a:r>
              <a:rPr lang="en-IN" dirty="0"/>
              <a:t>= </a:t>
            </a:r>
            <a:r>
              <a:rPr lang="en-IN" dirty="0" err="1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cam.customer_id</a:t>
            </a:r>
            <a:endParaRPr lang="en-IN" dirty="0">
              <a:solidFill>
                <a:srgbClr val="339D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dirty="0"/>
              <a:t> events e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dirty="0"/>
              <a:t> </a:t>
            </a:r>
            <a:r>
              <a:rPr lang="en-IN" dirty="0" err="1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e.campaign_id</a:t>
            </a:r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/>
              <a:t>= </a:t>
            </a:r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cam.id</a:t>
            </a:r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dirty="0" err="1"/>
              <a:t>full_name,status</a:t>
            </a:r>
            <a:r>
              <a:rPr lang="en-IN" dirty="0"/>
              <a:t>)</a:t>
            </a:r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dirty="0"/>
              <a:t> </a:t>
            </a:r>
          </a:p>
          <a:p>
            <a:r>
              <a:rPr lang="en-IN" dirty="0"/>
              <a:t>status,</a:t>
            </a:r>
          </a:p>
          <a:p>
            <a:r>
              <a:rPr lang="en-IN" dirty="0" err="1"/>
              <a:t>full_name</a:t>
            </a:r>
            <a:r>
              <a:rPr lang="en-IN" dirty="0"/>
              <a:t>,</a:t>
            </a:r>
          </a:p>
          <a:p>
            <a:r>
              <a:rPr lang="en-IN" dirty="0" err="1"/>
              <a:t>campaign,total</a:t>
            </a:r>
            <a:endParaRPr lang="en-IN" dirty="0"/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dirty="0"/>
              <a:t> </a:t>
            </a:r>
            <a:r>
              <a:rPr lang="en-IN" dirty="0" err="1"/>
              <a:t>cte</a:t>
            </a:r>
            <a:r>
              <a:rPr lang="en-IN" dirty="0"/>
              <a:t>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IN" dirty="0"/>
              <a:t> </a:t>
            </a:r>
            <a:r>
              <a:rPr lang="en-IN" dirty="0" err="1"/>
              <a:t>rnk</a:t>
            </a:r>
            <a:r>
              <a:rPr lang="en-IN" dirty="0"/>
              <a:t> =</a:t>
            </a:r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/>
              <a:t>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5C85E3-B20C-4A67-EE4E-75D72629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18198"/>
              </p:ext>
            </p:extLst>
          </p:nvPr>
        </p:nvGraphicFramePr>
        <p:xfrm>
          <a:off x="914400" y="769474"/>
          <a:ext cx="10112654" cy="1378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9405">
                  <a:extLst>
                    <a:ext uri="{9D8B030D-6E8A-4147-A177-3AD203B41FA5}">
                      <a16:colId xmlns:a16="http://schemas.microsoft.com/office/drawing/2014/main" val="1295146277"/>
                    </a:ext>
                  </a:extLst>
                </a:gridCol>
                <a:gridCol w="1781555">
                  <a:extLst>
                    <a:ext uri="{9D8B030D-6E8A-4147-A177-3AD203B41FA5}">
                      <a16:colId xmlns:a16="http://schemas.microsoft.com/office/drawing/2014/main" val="3934372866"/>
                    </a:ext>
                  </a:extLst>
                </a:gridCol>
                <a:gridCol w="4661329">
                  <a:extLst>
                    <a:ext uri="{9D8B030D-6E8A-4147-A177-3AD203B41FA5}">
                      <a16:colId xmlns:a16="http://schemas.microsoft.com/office/drawing/2014/main" val="490220732"/>
                    </a:ext>
                  </a:extLst>
                </a:gridCol>
                <a:gridCol w="1830365">
                  <a:extLst>
                    <a:ext uri="{9D8B030D-6E8A-4147-A177-3AD203B41FA5}">
                      <a16:colId xmlns:a16="http://schemas.microsoft.com/office/drawing/2014/main" val="2675683285"/>
                    </a:ext>
                  </a:extLst>
                </a:gridCol>
              </a:tblGrid>
              <a:tr h="306427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Event_type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50087"/>
                  </a:ext>
                </a:extLst>
              </a:tr>
              <a:tr h="53624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Carolyn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o’Lunny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Rules, ,MMC, ,Overcoming Challenges, ,Quantitative Finance, ,YUI,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30237"/>
                  </a:ext>
                </a:extLst>
              </a:tr>
              <a:tr h="53624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Melessa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Roweby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Rules, ,MMC, ,Overcoming Challenges, ,Quantitative Finance, ,YUI,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1193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A80385-54EA-048A-0FFC-979F0FA7C596}"/>
              </a:ext>
            </a:extLst>
          </p:cNvPr>
          <p:cNvSpPr txBox="1"/>
          <p:nvPr/>
        </p:nvSpPr>
        <p:spPr>
          <a:xfrm>
            <a:off x="665825" y="320244"/>
            <a:ext cx="4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 Output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2CE48-8C2F-61EF-0835-C79CEF341A52}"/>
              </a:ext>
            </a:extLst>
          </p:cNvPr>
          <p:cNvSpPr txBox="1"/>
          <p:nvPr/>
        </p:nvSpPr>
        <p:spPr>
          <a:xfrm>
            <a:off x="774576" y="22877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0024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0D417B-67DB-0E4D-5CE1-D2A4E41542A0}"/>
              </a:ext>
            </a:extLst>
          </p:cNvPr>
          <p:cNvSpPr txBox="1"/>
          <p:nvPr/>
        </p:nvSpPr>
        <p:spPr>
          <a:xfrm>
            <a:off x="597024" y="805038"/>
            <a:ext cx="60945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 Black" panose="020B0A04020102020204" pitchFamily="34" charset="0"/>
              </a:rPr>
              <a:t>Problem Statement 3</a:t>
            </a:r>
            <a:endParaRPr lang="en-US" b="1" dirty="0">
              <a:latin typeface="Arial Black" panose="020B0A04020102020204" pitchFamily="34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Election Exit Poll by State Report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Election Exit Poll by State Report As part of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HackerPoll's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election exit poll analytics, a team needs a list of candidates and their top 3 vote totals and the states where they occurred.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 should be in the following format: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candidate_name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1st place, 2nd place, 3rd place.•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Concatenate the candidate's first and last names with a space between them.1st place. 2nd place 3rd place are comma-separated US state names and numbers of votes in a format "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statename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(votes %)", for example, "New York (23)Results should be sorted ascending by candidate name.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Candidates_tab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Results_tab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F0CBEF-43E5-74AA-3AE0-291D26C72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95837"/>
              </p:ext>
            </p:extLst>
          </p:nvPr>
        </p:nvGraphicFramePr>
        <p:xfrm>
          <a:off x="7332956" y="577623"/>
          <a:ext cx="437175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7253">
                  <a:extLst>
                    <a:ext uri="{9D8B030D-6E8A-4147-A177-3AD203B41FA5}">
                      <a16:colId xmlns:a16="http://schemas.microsoft.com/office/drawing/2014/main" val="861732306"/>
                    </a:ext>
                  </a:extLst>
                </a:gridCol>
                <a:gridCol w="1457253">
                  <a:extLst>
                    <a:ext uri="{9D8B030D-6E8A-4147-A177-3AD203B41FA5}">
                      <a16:colId xmlns:a16="http://schemas.microsoft.com/office/drawing/2014/main" val="4023559609"/>
                    </a:ext>
                  </a:extLst>
                </a:gridCol>
                <a:gridCol w="1457253">
                  <a:extLst>
                    <a:ext uri="{9D8B030D-6E8A-4147-A177-3AD203B41FA5}">
                      <a16:colId xmlns:a16="http://schemas.microsoft.com/office/drawing/2014/main" val="185294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0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Davide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Kentish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01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Thorstein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Bridge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8277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FA022C-1E44-1C79-D333-0D5DA4C6A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61676"/>
              </p:ext>
            </p:extLst>
          </p:nvPr>
        </p:nvGraphicFramePr>
        <p:xfrm>
          <a:off x="8072024" y="2040037"/>
          <a:ext cx="3064524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2262">
                  <a:extLst>
                    <a:ext uri="{9D8B030D-6E8A-4147-A177-3AD203B41FA5}">
                      <a16:colId xmlns:a16="http://schemas.microsoft.com/office/drawing/2014/main" val="3223582456"/>
                    </a:ext>
                  </a:extLst>
                </a:gridCol>
                <a:gridCol w="1532262">
                  <a:extLst>
                    <a:ext uri="{9D8B030D-6E8A-4147-A177-3AD203B41FA5}">
                      <a16:colId xmlns:a16="http://schemas.microsoft.com/office/drawing/2014/main" val="327667485"/>
                    </a:ext>
                  </a:extLst>
                </a:gridCol>
              </a:tblGrid>
              <a:tr h="340521">
                <a:tc>
                  <a:txBody>
                    <a:bodyPr/>
                    <a:lstStyle/>
                    <a:p>
                      <a:r>
                        <a:rPr lang="en-US" dirty="0"/>
                        <a:t>Candidate_id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35437"/>
                  </a:ext>
                </a:extLst>
              </a:tr>
              <a:tr h="34052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Alabama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600204"/>
                  </a:ext>
                </a:extLst>
              </a:tr>
              <a:tr h="340521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Alabama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660259"/>
                  </a:ext>
                </a:extLst>
              </a:tr>
              <a:tr h="340521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California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148000"/>
                  </a:ext>
                </a:extLst>
              </a:tr>
              <a:tr h="340521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California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659611"/>
                  </a:ext>
                </a:extLst>
              </a:tr>
              <a:tr h="340521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California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75252"/>
                  </a:ext>
                </a:extLst>
              </a:tr>
              <a:tr h="34052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California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667209"/>
                  </a:ext>
                </a:extLst>
              </a:tr>
              <a:tr h="340521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California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271518"/>
                  </a:ext>
                </a:extLst>
              </a:tr>
              <a:tr h="34052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California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257265"/>
                  </a:ext>
                </a:extLst>
              </a:tr>
              <a:tr h="34052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California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170949"/>
                  </a:ext>
                </a:extLst>
              </a:tr>
              <a:tr h="340521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25586"/>
                  </a:ext>
                </a:extLst>
              </a:tr>
              <a:tr h="34052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31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50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183844-BB4A-5E4A-F679-536A47C3B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58304"/>
              </p:ext>
            </p:extLst>
          </p:nvPr>
        </p:nvGraphicFramePr>
        <p:xfrm>
          <a:off x="6909786" y="471522"/>
          <a:ext cx="4776186" cy="1397014"/>
        </p:xfrm>
        <a:graphic>
          <a:graphicData uri="http://schemas.openxmlformats.org/drawingml/2006/table">
            <a:tbl>
              <a:tblPr/>
              <a:tblGrid>
                <a:gridCol w="967664">
                  <a:extLst>
                    <a:ext uri="{9D8B030D-6E8A-4147-A177-3AD203B41FA5}">
                      <a16:colId xmlns:a16="http://schemas.microsoft.com/office/drawing/2014/main" val="284891143"/>
                    </a:ext>
                  </a:extLst>
                </a:gridCol>
                <a:gridCol w="1553593">
                  <a:extLst>
                    <a:ext uri="{9D8B030D-6E8A-4147-A177-3AD203B41FA5}">
                      <a16:colId xmlns:a16="http://schemas.microsoft.com/office/drawing/2014/main" val="1432635482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1098378346"/>
                    </a:ext>
                  </a:extLst>
                </a:gridCol>
                <a:gridCol w="1074199">
                  <a:extLst>
                    <a:ext uri="{9D8B030D-6E8A-4147-A177-3AD203B41FA5}">
                      <a16:colId xmlns:a16="http://schemas.microsoft.com/office/drawing/2014/main" val="911507932"/>
                    </a:ext>
                  </a:extLst>
                </a:gridCol>
              </a:tblGrid>
              <a:tr h="39158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Full_name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Place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981256"/>
                  </a:ext>
                </a:extLst>
              </a:tr>
              <a:tr h="391589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Davide Kentish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California(5)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Texas(3)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Alabama(2)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334143"/>
                  </a:ext>
                </a:extLst>
              </a:tr>
              <a:tr h="548225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Thorstein Bridge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California(3),Texas(3)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York(2)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Alabama(1)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6927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C4C184-1F23-0158-316C-91BDE1039949}"/>
              </a:ext>
            </a:extLst>
          </p:cNvPr>
          <p:cNvSpPr txBox="1"/>
          <p:nvPr/>
        </p:nvSpPr>
        <p:spPr>
          <a:xfrm>
            <a:off x="4521693" y="471522"/>
            <a:ext cx="477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Expected Output : 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BF9BB-DE98-ABFA-58C7-CB56145C283D}"/>
              </a:ext>
            </a:extLst>
          </p:cNvPr>
          <p:cNvSpPr txBox="1"/>
          <p:nvPr/>
        </p:nvSpPr>
        <p:spPr>
          <a:xfrm>
            <a:off x="506028" y="1106459"/>
            <a:ext cx="86268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with </a:t>
            </a:r>
            <a:r>
              <a:rPr lang="en-IN" dirty="0" err="1"/>
              <a:t>cte</a:t>
            </a:r>
            <a:r>
              <a:rPr lang="en-IN" dirty="0"/>
              <a:t>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dirty="0"/>
              <a:t> </a:t>
            </a:r>
          </a:p>
          <a:p>
            <a:r>
              <a:rPr lang="en-IN" dirty="0"/>
              <a:t>(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dirty="0"/>
              <a:t> </a:t>
            </a:r>
          </a:p>
          <a:p>
            <a:r>
              <a:rPr lang="en-IN" dirty="0" err="1"/>
              <a:t>concat</a:t>
            </a:r>
            <a:r>
              <a:rPr lang="en-IN" dirty="0"/>
              <a:t>(</a:t>
            </a:r>
            <a:r>
              <a:rPr lang="en-IN" dirty="0" err="1"/>
              <a:t>first_name</a:t>
            </a:r>
            <a:r>
              <a:rPr lang="en-IN" dirty="0"/>
              <a:t>,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IN" dirty="0"/>
              <a:t>,</a:t>
            </a:r>
            <a:r>
              <a:rPr lang="en-IN" dirty="0" err="1"/>
              <a:t>last_name</a:t>
            </a:r>
            <a:r>
              <a:rPr lang="en-IN" dirty="0"/>
              <a:t>)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dirty="0"/>
              <a:t> </a:t>
            </a:r>
            <a:r>
              <a:rPr lang="en-IN" dirty="0" err="1"/>
              <a:t>full_name</a:t>
            </a:r>
            <a:r>
              <a:rPr lang="en-IN" dirty="0"/>
              <a:t>,</a:t>
            </a:r>
          </a:p>
          <a:p>
            <a:r>
              <a:rPr lang="en-IN" dirty="0"/>
              <a:t>state,</a:t>
            </a:r>
          </a:p>
          <a:p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count(1)</a:t>
            </a:r>
            <a:r>
              <a:rPr lang="en-IN" dirty="0"/>
              <a:t>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dirty="0"/>
              <a:t> total,</a:t>
            </a:r>
          </a:p>
          <a:p>
            <a:r>
              <a:rPr lang="en-IN" dirty="0" err="1"/>
              <a:t>dense_rank</a:t>
            </a:r>
            <a:r>
              <a:rPr lang="en-IN" dirty="0"/>
              <a:t>()over(partition by </a:t>
            </a:r>
            <a:r>
              <a:rPr lang="en-IN" dirty="0" err="1"/>
              <a:t>concat</a:t>
            </a:r>
            <a:r>
              <a:rPr lang="en-IN" dirty="0"/>
              <a:t>(</a:t>
            </a:r>
            <a:r>
              <a:rPr lang="en-IN" dirty="0" err="1"/>
              <a:t>first_name</a:t>
            </a:r>
            <a:r>
              <a:rPr lang="en-IN" dirty="0"/>
              <a:t>,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dirty="0"/>
              <a:t>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IN" dirty="0" err="1"/>
              <a:t>last_name</a:t>
            </a:r>
            <a:r>
              <a:rPr lang="en-IN" dirty="0"/>
              <a:t>) </a:t>
            </a:r>
          </a:p>
          <a:p>
            <a:r>
              <a:rPr lang="en-IN" dirty="0"/>
              <a:t>order by </a:t>
            </a:r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count(1) </a:t>
            </a:r>
            <a:r>
              <a:rPr lang="en-IN" dirty="0" err="1"/>
              <a:t>desc</a:t>
            </a:r>
            <a:r>
              <a:rPr lang="en-IN" dirty="0"/>
              <a:t>)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dirty="0"/>
              <a:t> </a:t>
            </a:r>
            <a:r>
              <a:rPr lang="en-IN" dirty="0" err="1"/>
              <a:t>rnk</a:t>
            </a:r>
            <a:endParaRPr lang="en-IN" dirty="0"/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dirty="0"/>
              <a:t> </a:t>
            </a:r>
            <a:r>
              <a:rPr lang="en-IN" dirty="0" err="1"/>
              <a:t>candidates_tab</a:t>
            </a:r>
            <a:r>
              <a:rPr lang="en-IN" dirty="0"/>
              <a:t> c</a:t>
            </a:r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dirty="0"/>
              <a:t> </a:t>
            </a:r>
            <a:r>
              <a:rPr lang="en-IN" dirty="0" err="1"/>
              <a:t>results_tab</a:t>
            </a:r>
            <a:r>
              <a:rPr lang="en-IN" dirty="0"/>
              <a:t> r </a:t>
            </a:r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dirty="0"/>
              <a:t> </a:t>
            </a:r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c.id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/>
              <a:t> </a:t>
            </a:r>
            <a:r>
              <a:rPr lang="en-IN" dirty="0" err="1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r.candidate_id</a:t>
            </a:r>
            <a:endParaRPr lang="en-IN" dirty="0">
              <a:solidFill>
                <a:srgbClr val="339D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dirty="0" err="1"/>
              <a:t>full_name,state</a:t>
            </a:r>
            <a:r>
              <a:rPr lang="en-IN" dirty="0"/>
              <a:t>)</a:t>
            </a:r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dirty="0"/>
              <a:t> </a:t>
            </a:r>
          </a:p>
          <a:p>
            <a:r>
              <a:rPr lang="en-IN" dirty="0" err="1"/>
              <a:t>full_name</a:t>
            </a:r>
            <a:r>
              <a:rPr lang="en-IN" dirty="0"/>
              <a:t>,</a:t>
            </a:r>
          </a:p>
          <a:p>
            <a:r>
              <a:rPr lang="en-IN" dirty="0" err="1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group_concat</a:t>
            </a:r>
            <a:r>
              <a:rPr lang="en-IN" dirty="0"/>
              <a:t>(case when </a:t>
            </a:r>
            <a:r>
              <a:rPr lang="en-IN" dirty="0" err="1"/>
              <a:t>rnk</a:t>
            </a:r>
            <a:r>
              <a:rPr lang="en-IN" dirty="0"/>
              <a:t>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/>
              <a:t> then </a:t>
            </a:r>
            <a:r>
              <a:rPr lang="en-IN" dirty="0" err="1"/>
              <a:t>concat</a:t>
            </a:r>
            <a:r>
              <a:rPr lang="en-IN" dirty="0"/>
              <a:t>(state,"(",total,")") end) "1st_place",</a:t>
            </a:r>
          </a:p>
          <a:p>
            <a:r>
              <a:rPr lang="en-IN" dirty="0" err="1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group_concat</a:t>
            </a:r>
            <a:r>
              <a:rPr lang="en-IN" dirty="0"/>
              <a:t>(case when </a:t>
            </a:r>
            <a:r>
              <a:rPr lang="en-IN" dirty="0" err="1"/>
              <a:t>rnk</a:t>
            </a:r>
            <a:r>
              <a:rPr lang="en-IN" dirty="0"/>
              <a:t>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/>
              <a:t> then </a:t>
            </a:r>
            <a:r>
              <a:rPr lang="en-IN" dirty="0" err="1"/>
              <a:t>concat</a:t>
            </a:r>
            <a:r>
              <a:rPr lang="en-IN" dirty="0"/>
              <a:t>(state,"(",total,")") end) "2nd_place",</a:t>
            </a:r>
          </a:p>
          <a:p>
            <a:r>
              <a:rPr lang="en-IN" dirty="0" err="1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group_concat</a:t>
            </a:r>
            <a:r>
              <a:rPr lang="en-IN" dirty="0"/>
              <a:t>(case when </a:t>
            </a:r>
            <a:r>
              <a:rPr lang="en-IN" dirty="0" err="1"/>
              <a:t>rnk</a:t>
            </a:r>
            <a:r>
              <a:rPr lang="en-IN" dirty="0"/>
              <a:t> </a:t>
            </a:r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/>
              <a:t> then </a:t>
            </a:r>
            <a:r>
              <a:rPr lang="en-IN" dirty="0" err="1"/>
              <a:t>concat</a:t>
            </a:r>
            <a:r>
              <a:rPr lang="en-IN" dirty="0"/>
              <a:t>(state,"(",total,")") end) "3rd_place"</a:t>
            </a:r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dirty="0"/>
              <a:t> </a:t>
            </a:r>
            <a:r>
              <a:rPr lang="en-IN" dirty="0" err="1"/>
              <a:t>cte</a:t>
            </a:r>
            <a:endParaRPr lang="en-IN" dirty="0"/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IN" dirty="0"/>
              <a:t> </a:t>
            </a:r>
            <a:r>
              <a:rPr lang="en-IN" dirty="0" err="1"/>
              <a:t>rnk</a:t>
            </a:r>
            <a:r>
              <a:rPr lang="en-IN" dirty="0"/>
              <a:t> &lt;=</a:t>
            </a:r>
            <a:r>
              <a:rPr lang="en-IN" dirty="0">
                <a:solidFill>
                  <a:srgbClr val="339D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IN" dirty="0">
                <a:solidFill>
                  <a:srgbClr val="F447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dirty="0" err="1"/>
              <a:t>full_name</a:t>
            </a:r>
            <a:r>
              <a:rPr lang="en-IN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544ED-FC3B-FA85-76C3-3A9E9DC6EF79}"/>
              </a:ext>
            </a:extLst>
          </p:cNvPr>
          <p:cNvSpPr txBox="1"/>
          <p:nvPr/>
        </p:nvSpPr>
        <p:spPr>
          <a:xfrm>
            <a:off x="410592" y="471522"/>
            <a:ext cx="400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SQL</a:t>
            </a:r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/>
              <a:t>Query</a:t>
            </a:r>
            <a:r>
              <a:rPr lang="en-US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21158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002EFC-AEF4-CE54-6ED9-A729A7E07513}"/>
              </a:ext>
            </a:extLst>
          </p:cNvPr>
          <p:cNvSpPr/>
          <p:nvPr/>
        </p:nvSpPr>
        <p:spPr>
          <a:xfrm>
            <a:off x="4371749" y="2967335"/>
            <a:ext cx="3448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408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{8276ECBF-6B32-44A1-9E82-76D59B11D297}tf12214701_win32</Template>
  <TotalTime>184</TotalTime>
  <Words>1016</Words>
  <Application>Microsoft Office PowerPoint</Application>
  <PresentationFormat>Widescreen</PresentationFormat>
  <Paragraphs>237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Goudy Old Style</vt:lpstr>
      <vt:lpstr>Times New Roman</vt:lpstr>
      <vt:lpstr>Wingdings 2</vt:lpstr>
      <vt:lpstr>SlateVTI</vt:lpstr>
      <vt:lpstr>Business Problems with SQL</vt:lpstr>
      <vt:lpstr>BUSINESS PROBLEMS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Problems with SQL</dc:title>
  <dc:creator>Saurabh Diwane</dc:creator>
  <cp:lastModifiedBy>Saurabh Diwane</cp:lastModifiedBy>
  <cp:revision>3</cp:revision>
  <dcterms:created xsi:type="dcterms:W3CDTF">2023-10-26T08:53:39Z</dcterms:created>
  <dcterms:modified xsi:type="dcterms:W3CDTF">2023-10-26T11:57:50Z</dcterms:modified>
</cp:coreProperties>
</file>