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72" r:id="rId7"/>
    <p:sldId id="273" r:id="rId8"/>
    <p:sldId id="270" r:id="rId9"/>
    <p:sldId id="271" r:id="rId10"/>
    <p:sldId id="274" r:id="rId11"/>
    <p:sldId id="276" r:id="rId12"/>
    <p:sldId id="27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85AD4-7E05-4E6F-9BB8-6017BE67067E}"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325BE-5556-4894-AF84-85798DA56100}"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3765" rtl="0" eaLnBrk="1" latinLnBrk="0" hangingPunct="1">
              <a:lnSpc>
                <a:spcPct val="100000"/>
              </a:lnSpc>
              <a:spcBef>
                <a:spcPts val="0"/>
              </a:spcBef>
              <a:buSzPct val="90000"/>
              <a:buFont typeface="Arial" panose="020B0604020202020204"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chemeClr val="accent6">
              <a:lumMod val="75000"/>
            </a:schemeClr>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endParaRPr lang="en-US" dirty="0"/>
          </a:p>
        </p:txBody>
      </p:sp>
      <p:sp>
        <p:nvSpPr>
          <p:cNvPr id="8" name="top right small rectangle"/>
          <p:cNvSpPr/>
          <p:nvPr/>
        </p:nvSpPr>
        <p:spPr bwMode="auto">
          <a:xfrm>
            <a:off x="8902492" y="2418735"/>
            <a:ext cx="3087947" cy="2600214"/>
          </a:xfrm>
          <a:prstGeom prst="rect">
            <a:avLst/>
          </a:prstGeom>
          <a:solidFill>
            <a:srgbClr val="00206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lstStyle/>
          <a:p>
            <a:pPr defTabSz="913765"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983" y="148750"/>
            <a:ext cx="2371349" cy="213665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5"/>
            <a:ext cx="11524432" cy="1063487"/>
          </a:xfrm>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ln>
        </p:spPr>
        <p:txBody>
          <a:bodyPr wrap="square">
            <a:spAutoFit/>
          </a:bodyPr>
          <a:lstStyle/>
          <a:p>
            <a:pPr marL="0" lvl="1" defTabSz="914400">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dirty="0">
              <a:solidFill>
                <a:schemeClr val="bg1">
                  <a:lumMod val="85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400"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anose="020B0502040204020203" pitchFamily="34" charset="0"/>
                <a:ea typeface="+mn-ea"/>
                <a:cs typeface="Arial" panose="020B0604020202020204"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09" y="3417661"/>
            <a:ext cx="6947121" cy="1241878"/>
          </a:xfrm>
          <a:prstGeom prst="rect">
            <a:avLst/>
          </a:prstGeo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anose="020B0502040204020203" pitchFamily="34" charset="0"/>
                <a:ea typeface="+mn-ea"/>
                <a:cs typeface="+mn-cs"/>
              </a:defRPr>
            </a:lvl1pPr>
            <a:lvl2pPr marL="346075" indent="-342900">
              <a:buFont typeface="Arial" panose="020B0604020202020204"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400" rtl="0" eaLnBrk="1" latinLnBrk="0" hangingPunct="1">
              <a:lnSpc>
                <a:spcPct val="90000"/>
              </a:lnSpc>
              <a:spcBef>
                <a:spcPts val="0"/>
              </a:spcBef>
              <a:spcAft>
                <a:spcPts val="900"/>
              </a:spcAft>
              <a:buSzPct val="80000"/>
            </a:pPr>
            <a:r>
              <a:rPr lang="en-US"/>
              <a:t>Click to edit Master text styles</a:t>
            </a:r>
            <a:endParaRPr lang="en-US"/>
          </a:p>
          <a:p>
            <a:pPr marL="3175" lvl="1" indent="0" algn="l" defTabSz="914400" rtl="0" eaLnBrk="1" latinLnBrk="0" hangingPunct="1">
              <a:lnSpc>
                <a:spcPct val="90000"/>
              </a:lnSpc>
              <a:spcBef>
                <a:spcPts val="0"/>
              </a:spcBef>
              <a:spcAft>
                <a:spcPts val="900"/>
              </a:spcAft>
              <a:buSzPct val="80000"/>
            </a:pPr>
            <a:r>
              <a:rPr lang="en-US"/>
              <a:t>Second level</a:t>
            </a:r>
            <a:endParaRPr lang="en-US"/>
          </a:p>
        </p:txBody>
      </p:sp>
      <p:sp>
        <p:nvSpPr>
          <p:cNvPr id="18" name="Freeform 105"/>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82305" tIns="41153" rIns="82305" bIns="41153" numCol="1" anchor="t" anchorCtr="0" compatLnSpc="1"/>
          <a:lstStyle/>
          <a:p>
            <a:pPr lvl="0" defTabSz="1219200"/>
            <a:endParaRPr lang="en-US" sz="1600">
              <a:solidFill>
                <a:srgbClr val="292929"/>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anose="020B0604020202020204" pitchFamily="34" charset="0"/>
              <a:buNone/>
              <a:defRPr sz="4000" spc="-100" baseline="0">
                <a:gradFill>
                  <a:gsLst>
                    <a:gs pos="0">
                      <a:srgbClr val="595959"/>
                    </a:gs>
                    <a:gs pos="86000">
                      <a:srgbClr val="595959"/>
                    </a:gs>
                  </a:gsLst>
                  <a:lin ang="5400000" scaled="0"/>
                </a:gradFill>
                <a:latin typeface="Segoe UI Light" panose="020B0502040204020203" pitchFamily="34" charset="0"/>
              </a:defRPr>
            </a:lvl1pPr>
            <a:lvl2pPr marL="3175" indent="0">
              <a:spcBef>
                <a:spcPts val="0"/>
              </a:spcBef>
              <a:buSzPct val="80000"/>
              <a:buFont typeface="Arial" panose="020B0604020202020204" pitchFamily="34" charset="0"/>
              <a:buNone/>
              <a:defRPr sz="2000" spc="-50" baseline="0">
                <a:gradFill>
                  <a:gsLst>
                    <a:gs pos="0">
                      <a:srgbClr val="595959"/>
                    </a:gs>
                    <a:gs pos="86000">
                      <a:srgbClr val="595959"/>
                    </a:gs>
                  </a:gsLst>
                  <a:lin ang="5400000" scaled="0"/>
                </a:gradFill>
              </a:defRPr>
            </a:lvl2pPr>
            <a:lvl3pPr marL="1259205"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280"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830"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endParaRPr lang="en-US"/>
          </a:p>
          <a:p>
            <a:pPr lvl="1"/>
            <a:r>
              <a:rPr lang="en-US"/>
              <a:t>Second level</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3_Demo, Video etc. &quot;special&quot; slides">
    <p:bg>
      <p:bgPr>
        <a:solidFill>
          <a:srgbClr val="00B0F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00" rtl="0" eaLnBrk="1" latinLnBrk="0" hangingPunct="1">
              <a:lnSpc>
                <a:spcPct val="90000"/>
              </a:lnSpc>
              <a:spcBef>
                <a:spcPts val="0"/>
              </a:spcBef>
              <a:buSzPct val="80000"/>
              <a:buFont typeface="Arial" panose="020B0604020202020204" pitchFamily="34" charset="0"/>
              <a:buNone/>
              <a:defRPr lang="en-US" sz="2400" kern="1200" dirty="0">
                <a:solidFill>
                  <a:schemeClr val="bg1">
                    <a:alpha val="99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anose="020B0604020202020204"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anose="020B0502040204020203" pitchFamily="34" charset="0"/>
                <a:ea typeface="+mn-ea"/>
                <a:cs typeface="+mn-cs"/>
              </a:defRPr>
            </a:lvl1pPr>
          </a:lstStyle>
          <a:p>
            <a:pPr lvl="0"/>
            <a:r>
              <a:rPr lang="en-US" dirty="0"/>
              <a:t>click to…</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pic>
        <p:nvPicPr>
          <p:cNvPr id="2" name="Picture 2" descr="C:\Users\anand\Downloads\Department conference_Logo_18.02.2020\IC-ICN 2020.jpg"/>
          <p:cNvPicPr>
            <a:picLocks noChangeAspect="1" noChangeArrowheads="1"/>
          </p:cNvPicPr>
          <p:nvPr userDrawn="1"/>
        </p:nvPicPr>
        <p:blipFill>
          <a:blip r:embed="rId9" cstate="print"/>
          <a:srcRect/>
          <a:stretch>
            <a:fillRect/>
          </a:stretch>
        </p:blipFill>
        <p:spPr bwMode="auto">
          <a:xfrm>
            <a:off x="10850518" y="206018"/>
            <a:ext cx="1000125" cy="90805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900" indent="-342900" algn="l" defTabSz="914400" rtl="0" eaLnBrk="1" latinLnBrk="0" hangingPunct="1">
        <a:spcBef>
          <a:spcPts val="1200"/>
        </a:spcBef>
        <a:buFont typeface="Arial" panose="020B0604020202020204"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950" indent="-285750" algn="l" defTabSz="914400" rtl="0" eaLnBrk="1" latinLnBrk="0" hangingPunct="1">
        <a:spcBef>
          <a:spcPts val="300"/>
        </a:spcBef>
        <a:spcAft>
          <a:spcPts val="300"/>
        </a:spcAft>
        <a:buFont typeface="Arial" panose="020B0604020202020204"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365" indent="-228600" algn="l" defTabSz="914400" rtl="0" eaLnBrk="1" latinLnBrk="0" hangingPunct="1">
        <a:spcBef>
          <a:spcPts val="200"/>
        </a:spcBef>
        <a:spcAft>
          <a:spcPts val="200"/>
        </a:spcAft>
        <a:buFont typeface="Arial" panose="020B0604020202020204"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5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Authors </a:t>
            </a:r>
            <a:r>
              <a:rPr lang="en-US" dirty="0"/>
              <a:t>: Rishabh Nagendra Dubey</a:t>
            </a:r>
            <a:endParaRPr lang="en-US" dirty="0"/>
          </a:p>
          <a:p>
            <a:r>
              <a:rPr lang="en-US" dirty="0">
                <a:latin typeface="Segoe UI Light" panose="020B0502040204020203" pitchFamily="34" charset="0"/>
              </a:rPr>
              <a:t>	    Deepak Nandlal Jaiswar</a:t>
            </a:r>
            <a:endParaRPr lang="en-US" dirty="0">
              <a:latin typeface="Segoe UI Light" panose="020B0502040204020203" pitchFamily="34" charset="0"/>
            </a:endParaRPr>
          </a:p>
          <a:p>
            <a:r>
              <a:rPr lang="en-US" dirty="0">
                <a:latin typeface="Segoe UI Light" panose="020B0502040204020203" pitchFamily="34" charset="0"/>
              </a:rPr>
              <a:t>	    Ramjan </a:t>
            </a:r>
            <a:r>
              <a:rPr lang="en-US" b="1" dirty="0">
                <a:latin typeface="Segoe UI Light" panose="020B0502040204020203" pitchFamily="34" charset="0"/>
              </a:rPr>
              <a:t> </a:t>
            </a:r>
            <a:r>
              <a:rPr lang="en-US" dirty="0">
                <a:latin typeface="Segoe UI Light" panose="020B0502040204020203" pitchFamily="34" charset="0"/>
              </a:rPr>
              <a:t>Garibullah </a:t>
            </a:r>
            <a:r>
              <a:rPr lang="en-US" dirty="0">
                <a:latin typeface="Segoe UI Light" panose="020B0502040204020203" pitchFamily="34" charset="0"/>
              </a:rPr>
              <a:t>Khan  	</a:t>
            </a:r>
            <a:endParaRPr lang="en-US" dirty="0">
              <a:latin typeface="Segoe UI Light" panose="020B0502040204020203" pitchFamily="34" charset="0"/>
            </a:endParaRPr>
          </a:p>
        </p:txBody>
      </p:sp>
      <p:sp>
        <p:nvSpPr>
          <p:cNvPr id="3" name="Title 2"/>
          <p:cNvSpPr>
            <a:spLocks noGrp="1"/>
          </p:cNvSpPr>
          <p:nvPr>
            <p:ph type="ctrTitle"/>
          </p:nvPr>
        </p:nvSpPr>
        <p:spPr>
          <a:solidFill>
            <a:schemeClr val="accent6">
              <a:lumMod val="75000"/>
            </a:schemeClr>
          </a:solidFill>
        </p:spPr>
        <p:txBody>
          <a:bodyPr/>
          <a:lstStyle/>
          <a:p>
            <a:r>
              <a:rPr lang="en-US" dirty="0"/>
              <a:t>Title : </a:t>
            </a:r>
            <a:r>
              <a:rPr smtClean="0"/>
              <a:t>ICICN</a:t>
            </a:r>
            <a:r>
              <a:rPr lang="en-US" dirty="0" smtClean="0"/>
              <a:t>  </a:t>
            </a:r>
            <a:r>
              <a:rPr lang="en-US" dirty="0"/>
              <a:t>Paper Template</a:t>
            </a:r>
            <a:endParaRPr lang="en-US" dirty="0">
              <a:latin typeface="Segoe UI Light"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179" y="-146715"/>
            <a:ext cx="11524432" cy="1063487"/>
          </a:xfrm>
        </p:spPr>
        <p:txBody>
          <a:bodyPr/>
          <a:lstStyle/>
          <a:p>
            <a:r>
              <a:rPr lang="en-US" dirty="0"/>
              <a:t>Conclusion</a:t>
            </a:r>
            <a:endParaRPr lang="en-US" dirty="0"/>
          </a:p>
        </p:txBody>
      </p:sp>
      <p:sp>
        <p:nvSpPr>
          <p:cNvPr id="2" name="Content Placeholder 1"/>
          <p:cNvSpPr/>
          <p:nvPr>
            <p:ph sz="quarter" idx="10"/>
          </p:nvPr>
        </p:nvSpPr>
        <p:spPr>
          <a:xfrm>
            <a:off x="333375" y="931545"/>
            <a:ext cx="11525250" cy="5903595"/>
          </a:xfrm>
        </p:spPr>
        <p:txBody>
          <a:bodyPr/>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The conclusions drawn from results given by algorithms used for automatic color object counting and sorting in prototype system design to implement automation in automatic technique to determine color of object, object count and sort object based on color using image processing approach are as follows.</a:t>
            </a:r>
            <a:endParaRPr lang="en-US" altLang="en-US" kern="1200" noProof="0" dirty="0" smtClean="0">
              <a:ln>
                <a:noFill/>
              </a:ln>
              <a:effectLst/>
              <a:uLnTx/>
              <a:uFillTx/>
              <a:latin typeface="+mn-lt"/>
              <a:ea typeface="+mn-ea"/>
              <a:cs typeface="+mn-cs"/>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An approach for object color detection, count calculation and object sorting has been implemented.</a:t>
            </a:r>
            <a:endParaRPr lang="en-US" altLang="en-US" kern="1200" noProof="0" dirty="0" smtClean="0">
              <a:ln>
                <a:noFill/>
              </a:ln>
              <a:effectLst/>
              <a:uLnTx/>
              <a:uFillTx/>
              <a:latin typeface="+mn-lt"/>
              <a:ea typeface="+mn-ea"/>
              <a:cs typeface="+mn-cs"/>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Implemented system gives accurate result for purely Red, Green and blue color objects. </a:t>
            </a:r>
            <a:endParaRPr lang="en-US" altLang="en-US" kern="1200" noProof="0" dirty="0" smtClean="0">
              <a:ln>
                <a:noFill/>
              </a:ln>
              <a:effectLst/>
              <a:uLnTx/>
              <a:uFillTx/>
              <a:latin typeface="+mn-lt"/>
              <a:ea typeface="+mn-ea"/>
              <a:cs typeface="+mn-cs"/>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With some software changes this system can be used for different shades of basic specified color. </a:t>
            </a: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99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992880" y="1548130"/>
            <a:ext cx="4806315" cy="2252345"/>
          </a:xfrm>
        </p:spPr>
        <p:txBody>
          <a:bodyPr/>
          <a:lstStyle/>
          <a:p>
            <a:r>
              <a:rPr lang="en-US" dirty="0"/>
              <a:t>	Thank You</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Index</a:t>
            </a:r>
            <a:endParaRPr lang="en-US" dirty="0"/>
          </a:p>
        </p:txBody>
      </p:sp>
      <p:sp>
        <p:nvSpPr>
          <p:cNvPr id="4" name="Text Placeholder 3"/>
          <p:cNvSpPr>
            <a:spLocks noGrp="1"/>
          </p:cNvSpPr>
          <p:nvPr>
            <p:ph type="body" sz="quarter" idx="11"/>
          </p:nvPr>
        </p:nvSpPr>
        <p:spPr/>
        <p:txBody>
          <a:bodyPr/>
          <a:lstStyle/>
          <a:p>
            <a:pPr marL="746125" indent="-742950">
              <a:buFont typeface="+mj-lt"/>
              <a:buAutoNum type="arabicPeriod"/>
            </a:pPr>
            <a:r>
              <a:rPr lang="en-US" sz="3200" dirty="0"/>
              <a:t>Introduction</a:t>
            </a:r>
            <a:endParaRPr lang="en-US" sz="3200" dirty="0"/>
          </a:p>
          <a:p>
            <a:pPr marL="746125" indent="-742950">
              <a:buFont typeface="+mj-lt"/>
              <a:buAutoNum type="arabicPeriod"/>
            </a:pPr>
            <a:r>
              <a:rPr lang="en-US" sz="3200" dirty="0"/>
              <a:t>Proposed Architecture</a:t>
            </a:r>
            <a:endParaRPr lang="en-US" sz="3200" dirty="0"/>
          </a:p>
          <a:p>
            <a:pPr marL="746125" indent="-742950">
              <a:buFont typeface="+mj-lt"/>
              <a:buAutoNum type="arabicPeriod"/>
            </a:pPr>
            <a:r>
              <a:rPr lang="en-US" sz="3200" dirty="0"/>
              <a:t>Implementation / Testing</a:t>
            </a:r>
            <a:endParaRPr lang="en-US" sz="3200" dirty="0"/>
          </a:p>
          <a:p>
            <a:pPr marL="746125" indent="-742950">
              <a:buFont typeface="+mj-lt"/>
              <a:buAutoNum type="arabicPeriod"/>
            </a:pPr>
            <a:r>
              <a:rPr lang="en-US" sz="3200" dirty="0"/>
              <a:t>Results and Discussion</a:t>
            </a:r>
            <a:endParaRPr lang="en-US" sz="3200" dirty="0"/>
          </a:p>
          <a:p>
            <a:pPr marL="746125" indent="-742950">
              <a:buFont typeface="+mj-lt"/>
              <a:buAutoNum type="arabicPeriod"/>
            </a:pPr>
            <a:r>
              <a:rPr lang="en-US" sz="3200" dirty="0"/>
              <a:t>Conclusion</a:t>
            </a:r>
            <a:endParaRPr lang="en-US" sz="3200" dirty="0"/>
          </a:p>
          <a:p>
            <a:pPr marL="3175" indent="0"/>
            <a:endParaRPr lang="en-US" sz="3200" dirty="0"/>
          </a:p>
          <a:p>
            <a:endParaRPr lang="en-US" sz="32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US" dirty="0"/>
          </a:p>
        </p:txBody>
      </p:sp>
      <p:sp>
        <p:nvSpPr>
          <p:cNvPr id="5" name="Content Placeholder 4"/>
          <p:cNvSpPr>
            <a:spLocks noGrp="1"/>
          </p:cNvSpPr>
          <p:nvPr>
            <p:ph sz="quarter" idx="10"/>
          </p:nvPr>
        </p:nvSpPr>
        <p:spPr/>
        <p:txBody>
          <a:bodyPr anchor="t"/>
          <a:lstStyle/>
          <a:p>
            <a:pPr algn="just"/>
            <a:r>
              <a:rPr lang="en-US" altLang="en-US" kern="1200" noProof="0" dirty="0" smtClean="0">
                <a:ln>
                  <a:noFill/>
                </a:ln>
                <a:effectLst/>
                <a:uLnTx/>
                <a:uFillTx/>
                <a:latin typeface="+mn-lt"/>
                <a:ea typeface="+mn-ea"/>
                <a:cs typeface="+mn-cs"/>
                <a:sym typeface="+mn-ea"/>
              </a:rPr>
              <a:t>Sorting </a:t>
            </a:r>
            <a:r>
              <a:rPr lang="en-US" altLang="en-US" kern="1200" noProof="0" dirty="0">
                <a:ln>
                  <a:noFill/>
                </a:ln>
                <a:effectLst/>
                <a:uLnTx/>
                <a:uFillTx/>
                <a:latin typeface="+mn-lt"/>
                <a:ea typeface="+mn-ea"/>
                <a:cs typeface="+mn-cs"/>
                <a:sym typeface="+mn-ea"/>
              </a:rPr>
              <a:t>of products is a very difficult industrial process. Continuous manual sorting creates consistency issues. This project describes a working prototype designed for automatic sorting of objects based on the color. TCS3200 sensor is used to detect the color of the product and the Arduino Uno and MATLAB are used to control the overall process. The identification of the color is based on the frequency analysis of the output of TCS3200 sensor</a:t>
            </a:r>
            <a:r>
              <a:rPr lang="en-US" altLang="en-US" kern="1200" noProof="0" dirty="0" smtClean="0">
                <a:ln>
                  <a:noFill/>
                </a:ln>
                <a:effectLst/>
                <a:uLnTx/>
                <a:uFillTx/>
                <a:latin typeface="+mn-lt"/>
                <a:ea typeface="+mn-ea"/>
                <a:cs typeface="+mn-cs"/>
                <a:sym typeface="+mn-ea"/>
              </a:rPr>
              <a:t>.</a:t>
            </a:r>
            <a:endParaRPr kumimoji="0" lang="en-US" altLang="en-US" b="0" i="0" u="none" strike="noStrike" kern="1200" cap="none" spc="0" normalizeH="0" baseline="0" noProof="0" dirty="0">
              <a:ln>
                <a:noFill/>
              </a:ln>
              <a:solidFill>
                <a:schemeClr val="tx1"/>
              </a:solidFill>
              <a:effectLst/>
              <a:uLnTx/>
              <a:uFillTx/>
              <a:latin typeface="+mn-lt"/>
              <a:ea typeface="+mn-ea"/>
              <a:cs typeface="+mn-cs"/>
            </a:endParaRP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ym typeface="+mn-ea"/>
              </a:rPr>
              <a:t>Implementation / Testing</a:t>
            </a:r>
            <a:endParaRPr lang="en-US" dirty="0"/>
          </a:p>
        </p:txBody>
      </p:sp>
      <p:sp>
        <p:nvSpPr>
          <p:cNvPr id="5" name="Content Placeholder 4"/>
          <p:cNvSpPr>
            <a:spLocks noGrp="1"/>
          </p:cNvSpPr>
          <p:nvPr>
            <p:ph sz="quarter" idx="10"/>
          </p:nvPr>
        </p:nvSpPr>
        <p:spPr>
          <a:xfrm>
            <a:off x="333375" y="1144905"/>
            <a:ext cx="11525250" cy="5689600"/>
          </a:xfrm>
        </p:spPr>
        <p:txBody>
          <a:bodyPr anchor="t"/>
          <a:lstStyle/>
          <a:p>
            <a:pPr marL="0" indent="0">
              <a:buNone/>
            </a:pPr>
            <a:r>
              <a:rPr lang="en-US" altLang="en-US" sz="3400" dirty="0">
                <a:sym typeface="+mn-ea"/>
              </a:rPr>
              <a:t>1. Start.  </a:t>
            </a:r>
            <a:endParaRPr lang="en-US" altLang="en-US" sz="3400" dirty="0"/>
          </a:p>
          <a:p>
            <a:pPr marL="0" indent="0">
              <a:buNone/>
            </a:pPr>
            <a:r>
              <a:rPr lang="en-US" altLang="en-US" sz="3400" dirty="0">
                <a:sym typeface="+mn-ea"/>
              </a:rPr>
              <a:t>2. Initialization of color sensor, servomotor and LCD.  </a:t>
            </a:r>
            <a:endParaRPr lang="en-US" altLang="en-US" sz="3400" dirty="0"/>
          </a:p>
          <a:p>
            <a:pPr marL="0" indent="0">
              <a:buNone/>
            </a:pPr>
            <a:r>
              <a:rPr lang="en-US" altLang="en-US" sz="3400" dirty="0">
                <a:sym typeface="+mn-ea"/>
              </a:rPr>
              <a:t>3. Check for object color.  </a:t>
            </a:r>
            <a:endParaRPr lang="en-US" altLang="en-US" sz="3400" dirty="0"/>
          </a:p>
          <a:p>
            <a:pPr marL="0" indent="0">
              <a:buNone/>
            </a:pPr>
            <a:r>
              <a:rPr lang="en-US" altLang="en-US" sz="3400" dirty="0">
                <a:sym typeface="+mn-ea"/>
              </a:rPr>
              <a:t>4. If color is Red then display Red color on LCD, Servomotor </a:t>
            </a:r>
            <a:endParaRPr lang="en-US" altLang="en-US" sz="3400" dirty="0"/>
          </a:p>
          <a:p>
            <a:pPr marL="0" indent="0">
              <a:buNone/>
            </a:pPr>
            <a:r>
              <a:rPr lang="en-US" altLang="en-US" sz="3400" dirty="0">
                <a:sym typeface="+mn-ea"/>
              </a:rPr>
              <a:t>rotates by 45 degree.  </a:t>
            </a:r>
            <a:endParaRPr lang="en-US" altLang="en-US" sz="3400" dirty="0"/>
          </a:p>
          <a:p>
            <a:pPr marL="0" indent="0">
              <a:buNone/>
            </a:pPr>
            <a:r>
              <a:rPr lang="en-US" altLang="en-US" sz="3400" dirty="0">
                <a:sym typeface="+mn-ea"/>
              </a:rPr>
              <a:t>5. Once identifies the color go to step 12 . </a:t>
            </a:r>
            <a:endParaRPr lang="en-US" altLang="en-US" sz="3400" dirty="0"/>
          </a:p>
          <a:p>
            <a:pPr marL="0" indent="0">
              <a:buNone/>
            </a:pPr>
            <a:r>
              <a:rPr lang="en-US" altLang="en-US" sz="3400" dirty="0">
                <a:sym typeface="+mn-ea"/>
              </a:rPr>
              <a:t>6. If color is Green then display Green color on LCD, </a:t>
            </a:r>
            <a:endParaRPr lang="en-US" altLang="en-US" sz="3400" dirty="0"/>
          </a:p>
          <a:p>
            <a:pPr marL="0" indent="0">
              <a:buNone/>
            </a:pPr>
            <a:r>
              <a:rPr lang="en-US" altLang="en-US" sz="3400" dirty="0">
                <a:sym typeface="+mn-ea"/>
              </a:rPr>
              <a:t>Servomotor rotates by 90 degree.  </a:t>
            </a:r>
            <a:endParaRPr lang="en-US" altLang="en-US" sz="3400" dirty="0"/>
          </a:p>
          <a:p>
            <a:pPr marL="0" indent="0">
              <a:buNone/>
            </a:pPr>
            <a:endParaRPr lang="en-IN" altLang="en-US" sz="3400" dirty="0"/>
          </a:p>
          <a:p>
            <a:pPr algn="just"/>
            <a:endParaRPr lang="en-US" sz="3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ym typeface="+mn-ea"/>
              </a:rPr>
              <a:t>Implementation / Testing</a:t>
            </a:r>
            <a:endParaRPr lang="en-US" dirty="0"/>
          </a:p>
        </p:txBody>
      </p:sp>
      <p:sp>
        <p:nvSpPr>
          <p:cNvPr id="5" name="Content Placeholder 4"/>
          <p:cNvSpPr>
            <a:spLocks noGrp="1"/>
          </p:cNvSpPr>
          <p:nvPr>
            <p:ph sz="quarter" idx="10"/>
          </p:nvPr>
        </p:nvSpPr>
        <p:spPr>
          <a:xfrm>
            <a:off x="333375" y="1144905"/>
            <a:ext cx="11525250" cy="5689600"/>
          </a:xfrm>
        </p:spPr>
        <p:txBody>
          <a:bodyPr anchor="t"/>
          <a:lstStyle/>
          <a:p>
            <a:pPr marL="0" indent="0">
              <a:buNone/>
            </a:pPr>
            <a:r>
              <a:rPr lang="en-US" altLang="en-US" sz="3400" dirty="0">
                <a:sym typeface="+mn-ea"/>
              </a:rPr>
              <a:t>7. Once identifies the color go to step 12 . </a:t>
            </a:r>
            <a:endParaRPr lang="en-US" altLang="en-US" sz="3400" dirty="0"/>
          </a:p>
          <a:p>
            <a:pPr marL="0" indent="0">
              <a:buNone/>
            </a:pPr>
            <a:r>
              <a:rPr lang="en-US" altLang="en-US" sz="3400" dirty="0">
                <a:sym typeface="+mn-ea"/>
              </a:rPr>
              <a:t>8. If color is Blue then display Blue color on LCD, </a:t>
            </a:r>
            <a:endParaRPr lang="en-US" altLang="en-US" sz="3400" dirty="0"/>
          </a:p>
          <a:p>
            <a:pPr marL="0" indent="0">
              <a:buNone/>
            </a:pPr>
            <a:r>
              <a:rPr lang="en-US" altLang="en-US" sz="3400" dirty="0">
                <a:sym typeface="+mn-ea"/>
              </a:rPr>
              <a:t>Servomotor rotates by 135 degree.  </a:t>
            </a:r>
            <a:endParaRPr lang="en-US" altLang="en-US" sz="3400" dirty="0"/>
          </a:p>
          <a:p>
            <a:pPr marL="0" indent="0">
              <a:buNone/>
            </a:pPr>
            <a:r>
              <a:rPr lang="en-US" altLang="en-US" sz="3400" dirty="0">
                <a:sym typeface="+mn-ea"/>
              </a:rPr>
              <a:t>9. Once identifies the color go to step 12 . </a:t>
            </a:r>
            <a:endParaRPr lang="en-US" altLang="en-US" sz="3400" dirty="0"/>
          </a:p>
          <a:p>
            <a:pPr marL="0" indent="0">
              <a:buNone/>
            </a:pPr>
            <a:r>
              <a:rPr lang="en-US" altLang="en-US" sz="3400" dirty="0">
                <a:sym typeface="+mn-ea"/>
              </a:rPr>
              <a:t>10. If color is unknown then display unknown on LCD, </a:t>
            </a:r>
            <a:endParaRPr lang="en-US" altLang="en-US" sz="3400" dirty="0"/>
          </a:p>
          <a:p>
            <a:pPr marL="0" indent="0">
              <a:buNone/>
            </a:pPr>
            <a:r>
              <a:rPr lang="en-US" altLang="en-US" sz="3400" dirty="0">
                <a:sym typeface="+mn-ea"/>
              </a:rPr>
              <a:t>Servomotor rotates by 180 degree.  </a:t>
            </a:r>
            <a:endParaRPr lang="en-US" altLang="en-US" sz="3400" dirty="0"/>
          </a:p>
          <a:p>
            <a:pPr marL="0" indent="0">
              <a:buNone/>
            </a:pPr>
            <a:r>
              <a:rPr lang="en-US" altLang="en-US" sz="3400" dirty="0">
                <a:sym typeface="+mn-ea"/>
              </a:rPr>
              <a:t>11. Once identifies the color go to step 12 . </a:t>
            </a:r>
            <a:endParaRPr lang="en-US" altLang="en-US" sz="3400" dirty="0"/>
          </a:p>
          <a:p>
            <a:pPr marL="0" indent="0">
              <a:buNone/>
            </a:pPr>
            <a:r>
              <a:rPr lang="en-US" altLang="en-US" sz="3400" dirty="0">
                <a:sym typeface="+mn-ea"/>
              </a:rPr>
              <a:t>12. Stop.</a:t>
            </a:r>
            <a:endParaRPr lang="en-IN" altLang="en-US" sz="3400" dirty="0"/>
          </a:p>
          <a:p>
            <a:pPr marL="0" indent="0">
              <a:buNone/>
            </a:pPr>
            <a:endParaRPr lang="en-US" altLang="en-US" sz="3400" dirty="0"/>
          </a:p>
          <a:p>
            <a:pPr marL="0" indent="0">
              <a:buNone/>
            </a:pPr>
            <a:endParaRPr lang="en-IN" altLang="en-US" sz="3400" dirty="0"/>
          </a:p>
          <a:p>
            <a:pPr algn="just"/>
            <a:endParaRPr lang="en-US" sz="3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ym typeface="+mn-ea"/>
              </a:rPr>
              <a:t>Implementation / Testing</a:t>
            </a:r>
            <a:endParaRPr lang="en-US" dirty="0"/>
          </a:p>
        </p:txBody>
      </p:sp>
      <p:sp>
        <p:nvSpPr>
          <p:cNvPr id="5" name="Content Placeholder 4"/>
          <p:cNvSpPr>
            <a:spLocks noGrp="1"/>
          </p:cNvSpPr>
          <p:nvPr>
            <p:ph sz="quarter" idx="10"/>
          </p:nvPr>
        </p:nvSpPr>
        <p:spPr>
          <a:xfrm>
            <a:off x="333375" y="1144905"/>
            <a:ext cx="11525250" cy="5689600"/>
          </a:xfrm>
        </p:spPr>
        <p:txBody>
          <a:bodyPr anchor="t"/>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The ‘</a:t>
            </a:r>
            <a:r>
              <a:rPr lang="en-US" altLang="en-US" kern="1200" noProof="0" dirty="0" err="1" smtClean="0">
                <a:ln>
                  <a:noFill/>
                </a:ln>
                <a:effectLst/>
                <a:uLnTx/>
                <a:uFillTx/>
                <a:latin typeface="+mn-lt"/>
                <a:ea typeface="+mn-ea"/>
                <a:cs typeface="+mn-cs"/>
                <a:sym typeface="+mn-ea"/>
              </a:rPr>
              <a:t>Objrec</a:t>
            </a:r>
            <a:r>
              <a:rPr lang="en-US" altLang="en-US" kern="1200" noProof="0" dirty="0" smtClean="0">
                <a:ln>
                  <a:noFill/>
                </a:ln>
                <a:effectLst/>
                <a:uLnTx/>
                <a:uFillTx/>
                <a:latin typeface="+mn-lt"/>
                <a:ea typeface="+mn-ea"/>
                <a:cs typeface="+mn-cs"/>
                <a:sym typeface="+mn-ea"/>
              </a:rPr>
              <a:t>’ algorithm is written in MATLAB for performing the operation object recognition operation is presented in .</a:t>
            </a: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The ‘</a:t>
            </a:r>
            <a:r>
              <a:rPr lang="en-US" altLang="en-US" kern="1200" noProof="0" dirty="0" err="1" smtClean="0">
                <a:ln>
                  <a:noFill/>
                </a:ln>
                <a:effectLst/>
                <a:uLnTx/>
                <a:uFillTx/>
                <a:latin typeface="+mn-lt"/>
                <a:ea typeface="+mn-ea"/>
                <a:cs typeface="+mn-cs"/>
                <a:sym typeface="+mn-ea"/>
              </a:rPr>
              <a:t>Objrec</a:t>
            </a:r>
            <a:r>
              <a:rPr lang="en-US" altLang="en-US" kern="1200" noProof="0" dirty="0" smtClean="0">
                <a:ln>
                  <a:noFill/>
                </a:ln>
                <a:effectLst/>
                <a:uLnTx/>
                <a:uFillTx/>
                <a:latin typeface="+mn-lt"/>
                <a:ea typeface="+mn-ea"/>
                <a:cs typeface="+mn-cs"/>
                <a:sym typeface="+mn-ea"/>
              </a:rPr>
              <a:t>’ algorithm is executed to identify the object and send the appropriate commands to the microcontroller using serial communication for the robot to perform the sorting operation.</a:t>
            </a:r>
            <a:endParaRPr lang="en-US" altLang="en-US" kern="1200" noProof="0" dirty="0" smtClean="0">
              <a:ln>
                <a:noFill/>
              </a:ln>
              <a:effectLst/>
              <a:uLnTx/>
              <a:uFillTx/>
              <a:latin typeface="+mn-lt"/>
              <a:ea typeface="+mn-ea"/>
              <a:cs typeface="+mn-cs"/>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kern="1200" noProof="0" dirty="0" smtClean="0">
                <a:ln>
                  <a:noFill/>
                </a:ln>
                <a:effectLst/>
                <a:uLnTx/>
                <a:uFillTx/>
                <a:latin typeface="+mn-lt"/>
                <a:ea typeface="+mn-ea"/>
                <a:cs typeface="+mn-cs"/>
                <a:sym typeface="+mn-ea"/>
              </a:rPr>
              <a:t>A mechatronics color sorting system presented in  based on application of image processing. It aims in classifying the colored objects by color, size, which are coming on the conveyor by picking and placing the objects in its respective pre-programmed place. </a:t>
            </a: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altLang="en-US" b="0" i="0" u="none" strike="noStrike" kern="1200" cap="none" spc="0" normalizeH="0" baseline="0" noProof="0" dirty="0">
              <a:ln>
                <a:noFill/>
              </a:ln>
              <a:solidFill>
                <a:schemeClr val="tx1"/>
              </a:solidFill>
              <a:effectLst/>
              <a:uLnTx/>
              <a:uFillTx/>
              <a:latin typeface="+mn-lt"/>
              <a:ea typeface="+mn-ea"/>
              <a:cs typeface="+mn-cs"/>
            </a:endParaRP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Implementation/Testing</a:t>
            </a:r>
            <a:endParaRPr lang="en-US" dirty="0"/>
          </a:p>
        </p:txBody>
      </p:sp>
      <p:pic>
        <p:nvPicPr>
          <p:cNvPr id="32771" name="Picture 2"/>
          <p:cNvPicPr>
            <a:picLocks noChangeAspect="1"/>
          </p:cNvPicPr>
          <p:nvPr>
            <p:ph sz="quarter" idx="10"/>
          </p:nvPr>
        </p:nvPicPr>
        <p:blipFill>
          <a:blip r:embed="rId1"/>
          <a:stretch>
            <a:fillRect/>
          </a:stretch>
        </p:blipFill>
        <p:spPr>
          <a:xfrm>
            <a:off x="2319020" y="1788795"/>
            <a:ext cx="7553325" cy="440055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Results and Discussion</a:t>
            </a:r>
            <a:endParaRPr lang="en-US" dirty="0"/>
          </a:p>
        </p:txBody>
      </p:sp>
      <p:pic>
        <p:nvPicPr>
          <p:cNvPr id="35843" name="Content Placeholder 3"/>
          <p:cNvPicPr>
            <a:picLocks noGrp="1" noChangeAspect="1"/>
          </p:cNvPicPr>
          <p:nvPr>
            <p:ph sz="quarter" idx="10"/>
          </p:nvPr>
        </p:nvPicPr>
        <p:blipFill>
          <a:blip r:embed="rId1"/>
          <a:stretch>
            <a:fillRect/>
          </a:stretch>
        </p:blipFill>
        <p:spPr>
          <a:xfrm>
            <a:off x="3021330" y="1388110"/>
            <a:ext cx="6240780" cy="529018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Results and Discussion</a:t>
            </a:r>
            <a:endParaRPr lang="en-US" dirty="0"/>
          </a:p>
        </p:txBody>
      </p:sp>
      <p:sp>
        <p:nvSpPr>
          <p:cNvPr id="2" name="Content Placeholder 1"/>
          <p:cNvSpPr/>
          <p:nvPr>
            <p:ph sz="quarter" idx="10"/>
          </p:nvPr>
        </p:nvSpPr>
        <p:spPr/>
        <p:txBody>
          <a:bodyPr/>
          <a:p>
            <a:r>
              <a:rPr lang="en-US"/>
              <a:t>Results given by algorithms used for automatic colour object counting and sorting in prototype system design to implement automation in automatic technique to determine colour of object ,object count and sort object based on colour using image processing approach are as follows,  An approach for object colour detection, count calculation and object sorting has been implemented.  Implemented system gives accurate result for purely Red, Green and blue coloured objects.  With some software changes this system can be used for different shades of basic specified colour.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CCCV">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ICCCV</Template>
  <TotalTime>0</TotalTime>
  <Words>3191</Words>
  <Application>WPS Presentation</Application>
  <PresentationFormat>Custom</PresentationFormat>
  <Paragraphs>75</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Segoe UI Light</vt:lpstr>
      <vt:lpstr>Microsoft YaHei</vt:lpstr>
      <vt:lpstr>Arial Unicode MS</vt:lpstr>
      <vt:lpstr>Calibri</vt:lpstr>
      <vt:lpstr>ICCCV</vt:lpstr>
      <vt:lpstr>Title : ICICN  Paper Template</vt:lpstr>
      <vt:lpstr>Index</vt:lpstr>
      <vt:lpstr>Introduction</vt:lpstr>
      <vt:lpstr>Implementation / Testing</vt:lpstr>
      <vt:lpstr>Implementation / Testing</vt:lpstr>
      <vt:lpstr>Introduction</vt:lpstr>
      <vt:lpstr>Implementation / Testing</vt:lpstr>
      <vt:lpstr>Block Diagram</vt:lpstr>
      <vt:lpstr> Results and Discussion</vt:lpstr>
      <vt:lpstr>Block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Vinayak Bharadi</dc:creator>
  <cp:lastModifiedBy>Rishabhdubey</cp:lastModifiedBy>
  <cp:revision>34</cp:revision>
  <dcterms:created xsi:type="dcterms:W3CDTF">2016-02-22T04:29:00Z</dcterms:created>
  <dcterms:modified xsi:type="dcterms:W3CDTF">2020-02-26T10:08:20Z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