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63" r:id="rId4"/>
    <p:sldId id="275" r:id="rId6"/>
    <p:sldId id="271" r:id="rId7"/>
    <p:sldId id="281" r:id="rId8"/>
    <p:sldId id="282" r:id="rId9"/>
    <p:sldId id="272" r:id="rId10"/>
    <p:sldId id="285" r:id="rId11"/>
    <p:sldId id="283" r:id="rId12"/>
    <p:sldId id="284"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712"/>
  </p:normalViewPr>
  <p:slideViewPr>
    <p:cSldViewPr snapToGrid="0" snapToObjects="1">
      <p:cViewPr varScale="1">
        <p:scale>
          <a:sx n="75" d="100"/>
          <a:sy n="75" d="100"/>
        </p:scale>
        <p:origin x="216" y="66"/>
      </p:cViewPr>
      <p:guideLst>
        <p:guide orient="horz" pos="2160"/>
        <p:guide pos="38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B6D4E5-5DAF-4953-916E-17C7AF7BCB6A}"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1F3E32-07A0-4B14-987B-49F693B77C8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1F3E32-07A0-4B14-987B-49F693B77C8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4A66CAC-614C-493F-8B54-FA857F1AF875}" type="datetime2">
              <a:rPr lang="en-US" smtClean="0"/>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C6901397-EECF-4710-AC70-BB8C14B09A66}" type="datetime2">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E62A9CFE-8A0A-4377-927D-B004FB361C03}" type="datetime2">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EBF522EC-A7B1-4504-BC17-0165FBB47783}" type="datetime2">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7388A799-42C1-4968-AA76-416174E15EBC}" type="datetime2">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2815E894-C18A-4E0B-834B-052890CC6BC7}" type="datetime2">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B3DB9CA9-0A30-4274-8F59-645987DBFF06}" type="datetime2">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570BDBC-FFED-4057-B9F9-C96F7033AEBB}" type="datetime2">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64F2F5-CC09-4756-B548-FE25FDE144E6}" type="datetime2">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A73D3A54-AAF1-4B91-9FF5-87DB6CC6F5C8}" type="datetime2">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0E7C19B-8E80-4FB0-BC67-7B74F32AE736}" type="datetime2">
              <a:rPr lang="en-US" smtClean="0"/>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3526EF4-2A5A-422A-873D-4438E847A1D2}" type="datetime2">
              <a:rPr lang="en-US" smtClean="0"/>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1.jpeg"/><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jpeg"/><Relationship Id="rId3" Type="http://schemas.openxmlformats.org/officeDocument/2006/relationships/image" Target="../media/image8.jpeg"/><Relationship Id="rId2" Type="http://schemas.microsoft.com/office/2007/relationships/hdphoto" Target="../media/image7.wdp"/><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8.jpeg"/><Relationship Id="rId2" Type="http://schemas.microsoft.com/office/2007/relationships/hdphoto" Target="../media/image7.wdp"/><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8.jpeg"/><Relationship Id="rId2" Type="http://schemas.microsoft.com/office/2007/relationships/hdphoto" Target="../media/image7.wdp"/><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8.jpeg"/><Relationship Id="rId2" Type="http://schemas.microsoft.com/office/2007/relationships/hdphoto" Target="../media/image7.wdp"/><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8.jpeg"/><Relationship Id="rId2" Type="http://schemas.microsoft.com/office/2007/relationships/hdphoto" Target="../media/image7.wdp"/><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8.jpeg"/><Relationship Id="rId2" Type="http://schemas.microsoft.com/office/2007/relationships/hdphoto" Target="../media/image7.wdp"/><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5.jpeg"/><Relationship Id="rId3" Type="http://schemas.openxmlformats.org/officeDocument/2006/relationships/image" Target="../media/image8.jpeg"/><Relationship Id="rId2" Type="http://schemas.microsoft.com/office/2007/relationships/hdphoto" Target="../media/image7.wdp"/><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jpeg"/><Relationship Id="rId3" Type="http://schemas.openxmlformats.org/officeDocument/2006/relationships/image" Target="../media/image8.jpeg"/><Relationship Id="rId2" Type="http://schemas.microsoft.com/office/2007/relationships/hdphoto" Target="../media/image7.wdp"/><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8.jpeg"/><Relationship Id="rId2" Type="http://schemas.microsoft.com/office/2007/relationships/hdphoto" Target="../media/image7.wdp"/><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8.jpeg"/><Relationship Id="rId2" Type="http://schemas.microsoft.com/office/2007/relationships/hdphoto" Target="../media/image7.wdp"/><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8.jpeg"/><Relationship Id="rId2" Type="http://schemas.microsoft.com/office/2007/relationships/hdphoto" Target="../media/image7.wdp"/><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colorTemperature colorTemp="8471"/>
                    </a14:imgEffect>
                    <a14:imgEffect>
                      <a14:saturation sat="286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useBgFill="1">
        <p:nvSpPr>
          <p:cNvPr id="46" name="Rectangle 13"/>
          <p:cNvSpPr>
            <a:spLocks noGrp="1" noRot="1" noChangeAspect="1" noMove="1" noResize="1" noEditPoints="1" noAdjustHandles="1" noChangeArrowheads="1" noChangeShapeType="1" noTextEdit="1"/>
          </p:cNvSpPr>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5"/>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571500" y="535577"/>
            <a:ext cx="7814854" cy="2808153"/>
          </a:xfrm>
        </p:spPr>
        <p:txBody>
          <a:bodyPr>
            <a:normAutofit/>
          </a:bodyPr>
          <a:lstStyle/>
          <a:p>
            <a:pPr algn="ctr"/>
            <a:r>
              <a:rPr lang="en-US" sz="2700" dirty="0"/>
              <a:t>OBJECT SORTING SYSTEM BASED ON COLOR SENSING USING MATLAB</a:t>
            </a:r>
            <a:br>
              <a:rPr lang="en-US" sz="2700" dirty="0"/>
            </a:br>
            <a:r>
              <a:rPr lang="en-US" sz="2400" dirty="0"/>
              <a:t> </a:t>
            </a:r>
            <a:r>
              <a:rPr lang="en-US" sz="1800" b="1" dirty="0"/>
              <a:t>paper id-412</a:t>
            </a:r>
            <a:endParaRPr lang="en-US" sz="1800" b="1" dirty="0"/>
          </a:p>
        </p:txBody>
      </p:sp>
      <p:sp>
        <p:nvSpPr>
          <p:cNvPr id="3" name="Subtitle 2"/>
          <p:cNvSpPr>
            <a:spLocks noGrp="1"/>
          </p:cNvSpPr>
          <p:nvPr>
            <p:ph type="subTitle" idx="1"/>
          </p:nvPr>
        </p:nvSpPr>
        <p:spPr>
          <a:xfrm>
            <a:off x="1452617" y="3531205"/>
            <a:ext cx="4791429" cy="1401014"/>
          </a:xfrm>
        </p:spPr>
        <p:txBody>
          <a:bodyPr>
            <a:normAutofit/>
          </a:bodyPr>
          <a:lstStyle/>
          <a:p>
            <a:r>
              <a:rPr lang="en-US" sz="1600" dirty="0"/>
              <a:t>rISHABH nAGENDRA DUBEY</a:t>
            </a:r>
            <a:endParaRPr lang="en-US" sz="1600" dirty="0"/>
          </a:p>
          <a:p>
            <a:r>
              <a:rPr lang="en-US" sz="1600" dirty="0"/>
              <a:t>dEEPAK nANDLAL JAISWAR</a:t>
            </a:r>
            <a:endParaRPr lang="en-US" sz="1600" dirty="0"/>
          </a:p>
          <a:p>
            <a:r>
              <a:rPr lang="en-US" sz="1600" dirty="0">
                <a:latin typeface="+mj-lt"/>
                <a:cs typeface="+mj-lt"/>
                <a:sym typeface="+mn-ea"/>
              </a:rPr>
              <a:t>rAMJAN Garibullah KHAN</a:t>
            </a:r>
            <a:endParaRPr lang="en-US" sz="1600" dirty="0">
              <a:latin typeface="+mj-lt"/>
              <a:cs typeface="+mj-lt"/>
              <a:sym typeface="+mn-ea"/>
            </a:endParaRPr>
          </a:p>
        </p:txBody>
      </p:sp>
      <p:cxnSp>
        <p:nvCxnSpPr>
          <p:cNvPr id="18" name="Straight Connector 17"/>
          <p:cNvCxnSpPr>
            <a:cxnSpLocks noGrp="1" noRot="1" noChangeAspect="1" noMove="1" noResize="1" noEditPoints="1" noAdjustHandles="1" noChangeArrowheads="1" noChangeShapeType="1"/>
          </p:cNvCxnSpPr>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 name="Picture 19"/>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48" name="Straight Connector 21"/>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486150" y="3714750"/>
            <a:ext cx="184731" cy="369332"/>
          </a:xfrm>
          <a:prstGeom prst="rect">
            <a:avLst/>
          </a:prstGeom>
          <a:noFill/>
        </p:spPr>
        <p:txBody>
          <a:bodyPr wrap="none" rtlCol="0">
            <a:spAutoFit/>
          </a:bodyPr>
          <a:lstStyle/>
          <a:p>
            <a:endParaRPr lang="en-US" dirty="0"/>
          </a:p>
        </p:txBody>
      </p:sp>
      <p:sp>
        <p:nvSpPr>
          <p:cNvPr id="10" name="TextBox 9"/>
          <p:cNvSpPr txBox="1"/>
          <p:nvPr/>
        </p:nvSpPr>
        <p:spPr>
          <a:xfrm>
            <a:off x="571500" y="6314257"/>
            <a:ext cx="11072814"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endParaRPr lang="en-US" b="0" i="0" dirty="0">
              <a:solidFill>
                <a:srgbClr val="FFFF00"/>
              </a:solidFill>
              <a:latin typeface="Open Sans"/>
            </a:endParaRPr>
          </a:p>
        </p:txBody>
      </p:sp>
      <p:pic>
        <p:nvPicPr>
          <p:cNvPr id="4098" name="Picture 2" descr="Multicon-W 2020"/>
          <p:cNvPicPr>
            <a:picLocks noChangeAspect="1" noChangeArrowheads="1"/>
          </p:cNvPicPr>
          <p:nvPr/>
        </p:nvPicPr>
        <p:blipFill>
          <a:blip r:embed="rId4"/>
          <a:srcRect/>
          <a:stretch>
            <a:fillRect/>
          </a:stretch>
        </p:blipFill>
        <p:spPr bwMode="auto">
          <a:xfrm>
            <a:off x="-1" y="0"/>
            <a:ext cx="10460939" cy="1593273"/>
          </a:xfrm>
          <a:prstGeom prst="rect">
            <a:avLst/>
          </a:prstGeom>
          <a:noFill/>
        </p:spPr>
      </p:pic>
      <p:sp>
        <p:nvSpPr>
          <p:cNvPr id="13" name="Slide Number Placeholder 12"/>
          <p:cNvSpPr>
            <a:spLocks noGrp="1"/>
          </p:cNvSpPr>
          <p:nvPr>
            <p:ph type="sldNum" sz="quarter" idx="12"/>
          </p:nvPr>
        </p:nvSpPr>
        <p:spPr/>
        <p:txBody>
          <a:bodyPr/>
          <a:lstStyle/>
          <a:p>
            <a:fld id="{6D22F896-40B5-4ADD-8801-0D06FADFA095}" type="slidenum">
              <a:rPr lang="en-US" smtClean="0"/>
            </a:fld>
            <a:endParaRPr lang="en-US" dirty="0"/>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61242" y="0"/>
            <a:ext cx="1730455" cy="15932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a:xfrm>
            <a:off x="1880209" y="704504"/>
            <a:ext cx="9603275" cy="824260"/>
          </a:xfrm>
        </p:spPr>
        <p:txBody>
          <a:bodyPr>
            <a:normAutofit fontScale="90000"/>
          </a:bodyPr>
          <a:lstStyle/>
          <a:p>
            <a:br>
              <a:rPr lang="en-US" b="1" dirty="0"/>
            </a:br>
            <a:r>
              <a:rPr lang="en-US" b="1" dirty="0"/>
              <a:t>implementation</a:t>
            </a:r>
            <a:br>
              <a:rPr lang="en-US" dirty="0"/>
            </a:br>
            <a:br>
              <a:rPr lang="en-US" b="1" dirty="0"/>
            </a:br>
            <a:endParaRPr lang="en-US" altLang="en-US" dirty="0">
              <a:ea typeface="MS PGothic" panose="020B0600070205080204" pitchFamily="34" charset="-128"/>
            </a:endParaRPr>
          </a:p>
        </p:txBody>
      </p:sp>
      <p:sp>
        <p:nvSpPr>
          <p:cNvPr id="20482" name="Content Placeholder 2"/>
          <p:cNvSpPr>
            <a:spLocks noGrp="1"/>
          </p:cNvSpPr>
          <p:nvPr>
            <p:ph idx="1"/>
          </p:nvPr>
        </p:nvSpPr>
        <p:spPr>
          <a:xfrm>
            <a:off x="1451579" y="2015733"/>
            <a:ext cx="10046191" cy="3470668"/>
          </a:xfrm>
        </p:spPr>
        <p:txBody>
          <a:bodyPr>
            <a:normAutofit fontScale="90000"/>
          </a:bodyPr>
          <a:lstStyle/>
          <a:p>
            <a:pPr marL="0" indent="0">
              <a:buNone/>
            </a:pPr>
            <a:r>
              <a:rPr lang="en-US" altLang="en-US" sz="1800" dirty="0">
                <a:sym typeface="+mn-ea"/>
              </a:rPr>
              <a:t>7. Once identifies the color go to step 12 . </a:t>
            </a:r>
            <a:endParaRPr lang="en-US" altLang="en-US" sz="1800" dirty="0"/>
          </a:p>
          <a:p>
            <a:pPr marL="0" indent="0">
              <a:buNone/>
            </a:pPr>
            <a:r>
              <a:rPr lang="en-US" altLang="en-US" sz="1800" dirty="0">
                <a:sym typeface="+mn-ea"/>
              </a:rPr>
              <a:t>8. If color is Blue then display Blue color on LCD, </a:t>
            </a:r>
            <a:endParaRPr lang="en-US" altLang="en-US" sz="1800" dirty="0"/>
          </a:p>
          <a:p>
            <a:pPr marL="0" indent="0">
              <a:buNone/>
            </a:pPr>
            <a:r>
              <a:rPr lang="en-US" altLang="en-US" sz="1800" dirty="0">
                <a:sym typeface="+mn-ea"/>
              </a:rPr>
              <a:t>Servomotor rotates by 135 degree.  </a:t>
            </a:r>
            <a:endParaRPr lang="en-US" altLang="en-US" sz="1800" dirty="0"/>
          </a:p>
          <a:p>
            <a:pPr marL="0" indent="0">
              <a:buNone/>
            </a:pPr>
            <a:r>
              <a:rPr lang="en-US" altLang="en-US" sz="1800" dirty="0">
                <a:sym typeface="+mn-ea"/>
              </a:rPr>
              <a:t>9. Once identifies the color go to step 12 . </a:t>
            </a:r>
            <a:endParaRPr lang="en-US" altLang="en-US" sz="1800" dirty="0"/>
          </a:p>
          <a:p>
            <a:pPr marL="0" indent="0">
              <a:buNone/>
            </a:pPr>
            <a:r>
              <a:rPr lang="en-US" altLang="en-US" sz="1800" dirty="0">
                <a:sym typeface="+mn-ea"/>
              </a:rPr>
              <a:t>10. If color is unknown then display unknown on LCD, </a:t>
            </a:r>
            <a:endParaRPr lang="en-US" altLang="en-US" sz="1800" dirty="0"/>
          </a:p>
          <a:p>
            <a:pPr marL="0" indent="0">
              <a:buNone/>
            </a:pPr>
            <a:r>
              <a:rPr lang="en-US" altLang="en-US" sz="1800" dirty="0">
                <a:sym typeface="+mn-ea"/>
              </a:rPr>
              <a:t>Servomotor rotates by 180 degree.  </a:t>
            </a:r>
            <a:endParaRPr lang="en-US" altLang="en-US" sz="1800" dirty="0"/>
          </a:p>
          <a:p>
            <a:pPr marL="0" indent="0">
              <a:buNone/>
            </a:pPr>
            <a:r>
              <a:rPr lang="en-US" altLang="en-US" sz="1800" dirty="0">
                <a:sym typeface="+mn-ea"/>
              </a:rPr>
              <a:t>11. Once identifies the color go to step 12 . </a:t>
            </a:r>
            <a:endParaRPr lang="en-US" altLang="en-US" sz="1800" dirty="0"/>
          </a:p>
          <a:p>
            <a:pPr marL="0" indent="0">
              <a:buNone/>
            </a:pPr>
            <a:r>
              <a:rPr lang="en-US" altLang="en-US" sz="1800" dirty="0">
                <a:sym typeface="+mn-ea"/>
              </a:rPr>
              <a:t>12. Stop.</a:t>
            </a:r>
            <a:endParaRPr lang="en-US" altLang="en-US" sz="1800" dirty="0">
              <a:ea typeface="MS PGothic" panose="020B0600070205080204" pitchFamily="34" charset="-128"/>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endParaRPr lang="en-US" dirty="0">
              <a:solidFill>
                <a:srgbClr val="FFFF00"/>
              </a:solidFill>
              <a:latin typeface="Open Sans"/>
            </a:endParaRPr>
          </a:p>
        </p:txBody>
      </p:sp>
      <p:sp>
        <p:nvSpPr>
          <p:cNvPr id="12" name="Rectangle 11"/>
          <p:cNvSpPr/>
          <p:nvPr/>
        </p:nvSpPr>
        <p:spPr>
          <a:xfrm>
            <a:off x="1569999" y="2015733"/>
            <a:ext cx="9484853" cy="398780"/>
          </a:xfrm>
          <a:prstGeom prst="rect">
            <a:avLst/>
          </a:prstGeom>
        </p:spPr>
        <p:txBody>
          <a:bodyPr wrap="square">
            <a:spAutoFit/>
          </a:bodyPr>
          <a:lstStyle/>
          <a:p>
            <a:pPr algn="just"/>
            <a:r>
              <a:rPr lang="en-US" sz="2000" dirty="0"/>
              <a:t>   </a:t>
            </a:r>
            <a:endParaRPr lang="en-US" dirty="0"/>
          </a:p>
        </p:txBody>
      </p:sp>
      <p:pic>
        <p:nvPicPr>
          <p:cNvPr id="3074" name="Picture 2" descr="C:\Users\USER\Desktop\logo.jpg"/>
          <p:cNvPicPr>
            <a:picLocks noChangeAspect="1" noChangeArrowheads="1"/>
          </p:cNvPicPr>
          <p:nvPr/>
        </p:nvPicPr>
        <p:blipFill>
          <a:blip r:embed="rId3"/>
          <a:srcRect/>
          <a:stretch>
            <a:fillRect/>
          </a:stretch>
        </p:blipFill>
        <p:spPr bwMode="auto">
          <a:xfrm>
            <a:off x="3784" y="-1"/>
            <a:ext cx="1694683" cy="1204121"/>
          </a:xfrm>
          <a:prstGeom prst="rect">
            <a:avLst/>
          </a:prstGeom>
          <a:noFill/>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pic>
        <p:nvPicPr>
          <p:cNvPr id="35843" name="Content Placeholder 3"/>
          <p:cNvPicPr>
            <a:picLocks noGrp="1" noChangeAspect="1"/>
          </p:cNvPicPr>
          <p:nvPr>
            <p:ph sz="quarter" idx="10"/>
          </p:nvPr>
        </p:nvPicPr>
        <p:blipFill>
          <a:blip r:embed="rId5"/>
          <a:stretch>
            <a:fillRect/>
          </a:stretch>
        </p:blipFill>
        <p:spPr>
          <a:xfrm>
            <a:off x="7257415" y="1959610"/>
            <a:ext cx="4225925" cy="35826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a:xfrm>
            <a:off x="1880209" y="704504"/>
            <a:ext cx="9603275" cy="824260"/>
          </a:xfrm>
        </p:spPr>
        <p:txBody>
          <a:bodyPr>
            <a:normAutofit fontScale="90000"/>
          </a:bodyPr>
          <a:lstStyle/>
          <a:p>
            <a:br>
              <a:rPr lang="en-US" b="1" dirty="0"/>
            </a:br>
            <a:r>
              <a:rPr lang="en-US" b="1" dirty="0"/>
              <a:t>discussion</a:t>
            </a:r>
            <a:br>
              <a:rPr lang="en-US" dirty="0"/>
            </a:br>
            <a:br>
              <a:rPr lang="en-US" b="1" dirty="0"/>
            </a:br>
            <a:endParaRPr lang="en-US" altLang="en-US" dirty="0">
              <a:ea typeface="MS PGothic" panose="020B0600070205080204" pitchFamily="34" charset="-128"/>
            </a:endParaRPr>
          </a:p>
        </p:txBody>
      </p:sp>
      <p:sp>
        <p:nvSpPr>
          <p:cNvPr id="20482" name="Content Placeholder 2"/>
          <p:cNvSpPr>
            <a:spLocks noGrp="1"/>
          </p:cNvSpPr>
          <p:nvPr>
            <p:ph idx="1"/>
          </p:nvPr>
        </p:nvSpPr>
        <p:spPr>
          <a:xfrm>
            <a:off x="1451579" y="2015733"/>
            <a:ext cx="10046191" cy="3470668"/>
          </a:xfrm>
        </p:spPr>
        <p:txBody>
          <a:bodyPr>
            <a:normAutofit fontScale="70000"/>
          </a:bodyPr>
          <a:lstStyle/>
          <a:p>
            <a:pPr>
              <a:buFont typeface="Wingdings" panose="05000000000000000000" pitchFamily="2" charset="2"/>
              <a:buChar char="Ø"/>
            </a:pPr>
            <a:r>
              <a:rPr lang="en-US" dirty="0"/>
              <a:t> </a:t>
            </a:r>
            <a:r>
              <a:rPr lang="en-US" sz="2400" b="1" dirty="0"/>
              <a:t>Limitations:</a:t>
            </a:r>
            <a:r>
              <a:rPr lang="en-US" sz="2400" dirty="0"/>
              <a:t> In the existing system the objects are sorted based on only RGB color.Process is not fully automated just like robot.We need to put object manually on conveyor belt.Object can not be sorted based on other parameter like shape of object. </a:t>
            </a:r>
            <a:endParaRPr lang="en-US" sz="2400" dirty="0"/>
          </a:p>
          <a:p>
            <a:r>
              <a:rPr lang="en-US" sz="2400" b="1" dirty="0"/>
              <a:t>Future Scope:</a:t>
            </a:r>
            <a:r>
              <a:rPr lang="en-US" sz="2400" dirty="0"/>
              <a:t>The disadvantages of existing systems can be overcome using the proposal systems.  In the proposed system a colour sensor will be mounted on top of the conveyor belt along with a proper support.  The colour sensor will detect the colour of the object based on the frequency and will send this information to Matlab.  This will help to keep track of the objects of a particular colour and also record when they were detected. </a:t>
            </a:r>
            <a:endParaRPr lang="en-US" sz="2400" dirty="0"/>
          </a:p>
          <a:p>
            <a:pPr>
              <a:buNone/>
            </a:pPr>
            <a:endParaRPr lang="en-US" sz="2400" dirty="0"/>
          </a:p>
          <a:p>
            <a:pPr algn="just">
              <a:lnSpc>
                <a:spcPct val="100000"/>
              </a:lnSpc>
              <a:spcBef>
                <a:spcPts val="0"/>
              </a:spcBef>
              <a:buNone/>
            </a:pPr>
            <a:endParaRPr lang="en-US" altLang="en-US" sz="1800" dirty="0">
              <a:ea typeface="MS PGothic" panose="020B0600070205080204" pitchFamily="34" charset="-128"/>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endParaRPr lang="en-US" dirty="0">
              <a:solidFill>
                <a:srgbClr val="FFFF00"/>
              </a:solidFill>
              <a:latin typeface="Open Sans"/>
            </a:endParaRPr>
          </a:p>
        </p:txBody>
      </p:sp>
      <p:sp>
        <p:nvSpPr>
          <p:cNvPr id="12" name="Rectangle 11"/>
          <p:cNvSpPr/>
          <p:nvPr/>
        </p:nvSpPr>
        <p:spPr>
          <a:xfrm>
            <a:off x="1569999" y="2015733"/>
            <a:ext cx="9484853" cy="400110"/>
          </a:xfrm>
          <a:prstGeom prst="rect">
            <a:avLst/>
          </a:prstGeom>
        </p:spPr>
        <p:txBody>
          <a:bodyPr wrap="square">
            <a:spAutoFit/>
          </a:bodyPr>
          <a:lstStyle/>
          <a:p>
            <a:pPr algn="just"/>
            <a:r>
              <a:rPr lang="en-US" sz="2000" dirty="0"/>
              <a:t>           </a:t>
            </a:r>
            <a:endParaRPr lang="en-US" dirty="0"/>
          </a:p>
        </p:txBody>
      </p:sp>
      <p:pic>
        <p:nvPicPr>
          <p:cNvPr id="3074" name="Picture 2" descr="C:\Users\USER\Desktop\logo.jpg"/>
          <p:cNvPicPr>
            <a:picLocks noChangeAspect="1" noChangeArrowheads="1"/>
          </p:cNvPicPr>
          <p:nvPr/>
        </p:nvPicPr>
        <p:blipFill>
          <a:blip r:embed="rId3"/>
          <a:srcRect/>
          <a:stretch>
            <a:fillRect/>
          </a:stretch>
        </p:blipFill>
        <p:spPr bwMode="auto">
          <a:xfrm>
            <a:off x="3784" y="-1"/>
            <a:ext cx="1808565" cy="1187877"/>
          </a:xfrm>
          <a:prstGeom prst="rect">
            <a:avLst/>
          </a:prstGeom>
          <a:noFill/>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a:xfrm>
            <a:off x="1880209" y="704504"/>
            <a:ext cx="9603275" cy="824260"/>
          </a:xfrm>
        </p:spPr>
        <p:txBody>
          <a:bodyPr>
            <a:normAutofit fontScale="90000"/>
          </a:bodyPr>
          <a:lstStyle/>
          <a:p>
            <a:br>
              <a:rPr lang="en-US" b="1" dirty="0"/>
            </a:br>
            <a:r>
              <a:rPr lang="en-US" b="1" dirty="0"/>
              <a:t>Conclusion</a:t>
            </a:r>
            <a:br>
              <a:rPr lang="en-US" dirty="0"/>
            </a:br>
            <a:br>
              <a:rPr lang="en-US" b="1" dirty="0"/>
            </a:br>
            <a:endParaRPr lang="en-US" altLang="en-US" dirty="0">
              <a:ea typeface="MS PGothic" panose="020B0600070205080204" pitchFamily="34" charset="-128"/>
            </a:endParaRPr>
          </a:p>
        </p:txBody>
      </p:sp>
      <p:sp>
        <p:nvSpPr>
          <p:cNvPr id="20482" name="Content Placeholder 2"/>
          <p:cNvSpPr>
            <a:spLocks noGrp="1"/>
          </p:cNvSpPr>
          <p:nvPr>
            <p:ph idx="1"/>
          </p:nvPr>
        </p:nvSpPr>
        <p:spPr>
          <a:xfrm>
            <a:off x="1451579" y="2015733"/>
            <a:ext cx="10046191" cy="3470668"/>
          </a:xfrm>
        </p:spPr>
        <p:txBody>
          <a:bodyPr/>
          <a:lstStyle/>
          <a:p>
            <a:pPr algn="just">
              <a:lnSpc>
                <a:spcPct val="100000"/>
              </a:lnSpc>
              <a:spcBef>
                <a:spcPts val="0"/>
              </a:spcBef>
              <a:buFont typeface="Wingdings" panose="05000000000000000000" pitchFamily="2" charset="2"/>
              <a:buChar char="Ø"/>
            </a:pPr>
            <a:r>
              <a:rPr lang="en-US" altLang="en-US" sz="1800" dirty="0">
                <a:ea typeface="MS PGothic" panose="020B0600070205080204" pitchFamily="34" charset="-128"/>
              </a:rPr>
              <a:t> The conclusions drawn from results given by algorithms used for automatic colour object counting and sorting in prototype system design to implement automation in automatic technique to determine colour of object ,object count and sort object based on colour using image processing approach are as follows,  An approach for object colour detection, count calculation and object sorting has been implemented.  </a:t>
            </a:r>
            <a:endParaRPr lang="en-US" altLang="en-US" sz="1800" dirty="0">
              <a:ea typeface="MS PGothic" panose="020B0600070205080204" pitchFamily="34" charset="-128"/>
            </a:endParaRPr>
          </a:p>
          <a:p>
            <a:pPr algn="just">
              <a:lnSpc>
                <a:spcPct val="100000"/>
              </a:lnSpc>
              <a:spcBef>
                <a:spcPts val="0"/>
              </a:spcBef>
              <a:buFont typeface="Wingdings" panose="05000000000000000000" pitchFamily="2" charset="2"/>
              <a:buChar char="Ø"/>
            </a:pPr>
            <a:endParaRPr lang="en-US" altLang="en-US" sz="1800" dirty="0">
              <a:ea typeface="MS PGothic" panose="020B0600070205080204" pitchFamily="34" charset="-128"/>
            </a:endParaRPr>
          </a:p>
          <a:p>
            <a:pPr algn="just">
              <a:lnSpc>
                <a:spcPct val="100000"/>
              </a:lnSpc>
              <a:spcBef>
                <a:spcPts val="0"/>
              </a:spcBef>
              <a:buFont typeface="Wingdings" panose="05000000000000000000" pitchFamily="2" charset="2"/>
              <a:buChar char="Ø"/>
            </a:pPr>
            <a:r>
              <a:rPr lang="en-US" altLang="en-US" sz="1800" dirty="0">
                <a:ea typeface="MS PGothic" panose="020B0600070205080204" pitchFamily="34" charset="-128"/>
              </a:rPr>
              <a:t>Implemented system gives accurate result for purely Red, Green and blue coloured objects.With some software changes this system can be used for different shades of basic specified colour.  Due to use of automation in colour determination and count calculation process, manual efforts are reduced which leads to improving accuracy as well as saves money and time.</a:t>
            </a:r>
            <a:endParaRPr lang="en-US" altLang="en-US" sz="1800" dirty="0">
              <a:ea typeface="MS PGothic" panose="020B0600070205080204" pitchFamily="34" charset="-128"/>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endParaRPr lang="en-US" dirty="0">
              <a:solidFill>
                <a:srgbClr val="FFFF00"/>
              </a:solidFill>
              <a:latin typeface="Open Sans"/>
            </a:endParaRPr>
          </a:p>
        </p:txBody>
      </p:sp>
      <p:pic>
        <p:nvPicPr>
          <p:cNvPr id="3074" name="Picture 2" descr="C:\Users\USER\Desktop\logo.jpg"/>
          <p:cNvPicPr>
            <a:picLocks noChangeAspect="1" noChangeArrowheads="1"/>
          </p:cNvPicPr>
          <p:nvPr/>
        </p:nvPicPr>
        <p:blipFill>
          <a:blip r:embed="rId3"/>
          <a:srcRect/>
          <a:stretch>
            <a:fillRect/>
          </a:stretch>
        </p:blipFill>
        <p:spPr bwMode="auto">
          <a:xfrm>
            <a:off x="3785" y="-1"/>
            <a:ext cx="1896234" cy="1187877"/>
          </a:xfrm>
          <a:prstGeom prst="rect">
            <a:avLst/>
          </a:prstGeom>
          <a:noFill/>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a:xfrm>
            <a:off x="1880209" y="704503"/>
            <a:ext cx="9603275" cy="1049235"/>
          </a:xfrm>
        </p:spPr>
        <p:txBody>
          <a:bodyPr>
            <a:normAutofit fontScale="90000"/>
          </a:bodyPr>
          <a:lstStyle/>
          <a:p>
            <a:pPr lvl="0"/>
            <a:br>
              <a:rPr lang="en-US" altLang="en-US" b="1" dirty="0"/>
            </a:br>
            <a:r>
              <a:rPr lang="en-US" altLang="en-US" b="1" dirty="0"/>
              <a:t>Flow</a:t>
            </a:r>
            <a:r>
              <a:rPr lang="en-US" altLang="en-US" dirty="0">
                <a:latin typeface="Times New Roman" panose="02020603050405020304" pitchFamily="18" charset="0"/>
                <a:cs typeface="Times New Roman" panose="02020603050405020304" pitchFamily="18" charset="0"/>
              </a:rPr>
              <a:t> </a:t>
            </a:r>
            <a:r>
              <a:rPr lang="en-US" altLang="en-US" b="1" dirty="0"/>
              <a:t>of</a:t>
            </a:r>
            <a:r>
              <a:rPr lang="en-US" altLang="en-US" dirty="0">
                <a:latin typeface="Times New Roman" panose="02020603050405020304" pitchFamily="18" charset="0"/>
                <a:cs typeface="Times New Roman" panose="02020603050405020304" pitchFamily="18" charset="0"/>
              </a:rPr>
              <a:t> </a:t>
            </a:r>
            <a:r>
              <a:rPr lang="en-US" altLang="en-US" b="1" dirty="0"/>
              <a:t>Presentation</a:t>
            </a:r>
            <a:br>
              <a:rPr lang="en-US" b="1" dirty="0"/>
            </a:br>
            <a:endParaRPr lang="en-US" altLang="en-US" dirty="0">
              <a:ea typeface="MS PGothic" panose="020B0600070205080204" pitchFamily="34" charset="-128"/>
            </a:endParaRPr>
          </a:p>
        </p:txBody>
      </p:sp>
      <p:sp>
        <p:nvSpPr>
          <p:cNvPr id="20482" name="Content Placeholder 2"/>
          <p:cNvSpPr>
            <a:spLocks noGrp="1"/>
          </p:cNvSpPr>
          <p:nvPr>
            <p:ph idx="1"/>
          </p:nvPr>
        </p:nvSpPr>
        <p:spPr>
          <a:xfrm>
            <a:off x="1894495" y="2129246"/>
            <a:ext cx="9603275" cy="3971108"/>
          </a:xfrm>
        </p:spPr>
        <p:txBody>
          <a:bodyPr/>
          <a:lstStyle/>
          <a:p>
            <a:pPr algn="just">
              <a:buFont typeface="Wingdings" panose="05000000000000000000" pitchFamily="2" charset="2"/>
              <a:buChar char="Ø"/>
            </a:pPr>
            <a:r>
              <a:rPr lang="en-US" sz="2400" b="1" dirty="0"/>
              <a:t> Introduction</a:t>
            </a:r>
            <a:endParaRPr lang="en-US" sz="2400" b="1" dirty="0"/>
          </a:p>
          <a:p>
            <a:pPr algn="just">
              <a:buFont typeface="Wingdings" panose="05000000000000000000" pitchFamily="2" charset="2"/>
              <a:buChar char="Ø"/>
            </a:pPr>
            <a:r>
              <a:rPr lang="en-US" sz="2400" b="1"/>
              <a:t>Problem </a:t>
            </a:r>
            <a:r>
              <a:rPr lang="en-US" sz="2400" b="1" dirty="0"/>
              <a:t>Statement</a:t>
            </a:r>
            <a:endParaRPr lang="en-US" sz="2400" b="1" dirty="0"/>
          </a:p>
          <a:p>
            <a:pPr algn="just">
              <a:buFont typeface="Wingdings" panose="05000000000000000000" pitchFamily="2" charset="2"/>
              <a:buChar char="Ø"/>
            </a:pPr>
            <a:r>
              <a:rPr lang="en-US" sz="2400" b="1" dirty="0"/>
              <a:t>Description</a:t>
            </a:r>
            <a:endParaRPr lang="en-US" sz="2400" b="1" dirty="0"/>
          </a:p>
          <a:p>
            <a:pPr algn="just">
              <a:buFont typeface="Wingdings" panose="05000000000000000000" pitchFamily="2" charset="2"/>
              <a:buChar char="Ø"/>
            </a:pPr>
            <a:r>
              <a:rPr lang="en-US" sz="2400" b="1" dirty="0"/>
              <a:t>Implementation</a:t>
            </a:r>
            <a:endParaRPr lang="en-US" sz="2400" b="1" dirty="0"/>
          </a:p>
          <a:p>
            <a:pPr algn="just">
              <a:buFont typeface="Wingdings" panose="05000000000000000000" pitchFamily="2" charset="2"/>
              <a:buChar char="Ø"/>
            </a:pPr>
            <a:r>
              <a:rPr lang="en-US" sz="2400" b="1" dirty="0"/>
              <a:t>Discussion</a:t>
            </a:r>
            <a:endParaRPr lang="en-US" sz="2400" b="1" dirty="0"/>
          </a:p>
          <a:p>
            <a:pPr algn="just">
              <a:buFont typeface="Wingdings" panose="05000000000000000000" pitchFamily="2" charset="2"/>
              <a:buChar char="Ø"/>
            </a:pPr>
            <a:r>
              <a:rPr lang="en-US" sz="2400" b="1" dirty="0"/>
              <a:t>Conclusion</a:t>
            </a:r>
            <a:endParaRPr lang="en-US" sz="2400" b="1" dirty="0"/>
          </a:p>
          <a:p>
            <a:pPr algn="just"/>
            <a:endParaRPr lang="en-US" sz="2400" b="1" dirty="0"/>
          </a:p>
          <a:p>
            <a:pPr algn="just"/>
            <a:endParaRPr lang="en-US" b="1" dirty="0"/>
          </a:p>
          <a:p>
            <a:pPr algn="just"/>
            <a:endParaRPr lang="en-US" altLang="en-US" b="1" dirty="0">
              <a:ea typeface="MS PGothic" panose="020B0600070205080204" pitchFamily="34" charset="-128"/>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endParaRPr lang="en-US" dirty="0">
              <a:solidFill>
                <a:srgbClr val="FFFF00"/>
              </a:solidFill>
              <a:latin typeface="Open Sans"/>
            </a:endParaRPr>
          </a:p>
        </p:txBody>
      </p:sp>
      <p:pic>
        <p:nvPicPr>
          <p:cNvPr id="1026" name="Picture 2" descr="C:\Users\USER\Desktop\logo.jpg"/>
          <p:cNvPicPr>
            <a:picLocks noChangeAspect="1" noChangeArrowheads="1"/>
          </p:cNvPicPr>
          <p:nvPr/>
        </p:nvPicPr>
        <p:blipFill>
          <a:blip r:embed="rId3"/>
          <a:srcRect/>
          <a:stretch>
            <a:fillRect/>
          </a:stretch>
        </p:blipFill>
        <p:spPr bwMode="auto">
          <a:xfrm>
            <a:off x="18070" y="-1"/>
            <a:ext cx="1677961" cy="1204121"/>
          </a:xfrm>
          <a:prstGeom prst="rect">
            <a:avLst/>
          </a:prstGeom>
          <a:noFill/>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a:xfrm>
            <a:off x="1632857" y="704503"/>
            <a:ext cx="9850627" cy="1049235"/>
          </a:xfrm>
        </p:spPr>
        <p:txBody>
          <a:bodyPr>
            <a:normAutofit/>
          </a:bodyPr>
          <a:lstStyle/>
          <a:p>
            <a:pPr lvl="0"/>
            <a:br>
              <a:rPr lang="en-US" altLang="en-US" b="1" dirty="0"/>
            </a:br>
            <a:r>
              <a:rPr lang="en-US" b="1" dirty="0"/>
              <a:t> </a:t>
            </a:r>
            <a:r>
              <a:rPr lang="en-US" sz="2900" b="1" dirty="0"/>
              <a:t>Introduction</a:t>
            </a:r>
            <a:endParaRPr lang="en-US" altLang="en-US" sz="2900" dirty="0">
              <a:ea typeface="MS PGothic" panose="020B0600070205080204" pitchFamily="34" charset="-128"/>
            </a:endParaRPr>
          </a:p>
        </p:txBody>
      </p:sp>
      <p:sp>
        <p:nvSpPr>
          <p:cNvPr id="20482" name="Content Placeholder 2"/>
          <p:cNvSpPr>
            <a:spLocks noGrp="1"/>
          </p:cNvSpPr>
          <p:nvPr>
            <p:ph idx="1"/>
          </p:nvPr>
        </p:nvSpPr>
        <p:spPr>
          <a:xfrm>
            <a:off x="1632857" y="2129246"/>
            <a:ext cx="9864913" cy="3971108"/>
          </a:xfrm>
        </p:spPr>
        <p:txBody>
          <a:bodyPr>
            <a:normAutofit lnSpcReduction="10000"/>
          </a:bodyPr>
          <a:lstStyle/>
          <a:p>
            <a:pPr algn="just"/>
            <a:r>
              <a:rPr lang="en-US" sz="2400" b="1" dirty="0"/>
              <a:t> </a:t>
            </a:r>
            <a:r>
              <a:rPr lang="en-US" altLang="en-US" sz="2400" noProof="0" dirty="0" smtClean="0">
                <a:ln>
                  <a:noFill/>
                </a:ln>
                <a:uLnTx/>
                <a:uFillTx/>
                <a:sym typeface="+mn-ea"/>
              </a:rPr>
              <a:t>Sorting </a:t>
            </a:r>
            <a:r>
              <a:rPr lang="en-US" altLang="en-US" sz="2400" noProof="0" dirty="0">
                <a:ln>
                  <a:noFill/>
                </a:ln>
                <a:uLnTx/>
                <a:uFillTx/>
                <a:sym typeface="+mn-ea"/>
              </a:rPr>
              <a:t>of products is a very difficult industrial process. Continuous manual sorting creates consistency issues. This project describes a working prototype designed for automatic sorting of objects based on the color. </a:t>
            </a:r>
            <a:endParaRPr lang="en-US" altLang="en-US" sz="2400" noProof="0" dirty="0">
              <a:ln>
                <a:noFill/>
              </a:ln>
              <a:uLnTx/>
              <a:uFillTx/>
              <a:sym typeface="+mn-ea"/>
            </a:endParaRPr>
          </a:p>
          <a:p>
            <a:pPr algn="just"/>
            <a:r>
              <a:rPr lang="en-US" altLang="en-US" sz="2400" noProof="0" dirty="0">
                <a:ln>
                  <a:noFill/>
                </a:ln>
                <a:uLnTx/>
                <a:uFillTx/>
                <a:sym typeface="+mn-ea"/>
              </a:rPr>
              <a:t>TCS3200 sensor is used to detect the color of the product and the Arduino Uno and MATLAB are used to control the overall process. The identification of the color is based on the frequency analysis of the output of TCS3200 sensor</a:t>
            </a:r>
            <a:r>
              <a:rPr lang="en-US" altLang="en-US" sz="2400" noProof="0" dirty="0" smtClean="0">
                <a:ln>
                  <a:noFill/>
                </a:ln>
                <a:uLnTx/>
                <a:uFillTx/>
                <a:sym typeface="+mn-ea"/>
              </a:rPr>
              <a:t>.</a:t>
            </a:r>
            <a:endParaRPr lang="en-US" sz="2400" dirty="0"/>
          </a:p>
          <a:p>
            <a:pPr marL="0" indent="0" algn="just">
              <a:buFont typeface="Wingdings" panose="05000000000000000000" pitchFamily="2" charset="2"/>
              <a:buNone/>
            </a:pPr>
            <a:endParaRPr lang="en-US" sz="2400" dirty="0"/>
          </a:p>
          <a:p>
            <a:pPr algn="just"/>
            <a:endParaRPr lang="en-US" sz="2400" b="1" dirty="0"/>
          </a:p>
          <a:p>
            <a:pPr algn="just"/>
            <a:endParaRPr lang="en-US" b="1" dirty="0"/>
          </a:p>
          <a:p>
            <a:pPr algn="just"/>
            <a:endParaRPr lang="en-US" altLang="en-US" b="1" dirty="0">
              <a:ea typeface="MS PGothic" panose="020B0600070205080204" pitchFamily="34" charset="-128"/>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endParaRPr lang="en-US" dirty="0">
              <a:solidFill>
                <a:srgbClr val="FFFF00"/>
              </a:solidFill>
              <a:latin typeface="Open Sans"/>
            </a:endParaRPr>
          </a:p>
        </p:txBody>
      </p:sp>
      <p:pic>
        <p:nvPicPr>
          <p:cNvPr id="1026" name="Picture 2" descr="C:\Users\USER\Desktop\logo.jpg"/>
          <p:cNvPicPr>
            <a:picLocks noChangeAspect="1" noChangeArrowheads="1"/>
          </p:cNvPicPr>
          <p:nvPr/>
        </p:nvPicPr>
        <p:blipFill>
          <a:blip r:embed="rId3"/>
          <a:srcRect/>
          <a:stretch>
            <a:fillRect/>
          </a:stretch>
        </p:blipFill>
        <p:spPr bwMode="auto">
          <a:xfrm>
            <a:off x="18070" y="-1"/>
            <a:ext cx="1677961" cy="1204121"/>
          </a:xfrm>
          <a:prstGeom prst="rect">
            <a:avLst/>
          </a:prstGeom>
          <a:noFill/>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a:xfrm>
            <a:off x="1880209" y="704503"/>
            <a:ext cx="9603275" cy="1049235"/>
          </a:xfrm>
        </p:spPr>
        <p:txBody>
          <a:bodyPr>
            <a:normAutofit fontScale="90000"/>
          </a:bodyPr>
          <a:lstStyle/>
          <a:p>
            <a:br>
              <a:rPr lang="en-US" b="1" dirty="0"/>
            </a:br>
            <a:r>
              <a:rPr lang="en-US" b="1" dirty="0"/>
              <a:t>Problem Statement</a:t>
            </a:r>
            <a:br>
              <a:rPr lang="en-US" b="1" dirty="0"/>
            </a:br>
            <a:br>
              <a:rPr lang="en-US" b="1" dirty="0"/>
            </a:br>
            <a:endParaRPr lang="en-US" altLang="en-US" dirty="0">
              <a:ea typeface="MS PGothic" panose="020B0600070205080204" pitchFamily="34" charset="-128"/>
            </a:endParaRPr>
          </a:p>
        </p:txBody>
      </p:sp>
      <p:sp>
        <p:nvSpPr>
          <p:cNvPr id="20482" name="Content Placeholder 2"/>
          <p:cNvSpPr>
            <a:spLocks noGrp="1"/>
          </p:cNvSpPr>
          <p:nvPr>
            <p:ph idx="1"/>
          </p:nvPr>
        </p:nvSpPr>
        <p:spPr>
          <a:xfrm>
            <a:off x="1451579" y="2129246"/>
            <a:ext cx="10046191" cy="3971108"/>
          </a:xfrm>
        </p:spPr>
        <p:txBody>
          <a:bodyPr>
            <a:normAutofit fontScale="60000"/>
          </a:bodyPr>
          <a:lstStyle/>
          <a:p>
            <a:pPr algn="just">
              <a:buFont typeface="Wingdings" panose="05000000000000000000" pitchFamily="2" charset="2"/>
              <a:buChar char="Ø"/>
            </a:pPr>
            <a:r>
              <a:rPr lang="en-US" sz="2400" dirty="0"/>
              <a:t> In many packaging industries, colour object counting and sorting is the major task that needs to be done at final dispatch section. Manual sorting is the tradition approach that preferred by industries. In this approach, visual inspection performed by human operators. This traditional approach is tedious, time consuming, slow and nonconsistent. Therefore the efforts are made to design and implementation of automatic technique to determine colour. of object, colour based object counting and sorting using image processing technique. </a:t>
            </a:r>
            <a:endParaRPr lang="en-US" sz="2400" dirty="0"/>
          </a:p>
          <a:p>
            <a:pPr algn="just">
              <a:buFont typeface="Wingdings" panose="05000000000000000000" pitchFamily="2" charset="2"/>
              <a:buChar char="Ø"/>
            </a:pPr>
            <a:r>
              <a:rPr lang="en-US" sz="2400" dirty="0"/>
              <a:t>Colour is the most common feature to distinguish between objects, sorting, recognizing and tracking. Generally colour sensor is put in the workspace to detect the colour of the object. This technology can be used in material handling in logistics and packaging industry where the object moving through a conveyer belt can be separated using a colour sensor Key words: Matlab, Colour Object Counting, Image Processing, Object Sorting and Arduino Un</a:t>
            </a:r>
            <a:r>
              <a:rPr lang="en-US" sz="2400" b="1" dirty="0"/>
              <a:t>o</a:t>
            </a:r>
            <a:endParaRPr lang="en-US" sz="2400" b="1" dirty="0"/>
          </a:p>
          <a:p>
            <a:pPr algn="just">
              <a:buFont typeface="Wingdings" panose="05000000000000000000" pitchFamily="2" charset="2"/>
              <a:buChar char="Ø"/>
            </a:pPr>
            <a:endParaRPr lang="en-US" altLang="en-US" sz="2400" dirty="0">
              <a:ea typeface="MS PGothic" panose="020B0600070205080204" pitchFamily="34" charset="-128"/>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endParaRPr lang="en-US" dirty="0">
              <a:solidFill>
                <a:srgbClr val="FFFF00"/>
              </a:solidFill>
              <a:latin typeface="Open Sans"/>
            </a:endParaRPr>
          </a:p>
        </p:txBody>
      </p:sp>
      <p:pic>
        <p:nvPicPr>
          <p:cNvPr id="2050" name="Picture 2" descr="C:\Users\USER\Desktop\logo.jpg"/>
          <p:cNvPicPr>
            <a:picLocks noChangeAspect="1" noChangeArrowheads="1"/>
          </p:cNvPicPr>
          <p:nvPr/>
        </p:nvPicPr>
        <p:blipFill>
          <a:blip r:embed="rId3"/>
          <a:srcRect/>
          <a:stretch>
            <a:fillRect/>
          </a:stretch>
        </p:blipFill>
        <p:spPr bwMode="auto">
          <a:xfrm>
            <a:off x="0" y="-1"/>
            <a:ext cx="1699112" cy="1204121"/>
          </a:xfrm>
          <a:prstGeom prst="rect">
            <a:avLst/>
          </a:prstGeom>
          <a:noFill/>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fontScale="90000"/>
          </a:bodyPr>
          <a:lstStyle/>
          <a:p>
            <a:br>
              <a:rPr lang="en-US" b="1" dirty="0"/>
            </a:br>
            <a:r>
              <a:rPr lang="en-US" b="1" dirty="0"/>
              <a:t>description</a:t>
            </a:r>
            <a:br>
              <a:rPr lang="en-US" dirty="0"/>
            </a:br>
            <a:br>
              <a:rPr lang="en-US" b="1" dirty="0"/>
            </a:br>
            <a:endParaRPr lang="en-US" altLang="en-US" dirty="0">
              <a:ea typeface="MS PGothic" panose="020B0600070205080204" pitchFamily="34" charset="-128"/>
            </a:endParaRPr>
          </a:p>
        </p:txBody>
      </p:sp>
      <p:sp>
        <p:nvSpPr>
          <p:cNvPr id="20482" name="Content Placeholder 2"/>
          <p:cNvSpPr>
            <a:spLocks noGrp="1"/>
          </p:cNvSpPr>
          <p:nvPr>
            <p:ph sz="half" idx="1"/>
          </p:nvPr>
        </p:nvSpPr>
        <p:spPr/>
        <p:txBody>
          <a:bodyPr>
            <a:normAutofit/>
          </a:bodyPr>
          <a:lstStyle/>
          <a:p>
            <a:pPr algn="just">
              <a:buFont typeface="Wingdings" panose="05000000000000000000" pitchFamily="2" charset="2"/>
              <a:buChar char="Ø"/>
            </a:pPr>
            <a:r>
              <a:rPr lang="en-US" sz="2400" dirty="0"/>
              <a:t>   </a:t>
            </a:r>
            <a:endParaRPr lang="en-US" sz="2400" dirty="0"/>
          </a:p>
          <a:p>
            <a:pPr>
              <a:buNone/>
            </a:pPr>
            <a:endParaRPr lang="en-US" sz="2400" b="1" dirty="0"/>
          </a:p>
          <a:p>
            <a:pPr algn="just">
              <a:lnSpc>
                <a:spcPct val="100000"/>
              </a:lnSpc>
              <a:spcBef>
                <a:spcPts val="0"/>
              </a:spcBef>
              <a:buNone/>
            </a:pPr>
            <a:endParaRPr lang="en-US" altLang="en-US" sz="2400" dirty="0">
              <a:ea typeface="MS PGothic" panose="020B0600070205080204" pitchFamily="34" charset="-128"/>
            </a:endParaRPr>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endParaRPr lang="en-US" dirty="0">
              <a:solidFill>
                <a:srgbClr val="FFFF00"/>
              </a:solidFill>
              <a:latin typeface="Open Sans"/>
            </a:endParaRPr>
          </a:p>
        </p:txBody>
      </p:sp>
      <p:sp>
        <p:nvSpPr>
          <p:cNvPr id="12" name="Rectangle 11"/>
          <p:cNvSpPr/>
          <p:nvPr/>
        </p:nvSpPr>
        <p:spPr>
          <a:xfrm>
            <a:off x="1569999" y="2015733"/>
            <a:ext cx="9484853" cy="400110"/>
          </a:xfrm>
          <a:prstGeom prst="rect">
            <a:avLst/>
          </a:prstGeom>
        </p:spPr>
        <p:txBody>
          <a:bodyPr wrap="square">
            <a:spAutoFit/>
          </a:bodyPr>
          <a:lstStyle/>
          <a:p>
            <a:pPr algn="just"/>
            <a:r>
              <a:rPr lang="en-US" sz="2000" dirty="0"/>
              <a:t>           </a:t>
            </a:r>
            <a:endParaRPr lang="en-US" dirty="0"/>
          </a:p>
        </p:txBody>
      </p:sp>
      <p:pic>
        <p:nvPicPr>
          <p:cNvPr id="3074" name="Picture 2" descr="C:\Users\USER\Desktop\logo.jpg"/>
          <p:cNvPicPr>
            <a:picLocks noChangeAspect="1" noChangeArrowheads="1"/>
          </p:cNvPicPr>
          <p:nvPr/>
        </p:nvPicPr>
        <p:blipFill>
          <a:blip r:embed="rId3"/>
          <a:srcRect/>
          <a:stretch>
            <a:fillRect/>
          </a:stretch>
        </p:blipFill>
        <p:spPr bwMode="auto">
          <a:xfrm>
            <a:off x="3784" y="-1"/>
            <a:ext cx="1694683" cy="1204121"/>
          </a:xfrm>
          <a:prstGeom prst="rect">
            <a:avLst/>
          </a:prstGeom>
          <a:noFill/>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pic>
        <p:nvPicPr>
          <p:cNvPr id="32771" name="Picture 2"/>
          <p:cNvPicPr>
            <a:picLocks noChangeAspect="1"/>
          </p:cNvPicPr>
          <p:nvPr>
            <p:ph sz="half" idx="2"/>
          </p:nvPr>
        </p:nvPicPr>
        <p:blipFill>
          <a:blip r:embed="rId5"/>
          <a:stretch>
            <a:fillRect/>
          </a:stretch>
        </p:blipFill>
        <p:spPr>
          <a:xfrm>
            <a:off x="1812925" y="2015490"/>
            <a:ext cx="6701790" cy="390398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fontScale="90000"/>
          </a:bodyPr>
          <a:lstStyle/>
          <a:p>
            <a:br>
              <a:rPr lang="en-US" b="1" dirty="0"/>
            </a:br>
            <a:r>
              <a:rPr lang="en-US" b="1" dirty="0"/>
              <a:t>description</a:t>
            </a:r>
            <a:br>
              <a:rPr lang="en-US" dirty="0"/>
            </a:br>
            <a:br>
              <a:rPr lang="en-US" b="1" dirty="0"/>
            </a:br>
            <a:endParaRPr lang="en-US" altLang="en-US" dirty="0">
              <a:ea typeface="MS PGothic" panose="020B0600070205080204" pitchFamily="34" charset="-128"/>
            </a:endParaRPr>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endParaRPr lang="en-US" dirty="0">
              <a:solidFill>
                <a:srgbClr val="FFFF00"/>
              </a:solidFill>
              <a:latin typeface="Open Sans"/>
            </a:endParaRPr>
          </a:p>
        </p:txBody>
      </p:sp>
      <p:sp>
        <p:nvSpPr>
          <p:cNvPr id="12" name="Rectangle 11"/>
          <p:cNvSpPr/>
          <p:nvPr/>
        </p:nvSpPr>
        <p:spPr>
          <a:xfrm>
            <a:off x="1569999" y="2015733"/>
            <a:ext cx="9484853" cy="400110"/>
          </a:xfrm>
          <a:prstGeom prst="rect">
            <a:avLst/>
          </a:prstGeom>
        </p:spPr>
        <p:txBody>
          <a:bodyPr wrap="square">
            <a:spAutoFit/>
          </a:bodyPr>
          <a:lstStyle/>
          <a:p>
            <a:pPr algn="just"/>
            <a:r>
              <a:rPr lang="en-US" sz="2000" dirty="0"/>
              <a:t>           </a:t>
            </a:r>
            <a:endParaRPr lang="en-US" dirty="0"/>
          </a:p>
        </p:txBody>
      </p:sp>
      <p:pic>
        <p:nvPicPr>
          <p:cNvPr id="3074" name="Picture 2" descr="C:\Users\USER\Desktop\logo.jpg"/>
          <p:cNvPicPr>
            <a:picLocks noChangeAspect="1" noChangeArrowheads="1"/>
          </p:cNvPicPr>
          <p:nvPr/>
        </p:nvPicPr>
        <p:blipFill>
          <a:blip r:embed="rId3"/>
          <a:srcRect/>
          <a:stretch>
            <a:fillRect/>
          </a:stretch>
        </p:blipFill>
        <p:spPr bwMode="auto">
          <a:xfrm>
            <a:off x="3784" y="-1"/>
            <a:ext cx="1694683" cy="1204121"/>
          </a:xfrm>
          <a:prstGeom prst="rect">
            <a:avLst/>
          </a:prstGeom>
          <a:noFill/>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pic>
        <p:nvPicPr>
          <p:cNvPr id="-2147482621" name="Content Placeholder -2147482622" descr="Capture"/>
          <p:cNvPicPr>
            <a:picLocks noChangeAspect="1"/>
          </p:cNvPicPr>
          <p:nvPr>
            <p:ph sz="half" idx="1"/>
          </p:nvPr>
        </p:nvPicPr>
        <p:blipFill>
          <a:blip r:embed="rId5"/>
          <a:stretch>
            <a:fillRect/>
          </a:stretch>
        </p:blipFill>
        <p:spPr>
          <a:xfrm>
            <a:off x="2425700" y="2011045"/>
            <a:ext cx="2686685" cy="3448685"/>
          </a:xfrm>
          <a:prstGeom prst="rect">
            <a:avLst/>
          </a:prstGeom>
          <a:noFill/>
          <a:ln w="9525">
            <a:noFill/>
          </a:ln>
        </p:spPr>
      </p:pic>
      <p:pic>
        <p:nvPicPr>
          <p:cNvPr id="-2147482620" name="Content Placeholder -2147482621" descr="gg"/>
          <p:cNvPicPr>
            <a:picLocks noChangeAspect="1"/>
          </p:cNvPicPr>
          <p:nvPr>
            <p:ph sz="half" idx="2"/>
          </p:nvPr>
        </p:nvPicPr>
        <p:blipFill>
          <a:blip r:embed="rId6"/>
          <a:stretch>
            <a:fillRect/>
          </a:stretch>
        </p:blipFill>
        <p:spPr>
          <a:xfrm>
            <a:off x="6358890" y="2292350"/>
            <a:ext cx="4086225" cy="288544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a:xfrm>
            <a:off x="1880209" y="704504"/>
            <a:ext cx="9603275" cy="824260"/>
          </a:xfrm>
        </p:spPr>
        <p:txBody>
          <a:bodyPr>
            <a:normAutofit fontScale="90000"/>
          </a:bodyPr>
          <a:lstStyle/>
          <a:p>
            <a:br>
              <a:rPr lang="en-US" b="1" dirty="0"/>
            </a:br>
            <a:r>
              <a:rPr lang="en-US" b="1" dirty="0"/>
              <a:t>implementation</a:t>
            </a:r>
            <a:br>
              <a:rPr lang="en-US" dirty="0"/>
            </a:br>
            <a:br>
              <a:rPr lang="en-US" b="1" dirty="0"/>
            </a:br>
            <a:endParaRPr lang="en-US" altLang="en-US" dirty="0">
              <a:ea typeface="MS PGothic" panose="020B0600070205080204" pitchFamily="34" charset="-128"/>
            </a:endParaRPr>
          </a:p>
        </p:txBody>
      </p:sp>
      <p:sp>
        <p:nvSpPr>
          <p:cNvPr id="20482" name="Content Placeholder 2"/>
          <p:cNvSpPr>
            <a:spLocks noGrp="1"/>
          </p:cNvSpPr>
          <p:nvPr>
            <p:ph idx="1"/>
          </p:nvPr>
        </p:nvSpPr>
        <p:spPr>
          <a:xfrm>
            <a:off x="1451579" y="2015733"/>
            <a:ext cx="10046191" cy="3470668"/>
          </a:xfrm>
        </p:spPr>
        <p:txBody>
          <a:bodyPr>
            <a:normAutofit lnSpcReduction="10000"/>
          </a:bodyPr>
          <a:lstStyle/>
          <a:p>
            <a:pPr>
              <a:buFont typeface="Wingdings" panose="05000000000000000000" pitchFamily="2" charset="2"/>
              <a:buChar char="Ø"/>
            </a:pPr>
            <a:r>
              <a:rPr lang="en-US" sz="2400" b="1" dirty="0"/>
              <a:t>Hardware used</a:t>
            </a:r>
            <a:r>
              <a:rPr lang="en-US" sz="2400" dirty="0"/>
              <a:t>:Arduino Uno ,Conveyer belt  ,Power supply  ,TCS230 colour sensor  ,Dc motor Servo motor</a:t>
            </a:r>
            <a:endParaRPr lang="en-US" sz="2400" dirty="0"/>
          </a:p>
          <a:p>
            <a:pPr>
              <a:buFont typeface="Wingdings" panose="05000000000000000000" pitchFamily="2" charset="2"/>
              <a:buChar char="Ø"/>
            </a:pPr>
            <a:endParaRPr lang="en-US" sz="2400" b="1" dirty="0"/>
          </a:p>
          <a:p>
            <a:pPr>
              <a:buFont typeface="Wingdings" panose="05000000000000000000" pitchFamily="2" charset="2"/>
              <a:buChar char="Ø"/>
            </a:pPr>
            <a:r>
              <a:rPr lang="en-US" sz="2400" b="1" dirty="0"/>
              <a:t>Software used</a:t>
            </a:r>
            <a:r>
              <a:rPr lang="en-US" sz="2400" dirty="0"/>
              <a:t> : Matlab</a:t>
            </a:r>
            <a:endParaRPr lang="en-US" sz="2400" dirty="0"/>
          </a:p>
          <a:p>
            <a:pPr>
              <a:buFont typeface="Wingdings" panose="05000000000000000000" pitchFamily="2" charset="2"/>
              <a:buChar char="Ø"/>
            </a:pPr>
            <a:r>
              <a:rPr lang="en-US" sz="2400" dirty="0"/>
              <a:t>Aurdino and matlab programming language has been used</a:t>
            </a:r>
            <a:endParaRPr lang="en-US" sz="2400" dirty="0"/>
          </a:p>
          <a:p>
            <a:pPr marL="0" indent="0">
              <a:buFont typeface="Wingdings" panose="05000000000000000000" pitchFamily="2" charset="2"/>
              <a:buNone/>
            </a:pPr>
            <a:endParaRPr lang="en-US" sz="2400" dirty="0"/>
          </a:p>
          <a:p>
            <a:pPr>
              <a:lnSpc>
                <a:spcPct val="100000"/>
              </a:lnSpc>
            </a:pPr>
            <a:endParaRPr lang="en-US" sz="2400" dirty="0"/>
          </a:p>
          <a:p>
            <a:pPr>
              <a:buNone/>
            </a:pPr>
            <a:endParaRPr lang="en-US" sz="1800" dirty="0"/>
          </a:p>
          <a:p>
            <a:pPr marL="342900" indent="-342900" algn="just">
              <a:lnSpc>
                <a:spcPct val="100000"/>
              </a:lnSpc>
              <a:spcBef>
                <a:spcPts val="0"/>
              </a:spcBef>
              <a:buNone/>
            </a:pPr>
            <a:endParaRPr lang="en-US" altLang="en-US" sz="1800" dirty="0">
              <a:ea typeface="MS PGothic" panose="020B0600070205080204" pitchFamily="34" charset="-128"/>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endParaRPr lang="en-US" dirty="0">
              <a:solidFill>
                <a:srgbClr val="FFFF00"/>
              </a:solidFill>
              <a:latin typeface="Open Sans"/>
            </a:endParaRPr>
          </a:p>
        </p:txBody>
      </p:sp>
      <p:sp>
        <p:nvSpPr>
          <p:cNvPr id="12" name="Rectangle 11"/>
          <p:cNvSpPr/>
          <p:nvPr/>
        </p:nvSpPr>
        <p:spPr>
          <a:xfrm>
            <a:off x="1569999" y="2015733"/>
            <a:ext cx="9484853" cy="398780"/>
          </a:xfrm>
          <a:prstGeom prst="rect">
            <a:avLst/>
          </a:prstGeom>
        </p:spPr>
        <p:txBody>
          <a:bodyPr wrap="square">
            <a:spAutoFit/>
          </a:bodyPr>
          <a:lstStyle/>
          <a:p>
            <a:pPr algn="just"/>
            <a:r>
              <a:rPr lang="en-US" sz="2000" dirty="0"/>
              <a:t>   </a:t>
            </a:r>
            <a:endParaRPr lang="en-US" dirty="0"/>
          </a:p>
        </p:txBody>
      </p:sp>
      <p:pic>
        <p:nvPicPr>
          <p:cNvPr id="3074" name="Picture 2" descr="C:\Users\USER\Desktop\logo.jpg"/>
          <p:cNvPicPr>
            <a:picLocks noChangeAspect="1" noChangeArrowheads="1"/>
          </p:cNvPicPr>
          <p:nvPr/>
        </p:nvPicPr>
        <p:blipFill>
          <a:blip r:embed="rId3"/>
          <a:srcRect/>
          <a:stretch>
            <a:fillRect/>
          </a:stretch>
        </p:blipFill>
        <p:spPr bwMode="auto">
          <a:xfrm>
            <a:off x="3784" y="-1"/>
            <a:ext cx="1694683" cy="1204121"/>
          </a:xfrm>
          <a:prstGeom prst="rect">
            <a:avLst/>
          </a:prstGeom>
          <a:noFill/>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a:xfrm>
            <a:off x="1880209" y="704504"/>
            <a:ext cx="9603275" cy="824260"/>
          </a:xfrm>
        </p:spPr>
        <p:txBody>
          <a:bodyPr>
            <a:normAutofit fontScale="90000"/>
          </a:bodyPr>
          <a:lstStyle/>
          <a:p>
            <a:br>
              <a:rPr lang="en-US" b="1" dirty="0"/>
            </a:br>
            <a:r>
              <a:rPr lang="en-US" b="1" dirty="0"/>
              <a:t>implementation</a:t>
            </a:r>
            <a:br>
              <a:rPr lang="en-US" dirty="0"/>
            </a:br>
            <a:br>
              <a:rPr lang="en-US" b="1" dirty="0"/>
            </a:br>
            <a:endParaRPr lang="en-US" altLang="en-US" dirty="0">
              <a:ea typeface="MS PGothic" panose="020B0600070205080204" pitchFamily="34" charset="-128"/>
            </a:endParaRPr>
          </a:p>
        </p:txBody>
      </p:sp>
      <p:sp>
        <p:nvSpPr>
          <p:cNvPr id="20482" name="Content Placeholder 2"/>
          <p:cNvSpPr>
            <a:spLocks noGrp="1"/>
          </p:cNvSpPr>
          <p:nvPr>
            <p:ph idx="1"/>
          </p:nvPr>
        </p:nvSpPr>
        <p:spPr>
          <a:xfrm>
            <a:off x="1451579" y="2015733"/>
            <a:ext cx="10046191" cy="3470668"/>
          </a:xfrm>
        </p:spPr>
        <p:txBody>
          <a:bodyPr>
            <a:normAutofit fontScale="70000"/>
          </a:bodyPr>
          <a:lstStyle/>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lang="en-US" altLang="en-US" sz="2400" noProof="0" dirty="0" smtClean="0">
                <a:ln>
                  <a:noFill/>
                </a:ln>
                <a:uLnTx/>
                <a:uFillTx/>
                <a:sym typeface="+mn-ea"/>
              </a:rPr>
              <a:t>The ‘</a:t>
            </a:r>
            <a:r>
              <a:rPr lang="en-US" altLang="en-US" sz="2400" noProof="0" dirty="0" err="1" smtClean="0">
                <a:ln>
                  <a:noFill/>
                </a:ln>
                <a:uLnTx/>
                <a:uFillTx/>
                <a:sym typeface="+mn-ea"/>
              </a:rPr>
              <a:t>Objrec</a:t>
            </a:r>
            <a:r>
              <a:rPr lang="en-US" altLang="en-US" sz="2400" noProof="0" dirty="0" smtClean="0">
                <a:ln>
                  <a:noFill/>
                </a:ln>
                <a:uLnTx/>
                <a:uFillTx/>
                <a:sym typeface="+mn-ea"/>
              </a:rPr>
              <a:t>’ algorithm is written in MATLAB for performing the operation object recognition operation is presented in .</a:t>
            </a:r>
            <a:endParaRPr kumimoji="0" lang="en-US"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lang="en-US" altLang="en-US" sz="2400" noProof="0" dirty="0" smtClean="0">
                <a:ln>
                  <a:noFill/>
                </a:ln>
                <a:uLnTx/>
                <a:uFillTx/>
                <a:sym typeface="+mn-ea"/>
              </a:rPr>
              <a:t> The ‘</a:t>
            </a:r>
            <a:r>
              <a:rPr lang="en-US" altLang="en-US" sz="2400" noProof="0" dirty="0" err="1" smtClean="0">
                <a:ln>
                  <a:noFill/>
                </a:ln>
                <a:uLnTx/>
                <a:uFillTx/>
                <a:sym typeface="+mn-ea"/>
              </a:rPr>
              <a:t>Objrec</a:t>
            </a:r>
            <a:r>
              <a:rPr lang="en-US" altLang="en-US" sz="2400" noProof="0" dirty="0" smtClean="0">
                <a:ln>
                  <a:noFill/>
                </a:ln>
                <a:uLnTx/>
                <a:uFillTx/>
                <a:sym typeface="+mn-ea"/>
              </a:rPr>
              <a:t>’ algorithm is executed to identify the object and send the appropriate commands to the microcontroller using serial communication for the robot to perform the sorting operation.</a:t>
            </a:r>
            <a:endParaRPr kumimoji="0" lang="en-US"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lang="en-US" altLang="en-US" sz="2400" noProof="0" dirty="0" smtClean="0">
                <a:ln>
                  <a:noFill/>
                </a:ln>
                <a:uLnTx/>
                <a:uFillTx/>
                <a:sym typeface="+mn-ea"/>
              </a:rPr>
              <a:t>A mechatronics color sorting system presented in  based on application of image processing. It aims in classifying the colored objects by color, size, which are coming on the conveyor by picking and placing the objects in its respective pre-programmed place. </a:t>
            </a:r>
            <a:endParaRPr kumimoji="0" lang="en-US"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lang="en-US" altLang="en-US" sz="2400" noProof="0" dirty="0" smtClean="0">
                <a:ln>
                  <a:noFill/>
                </a:ln>
                <a:uLnTx/>
                <a:uFillTx/>
                <a:sym typeface="+mn-ea"/>
              </a:rPr>
              <a:t>Thereby eliminating the monotonous work done by human, achieving accuracy and speed in the work. </a:t>
            </a:r>
            <a:endParaRPr kumimoji="0" lang="en-US"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en-US" altLang="en-US" sz="2400" noProof="0" dirty="0" smtClean="0">
                <a:ln>
                  <a:noFill/>
                </a:ln>
                <a:uLnTx/>
                <a:uFillTx/>
                <a:sym typeface="+mn-ea"/>
              </a:rPr>
              <a:t>   The eBox-3300MX is used as the hardware to integrate </a:t>
            </a:r>
            <a:r>
              <a:rPr lang="en-US" altLang="en-US" sz="2400" noProof="0" dirty="0" err="1" smtClean="0">
                <a:ln>
                  <a:noFill/>
                </a:ln>
                <a:uLnTx/>
                <a:uFillTx/>
                <a:sym typeface="+mn-ea"/>
              </a:rPr>
              <a:t>OpenCV</a:t>
            </a:r>
            <a:r>
              <a:rPr lang="en-US" altLang="en-US" sz="2400" noProof="0" dirty="0" smtClean="0">
                <a:ln>
                  <a:noFill/>
                </a:ln>
                <a:uLnTx/>
                <a:uFillTx/>
                <a:sym typeface="+mn-ea"/>
              </a:rPr>
              <a:t> with robotic arm.</a:t>
            </a:r>
            <a:endParaRPr lang="en-US" altLang="en-US" sz="1800" dirty="0">
              <a:ea typeface="MS PGothic" panose="020B0600070205080204" pitchFamily="34" charset="-128"/>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endParaRPr lang="en-US" dirty="0">
              <a:solidFill>
                <a:srgbClr val="FFFF00"/>
              </a:solidFill>
              <a:latin typeface="Open Sans"/>
            </a:endParaRPr>
          </a:p>
        </p:txBody>
      </p:sp>
      <p:sp>
        <p:nvSpPr>
          <p:cNvPr id="12" name="Rectangle 11"/>
          <p:cNvSpPr/>
          <p:nvPr/>
        </p:nvSpPr>
        <p:spPr>
          <a:xfrm>
            <a:off x="1569999" y="2015733"/>
            <a:ext cx="9484853" cy="398780"/>
          </a:xfrm>
          <a:prstGeom prst="rect">
            <a:avLst/>
          </a:prstGeom>
        </p:spPr>
        <p:txBody>
          <a:bodyPr wrap="square">
            <a:spAutoFit/>
          </a:bodyPr>
          <a:lstStyle/>
          <a:p>
            <a:pPr algn="just"/>
            <a:r>
              <a:rPr lang="en-US" sz="2000" dirty="0"/>
              <a:t>   </a:t>
            </a:r>
            <a:endParaRPr lang="en-US" dirty="0"/>
          </a:p>
        </p:txBody>
      </p:sp>
      <p:pic>
        <p:nvPicPr>
          <p:cNvPr id="3074" name="Picture 2" descr="C:\Users\USER\Desktop\logo.jpg"/>
          <p:cNvPicPr>
            <a:picLocks noChangeAspect="1" noChangeArrowheads="1"/>
          </p:cNvPicPr>
          <p:nvPr/>
        </p:nvPicPr>
        <p:blipFill>
          <a:blip r:embed="rId3"/>
          <a:srcRect/>
          <a:stretch>
            <a:fillRect/>
          </a:stretch>
        </p:blipFill>
        <p:spPr bwMode="auto">
          <a:xfrm>
            <a:off x="3784" y="-1"/>
            <a:ext cx="1694683" cy="1204121"/>
          </a:xfrm>
          <a:prstGeom prst="rect">
            <a:avLst/>
          </a:prstGeom>
          <a:noFill/>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extLst>
              <a:ext uri="{BEBA8EAE-BF5A-486C-A8C5-ECC9F3942E4B}">
                <a14:imgProps xmlns:a14="http://schemas.microsoft.com/office/drawing/2010/main">
                  <a14:imgLayer r:embed="rId2">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a:xfrm>
            <a:off x="1880209" y="704504"/>
            <a:ext cx="9603275" cy="824260"/>
          </a:xfrm>
        </p:spPr>
        <p:txBody>
          <a:bodyPr>
            <a:normAutofit fontScale="90000"/>
          </a:bodyPr>
          <a:lstStyle/>
          <a:p>
            <a:br>
              <a:rPr lang="en-US" b="1" dirty="0"/>
            </a:br>
            <a:r>
              <a:rPr lang="en-US" b="1" dirty="0"/>
              <a:t>implementation</a:t>
            </a:r>
            <a:br>
              <a:rPr lang="en-US" dirty="0"/>
            </a:br>
            <a:br>
              <a:rPr lang="en-US" b="1" dirty="0"/>
            </a:br>
            <a:endParaRPr lang="en-US" altLang="en-US" dirty="0">
              <a:ea typeface="MS PGothic" panose="020B0600070205080204" pitchFamily="34" charset="-128"/>
            </a:endParaRPr>
          </a:p>
        </p:txBody>
      </p:sp>
      <p:sp>
        <p:nvSpPr>
          <p:cNvPr id="20482" name="Content Placeholder 2"/>
          <p:cNvSpPr>
            <a:spLocks noGrp="1"/>
          </p:cNvSpPr>
          <p:nvPr>
            <p:ph idx="1"/>
          </p:nvPr>
        </p:nvSpPr>
        <p:spPr>
          <a:xfrm>
            <a:off x="1451579" y="2015733"/>
            <a:ext cx="10046191" cy="3470668"/>
          </a:xfrm>
        </p:spPr>
        <p:txBody>
          <a:bodyPr>
            <a:normAutofit fontScale="90000" lnSpcReduction="20000"/>
          </a:bodyPr>
          <a:lstStyle/>
          <a:p>
            <a:pPr marL="0" indent="0">
              <a:buNone/>
            </a:pPr>
            <a:r>
              <a:rPr lang="en-US" altLang="en-US" sz="1800" dirty="0">
                <a:sym typeface="+mn-ea"/>
              </a:rPr>
              <a:t>1. Start</a:t>
            </a:r>
            <a:endParaRPr lang="en-US" altLang="en-US" sz="1800" dirty="0"/>
          </a:p>
          <a:p>
            <a:pPr marL="0" indent="0">
              <a:buNone/>
            </a:pPr>
            <a:r>
              <a:rPr lang="en-US" altLang="en-US" sz="1800" dirty="0">
                <a:sym typeface="+mn-ea"/>
              </a:rPr>
              <a:t>2. Initialization of color sensor, servomotor and LCD.  </a:t>
            </a:r>
            <a:endParaRPr lang="en-US" altLang="en-US" sz="1800" dirty="0"/>
          </a:p>
          <a:p>
            <a:pPr marL="0" indent="0">
              <a:buNone/>
            </a:pPr>
            <a:r>
              <a:rPr lang="en-US" altLang="en-US" sz="1800" dirty="0">
                <a:sym typeface="+mn-ea"/>
              </a:rPr>
              <a:t>3. Check for object color.  </a:t>
            </a:r>
            <a:endParaRPr lang="en-US" altLang="en-US" sz="1800" dirty="0"/>
          </a:p>
          <a:p>
            <a:pPr marL="0" indent="0">
              <a:buNone/>
            </a:pPr>
            <a:r>
              <a:rPr lang="en-US" altLang="en-US" sz="1800" dirty="0">
                <a:sym typeface="+mn-ea"/>
              </a:rPr>
              <a:t>4. If color is Red then display Red color on LCD, Servomotor </a:t>
            </a:r>
            <a:endParaRPr lang="en-US" altLang="en-US" sz="1800" dirty="0"/>
          </a:p>
          <a:p>
            <a:pPr marL="0" indent="0">
              <a:buNone/>
            </a:pPr>
            <a:r>
              <a:rPr lang="en-US" altLang="en-US" sz="1800" dirty="0">
                <a:sym typeface="+mn-ea"/>
              </a:rPr>
              <a:t>rotates by 45 degree.  </a:t>
            </a:r>
            <a:endParaRPr lang="en-US" altLang="en-US" sz="1800" dirty="0"/>
          </a:p>
          <a:p>
            <a:pPr marL="0" indent="0">
              <a:buNone/>
            </a:pPr>
            <a:r>
              <a:rPr lang="en-US" altLang="en-US" sz="1800" dirty="0">
                <a:sym typeface="+mn-ea"/>
              </a:rPr>
              <a:t>5. Once identifies the color go to step 12 . </a:t>
            </a:r>
            <a:endParaRPr lang="en-US" altLang="en-US" sz="1800" dirty="0"/>
          </a:p>
          <a:p>
            <a:pPr marL="0" indent="0">
              <a:buNone/>
            </a:pPr>
            <a:r>
              <a:rPr lang="en-US" altLang="en-US" sz="1800" dirty="0">
                <a:sym typeface="+mn-ea"/>
              </a:rPr>
              <a:t>6. If color is Green then display Green color on LCD, </a:t>
            </a:r>
            <a:endParaRPr lang="en-US" altLang="en-US" sz="1800" dirty="0"/>
          </a:p>
          <a:p>
            <a:pPr marL="0" indent="0">
              <a:buNone/>
            </a:pPr>
            <a:r>
              <a:rPr lang="en-US" altLang="en-US" sz="1800" dirty="0">
                <a:sym typeface="+mn-ea"/>
              </a:rPr>
              <a:t>Servomotor rotates by 90 degree.</a:t>
            </a:r>
            <a:endParaRPr lang="en-US" altLang="en-US" sz="1800" dirty="0">
              <a:sym typeface="+mn-ea"/>
            </a:endParaRPr>
          </a:p>
          <a:p>
            <a:pPr marL="0" indent="0">
              <a:buNone/>
            </a:pPr>
            <a:r>
              <a:rPr lang="en-US" altLang="en-US" sz="1800" dirty="0">
                <a:sym typeface="+mn-ea"/>
              </a:rPr>
              <a:t>  </a:t>
            </a:r>
            <a:endParaRPr lang="en-US" altLang="en-US" sz="1800" dirty="0"/>
          </a:p>
          <a:p>
            <a:pPr marL="342900" indent="-342900" algn="just">
              <a:lnSpc>
                <a:spcPct val="100000"/>
              </a:lnSpc>
              <a:spcBef>
                <a:spcPts val="0"/>
              </a:spcBef>
              <a:buNone/>
            </a:pPr>
            <a:endParaRPr lang="en-US" altLang="en-US" sz="1800" dirty="0">
              <a:ea typeface="MS PGothic" panose="020B0600070205080204" pitchFamily="34" charset="-128"/>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1EDC9F-1DF4-9846-96F6-CD081B308B60}" type="slidenum">
              <a:rPr lang="en-US" altLang="en-US" sz="1000">
                <a:solidFill>
                  <a:srgbClr val="898989"/>
                </a:solidFill>
              </a:rPr>
            </a:fld>
            <a:endParaRPr lang="en-US" altLang="en-US" sz="1000">
              <a:solidFill>
                <a:srgbClr val="898989"/>
              </a:solidFill>
            </a:endParaRPr>
          </a:p>
        </p:txBody>
      </p:sp>
      <p:sp>
        <p:nvSpPr>
          <p:cNvPr id="9" name="TextBox 8"/>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endParaRPr lang="en-US" dirty="0">
              <a:solidFill>
                <a:srgbClr val="FFFF00"/>
              </a:solidFill>
              <a:latin typeface="Open Sans"/>
            </a:endParaRPr>
          </a:p>
        </p:txBody>
      </p:sp>
      <p:sp>
        <p:nvSpPr>
          <p:cNvPr id="12" name="Rectangle 11"/>
          <p:cNvSpPr/>
          <p:nvPr/>
        </p:nvSpPr>
        <p:spPr>
          <a:xfrm>
            <a:off x="1569999" y="2015733"/>
            <a:ext cx="9484853" cy="398780"/>
          </a:xfrm>
          <a:prstGeom prst="rect">
            <a:avLst/>
          </a:prstGeom>
        </p:spPr>
        <p:txBody>
          <a:bodyPr wrap="square">
            <a:spAutoFit/>
          </a:bodyPr>
          <a:lstStyle/>
          <a:p>
            <a:pPr algn="just"/>
            <a:r>
              <a:rPr lang="en-US" sz="2000" dirty="0"/>
              <a:t>   </a:t>
            </a:r>
            <a:endParaRPr lang="en-US" dirty="0"/>
          </a:p>
        </p:txBody>
      </p:sp>
      <p:pic>
        <p:nvPicPr>
          <p:cNvPr id="3074" name="Picture 2" descr="C:\Users\USER\Desktop\logo.jpg"/>
          <p:cNvPicPr>
            <a:picLocks noChangeAspect="1" noChangeArrowheads="1"/>
          </p:cNvPicPr>
          <p:nvPr/>
        </p:nvPicPr>
        <p:blipFill>
          <a:blip r:embed="rId3"/>
          <a:srcRect/>
          <a:stretch>
            <a:fillRect/>
          </a:stretch>
        </p:blipFill>
        <p:spPr bwMode="auto">
          <a:xfrm>
            <a:off x="3784" y="-1"/>
            <a:ext cx="1694683" cy="1204121"/>
          </a:xfrm>
          <a:prstGeom prst="rect">
            <a:avLst/>
          </a:prstGeom>
          <a:noFill/>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5436</Words>
  <Application>WPS Presentation</Application>
  <PresentationFormat>Widescreen</PresentationFormat>
  <Paragraphs>159</Paragraphs>
  <Slides>12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Open Sans</vt:lpstr>
      <vt:lpstr>Segoe Print</vt:lpstr>
      <vt:lpstr>Times New Roman</vt:lpstr>
      <vt:lpstr>MS PGothic</vt:lpstr>
      <vt:lpstr>Gill Sans MT</vt:lpstr>
      <vt:lpstr>Microsoft YaHei</vt:lpstr>
      <vt:lpstr>Arial Unicode MS</vt:lpstr>
      <vt:lpstr>Calibri</vt:lpstr>
      <vt:lpstr>Segoe UI Light</vt:lpstr>
      <vt:lpstr>Gallery</vt:lpstr>
      <vt:lpstr>Paper title  paper id-</vt:lpstr>
      <vt:lpstr> Flow of Presentation </vt:lpstr>
      <vt:lpstr>  Introduction</vt:lpstr>
      <vt:lpstr> Problem Statement  </vt:lpstr>
      <vt:lpstr> description  </vt:lpstr>
      <vt:lpstr> description  </vt:lpstr>
      <vt:lpstr> implementation  </vt:lpstr>
      <vt:lpstr> implementation  </vt:lpstr>
      <vt:lpstr> implementation  </vt:lpstr>
      <vt:lpstr> implementation  </vt:lpstr>
      <vt:lpstr> discussion  </vt:lpstr>
      <vt:lpstr>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Dr Amit Kumar Professor CSE</dc:creator>
  <cp:lastModifiedBy>Rishabhdubey</cp:lastModifiedBy>
  <cp:revision>26</cp:revision>
  <dcterms:created xsi:type="dcterms:W3CDTF">2019-07-19T06:49:00Z</dcterms:created>
  <dcterms:modified xsi:type="dcterms:W3CDTF">2020-02-27T19:50:31Z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